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4"/>
  </p:sldMasterIdLst>
  <p:notesMasterIdLst>
    <p:notesMasterId r:id="rId23"/>
  </p:notesMasterIdLst>
  <p:sldIdLst>
    <p:sldId id="2147482169" r:id="rId5"/>
    <p:sldId id="259" r:id="rId6"/>
    <p:sldId id="506" r:id="rId7"/>
    <p:sldId id="507" r:id="rId8"/>
    <p:sldId id="519" r:id="rId9"/>
    <p:sldId id="459" r:id="rId10"/>
    <p:sldId id="449" r:id="rId11"/>
    <p:sldId id="461" r:id="rId12"/>
    <p:sldId id="472" r:id="rId13"/>
    <p:sldId id="509" r:id="rId14"/>
    <p:sldId id="470" r:id="rId15"/>
    <p:sldId id="471" r:id="rId16"/>
    <p:sldId id="448" r:id="rId17"/>
    <p:sldId id="535" r:id="rId18"/>
    <p:sldId id="539" r:id="rId19"/>
    <p:sldId id="540" r:id="rId20"/>
    <p:sldId id="541" r:id="rId21"/>
    <p:sldId id="2147482316" r:id="rId22"/>
  </p:sldIdLst>
  <p:sldSz cx="12192000" cy="6858000"/>
  <p:notesSz cx="7102475" cy="9388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B5DC4F48-A654-4AA4-B060-4F2E67021631}">
          <p14:sldIdLst>
            <p14:sldId id="2147482169"/>
            <p14:sldId id="259"/>
          </p14:sldIdLst>
        </p14:section>
        <p14:section name="Part 1 Activity" id="{CC32167C-ED1D-44EA-97D5-6163D9DDC5C2}">
          <p14:sldIdLst>
            <p14:sldId id="506"/>
            <p14:sldId id="507"/>
            <p14:sldId id="519"/>
          </p14:sldIdLst>
        </p14:section>
        <p14:section name="Part 2 Activity" id="{71E54053-C95C-46DD-A21D-3F3F0CFA111A}">
          <p14:sldIdLst>
            <p14:sldId id="459"/>
            <p14:sldId id="449"/>
            <p14:sldId id="461"/>
            <p14:sldId id="472"/>
            <p14:sldId id="509"/>
            <p14:sldId id="470"/>
            <p14:sldId id="471"/>
          </p14:sldIdLst>
        </p14:section>
        <p14:section name="Part 3 Activity" id="{E8621263-A954-4719-BDDF-CFBDED1F69A2}">
          <p14:sldIdLst>
            <p14:sldId id="448"/>
            <p14:sldId id="535"/>
            <p14:sldId id="539"/>
            <p14:sldId id="540"/>
            <p14:sldId id="541"/>
            <p14:sldId id="2147482316"/>
          </p14:sldIdLst>
        </p14:section>
      </p14:sectionLst>
    </p:ext>
    <p:ext uri="{EFAFB233-063F-42B5-8137-9DF3F51BA10A}">
      <p15:sldGuideLst xmlns:p15="http://schemas.microsoft.com/office/powerpoint/2012/main">
        <p15:guide id="4" orient="horz" pos="4292" userDrawn="1">
          <p15:clr>
            <a:srgbClr val="A4A3A4"/>
          </p15:clr>
        </p15:guide>
        <p15:guide id="7" orient="horz" pos="1152" userDrawn="1">
          <p15:clr>
            <a:srgbClr val="A4A3A4"/>
          </p15:clr>
        </p15:guide>
        <p15:guide id="8" pos="7083" userDrawn="1">
          <p15:clr>
            <a:srgbClr val="A4A3A4"/>
          </p15:clr>
        </p15:guide>
        <p15:guide id="11" pos="5160" userDrawn="1">
          <p15:clr>
            <a:srgbClr val="A4A3A4"/>
          </p15:clr>
        </p15:guide>
        <p15:guide id="15" orient="horz" pos="1320" userDrawn="1">
          <p15:clr>
            <a:srgbClr val="A4A3A4"/>
          </p15:clr>
        </p15:guide>
        <p15:guide id="16" pos="597" userDrawn="1">
          <p15:clr>
            <a:srgbClr val="A4A3A4"/>
          </p15:clr>
        </p15:guide>
        <p15:guide id="18" pos="4800" userDrawn="1">
          <p15:clr>
            <a:srgbClr val="A4A3A4"/>
          </p15:clr>
        </p15:guide>
        <p15:guide id="20" pos="2880" userDrawn="1">
          <p15:clr>
            <a:srgbClr val="A4A3A4"/>
          </p15:clr>
        </p15:guide>
        <p15:guide id="21" pos="2544" userDrawn="1">
          <p15:clr>
            <a:srgbClr val="A4A3A4"/>
          </p15:clr>
        </p15:guide>
        <p15:guide id="26" orient="horz" pos="288" userDrawn="1">
          <p15:clr>
            <a:srgbClr val="A4A3A4"/>
          </p15:clr>
        </p15:guide>
        <p15:guide id="28" orient="horz" pos="64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FA36607-8753-B199-99DB-54E447CAD88E}" name="Stephanie Ballard" initials="SB" userId="S::v-stballard@microsoft.com::457d40c1-db06-4d5b-b282-a0682444920f" providerId="AD"/>
  <p188:author id="{1583D049-80E5-A111-ACD8-4A968832DD06}" name="Sridhar Sriram" initials="SS" userId="Sridhar Sriram" providerId="None"/>
  <p188:author id="{9E2F4257-01D6-B034-EF20-A5B8B9C26AA8}" name="Michael Benton (HE/HIM/HIS CELA)" initials="MB(C" userId="S::mbenton@microsoft.com::df2dadf3-e367-4256-85ae-efede72f4e40" providerId="AD"/>
  <p188:author id="{8CFFC45C-F8B6-5CEA-549F-24CC464F2EE6}" name="Sridhar Sriram (MURPHY &amp; ASSOCIATES INC)" initials="SS(&amp;AI" userId="Sridhar Sriram (MURPHY &amp; ASSOCIATES INC)" providerId="None"/>
  <p188:author id="{02F74E66-4DB4-8119-4C38-847D740527DD}" name="Sridhar Sriram (MURPHY &amp; ASSOCIATES INC)" initials="SS(&amp;AI" userId="S::srsriram@microsoft.com::78572d4a-9feb-4a56-9503-f83cd6be8068" providerId="AD"/>
  <p188:author id="{EC6CB286-3F29-0CF7-1430-51E6E4BDE956}" name="Rita Marques" initials="RM" userId="S::t-rimarq@microsoft.com::79bdda20-4e80-4edd-9e71-e03c3e33ded4"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8D4"/>
    <a:srgbClr val="188240"/>
    <a:srgbClr val="D83C15"/>
    <a:srgbClr val="D2232A"/>
    <a:srgbClr val="7961A7"/>
    <a:srgbClr val="D83B01"/>
    <a:srgbClr val="323130"/>
    <a:srgbClr val="FFFFFF"/>
    <a:srgbClr val="4472C4"/>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5620"/>
    <p:restoredTop sz="50731" autoAdjust="0"/>
  </p:normalViewPr>
  <p:slideViewPr>
    <p:cSldViewPr snapToGrid="0">
      <p:cViewPr varScale="1">
        <p:scale>
          <a:sx n="194" d="100"/>
          <a:sy n="194" d="100"/>
        </p:scale>
        <p:origin x="110" y="139"/>
      </p:cViewPr>
      <p:guideLst>
        <p:guide orient="horz" pos="4292"/>
        <p:guide orient="horz" pos="1152"/>
        <p:guide pos="7083"/>
        <p:guide pos="5160"/>
        <p:guide orient="horz" pos="1320"/>
        <p:guide pos="597"/>
        <p:guide pos="4800"/>
        <p:guide pos="2880"/>
        <p:guide pos="2544"/>
        <p:guide orient="horz" pos="288"/>
        <p:guide orient="horz" pos="6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ippe Beraud" userId="3b1c6667-7fbc-45cf-ac7c-d346ed9edd62" providerId="ADAL" clId="{C9374621-9EA9-409A-A60D-7849F6DF006F}"/>
    <pc:docChg chg="undo custSel addSld delSld modSld addSection modSection">
      <pc:chgData name="Philippe Beraud" userId="3b1c6667-7fbc-45cf-ac7c-d346ed9edd62" providerId="ADAL" clId="{C9374621-9EA9-409A-A60D-7849F6DF006F}" dt="2024-04-11T07:31:10.600" v="108" actId="20577"/>
      <pc:docMkLst>
        <pc:docMk/>
      </pc:docMkLst>
      <pc:sldChg chg="del">
        <pc:chgData name="Philippe Beraud" userId="3b1c6667-7fbc-45cf-ac7c-d346ed9edd62" providerId="ADAL" clId="{C9374621-9EA9-409A-A60D-7849F6DF006F}" dt="2024-04-11T07:17:16.366" v="0" actId="47"/>
        <pc:sldMkLst>
          <pc:docMk/>
          <pc:sldMk cId="1726823318" sldId="269"/>
        </pc:sldMkLst>
      </pc:sldChg>
      <pc:sldChg chg="delSp modSp add del mod">
        <pc:chgData name="Philippe Beraud" userId="3b1c6667-7fbc-45cf-ac7c-d346ed9edd62" providerId="ADAL" clId="{C9374621-9EA9-409A-A60D-7849F6DF006F}" dt="2024-04-11T07:30:54.160" v="106" actId="27636"/>
        <pc:sldMkLst>
          <pc:docMk/>
          <pc:sldMk cId="1339609186" sldId="448"/>
        </pc:sldMkLst>
        <pc:spChg chg="mod">
          <ac:chgData name="Philippe Beraud" userId="3b1c6667-7fbc-45cf-ac7c-d346ed9edd62" providerId="ADAL" clId="{C9374621-9EA9-409A-A60D-7849F6DF006F}" dt="2024-04-11T07:30:54.160" v="106" actId="27636"/>
          <ac:spMkLst>
            <pc:docMk/>
            <pc:sldMk cId="1339609186" sldId="448"/>
            <ac:spMk id="26" creationId="{EAC601F4-2CA1-4B74-85CA-65E9A68C66E3}"/>
          </ac:spMkLst>
        </pc:spChg>
        <pc:spChg chg="del">
          <ac:chgData name="Philippe Beraud" userId="3b1c6667-7fbc-45cf-ac7c-d346ed9edd62" providerId="ADAL" clId="{C9374621-9EA9-409A-A60D-7849F6DF006F}" dt="2024-04-11T07:30:18.281" v="87" actId="478"/>
          <ac:spMkLst>
            <pc:docMk/>
            <pc:sldMk cId="1339609186" sldId="448"/>
            <ac:spMk id="27" creationId="{CD86FBB3-26F8-40C6-9C95-0F07F1C7559C}"/>
          </ac:spMkLst>
        </pc:spChg>
      </pc:sldChg>
      <pc:sldChg chg="modSp mod">
        <pc:chgData name="Philippe Beraud" userId="3b1c6667-7fbc-45cf-ac7c-d346ed9edd62" providerId="ADAL" clId="{C9374621-9EA9-409A-A60D-7849F6DF006F}" dt="2024-04-11T07:21:06.974" v="40"/>
        <pc:sldMkLst>
          <pc:docMk/>
          <pc:sldMk cId="1676990516" sldId="449"/>
        </pc:sldMkLst>
        <pc:spChg chg="mod">
          <ac:chgData name="Philippe Beraud" userId="3b1c6667-7fbc-45cf-ac7c-d346ed9edd62" providerId="ADAL" clId="{C9374621-9EA9-409A-A60D-7849F6DF006F}" dt="2024-04-11T07:21:06.974" v="40"/>
          <ac:spMkLst>
            <pc:docMk/>
            <pc:sldMk cId="1676990516" sldId="449"/>
            <ac:spMk id="171" creationId="{7D075B54-9D5D-441A-B7DB-15C2DA290B3A}"/>
          </ac:spMkLst>
        </pc:spChg>
      </pc:sldChg>
      <pc:sldChg chg="del">
        <pc:chgData name="Philippe Beraud" userId="3b1c6667-7fbc-45cf-ac7c-d346ed9edd62" providerId="ADAL" clId="{C9374621-9EA9-409A-A60D-7849F6DF006F}" dt="2024-04-11T07:17:33.347" v="4" actId="47"/>
        <pc:sldMkLst>
          <pc:docMk/>
          <pc:sldMk cId="3477197936" sldId="451"/>
        </pc:sldMkLst>
      </pc:sldChg>
      <pc:sldChg chg="del">
        <pc:chgData name="Philippe Beraud" userId="3b1c6667-7fbc-45cf-ac7c-d346ed9edd62" providerId="ADAL" clId="{C9374621-9EA9-409A-A60D-7849F6DF006F}" dt="2024-04-11T07:17:33.728" v="5" actId="47"/>
        <pc:sldMkLst>
          <pc:docMk/>
          <pc:sldMk cId="1739869108" sldId="452"/>
        </pc:sldMkLst>
      </pc:sldChg>
      <pc:sldChg chg="del">
        <pc:chgData name="Philippe Beraud" userId="3b1c6667-7fbc-45cf-ac7c-d346ed9edd62" providerId="ADAL" clId="{C9374621-9EA9-409A-A60D-7849F6DF006F}" dt="2024-04-11T07:17:34.279" v="6" actId="47"/>
        <pc:sldMkLst>
          <pc:docMk/>
          <pc:sldMk cId="2152981162" sldId="453"/>
        </pc:sldMkLst>
      </pc:sldChg>
      <pc:sldChg chg="del">
        <pc:chgData name="Philippe Beraud" userId="3b1c6667-7fbc-45cf-ac7c-d346ed9edd62" providerId="ADAL" clId="{C9374621-9EA9-409A-A60D-7849F6DF006F}" dt="2024-04-11T07:17:34.753" v="7" actId="47"/>
        <pc:sldMkLst>
          <pc:docMk/>
          <pc:sldMk cId="1051086060" sldId="454"/>
        </pc:sldMkLst>
      </pc:sldChg>
      <pc:sldChg chg="del">
        <pc:chgData name="Philippe Beraud" userId="3b1c6667-7fbc-45cf-ac7c-d346ed9edd62" providerId="ADAL" clId="{C9374621-9EA9-409A-A60D-7849F6DF006F}" dt="2024-04-11T07:17:35.290" v="8" actId="47"/>
        <pc:sldMkLst>
          <pc:docMk/>
          <pc:sldMk cId="1541246971" sldId="455"/>
        </pc:sldMkLst>
      </pc:sldChg>
      <pc:sldChg chg="addSp delSp modSp mod">
        <pc:chgData name="Philippe Beraud" userId="3b1c6667-7fbc-45cf-ac7c-d346ed9edd62" providerId="ADAL" clId="{C9374621-9EA9-409A-A60D-7849F6DF006F}" dt="2024-04-11T07:26:45.916" v="58" actId="20577"/>
        <pc:sldMkLst>
          <pc:docMk/>
          <pc:sldMk cId="4240718182" sldId="459"/>
        </pc:sldMkLst>
        <pc:spChg chg="del">
          <ac:chgData name="Philippe Beraud" userId="3b1c6667-7fbc-45cf-ac7c-d346ed9edd62" providerId="ADAL" clId="{C9374621-9EA9-409A-A60D-7849F6DF006F}" dt="2024-04-11T07:20:46.344" v="37" actId="478"/>
          <ac:spMkLst>
            <pc:docMk/>
            <pc:sldMk cId="4240718182" sldId="459"/>
            <ac:spMk id="3" creationId="{77CF22D6-C3A8-41D6-8A03-9A7122745395}"/>
          </ac:spMkLst>
        </pc:spChg>
        <pc:spChg chg="add del mod">
          <ac:chgData name="Philippe Beraud" userId="3b1c6667-7fbc-45cf-ac7c-d346ed9edd62" providerId="ADAL" clId="{C9374621-9EA9-409A-A60D-7849F6DF006F}" dt="2024-04-11T07:20:48.615" v="38" actId="478"/>
          <ac:spMkLst>
            <pc:docMk/>
            <pc:sldMk cId="4240718182" sldId="459"/>
            <ac:spMk id="6" creationId="{9F4BE821-4CCD-E0D9-3092-2EBAED9B3C0B}"/>
          </ac:spMkLst>
        </pc:spChg>
        <pc:spChg chg="mod">
          <ac:chgData name="Philippe Beraud" userId="3b1c6667-7fbc-45cf-ac7c-d346ed9edd62" providerId="ADAL" clId="{C9374621-9EA9-409A-A60D-7849F6DF006F}" dt="2024-04-11T07:26:45.916" v="58" actId="20577"/>
          <ac:spMkLst>
            <pc:docMk/>
            <pc:sldMk cId="4240718182" sldId="459"/>
            <ac:spMk id="15" creationId="{90D3A1BF-9581-489D-978F-955BD20D83AE}"/>
          </ac:spMkLst>
        </pc:spChg>
      </pc:sldChg>
      <pc:sldChg chg="del">
        <pc:chgData name="Philippe Beraud" userId="3b1c6667-7fbc-45cf-ac7c-d346ed9edd62" providerId="ADAL" clId="{C9374621-9EA9-409A-A60D-7849F6DF006F}" dt="2024-04-11T07:19:06.397" v="18" actId="47"/>
        <pc:sldMkLst>
          <pc:docMk/>
          <pc:sldMk cId="1799120434" sldId="460"/>
        </pc:sldMkLst>
      </pc:sldChg>
      <pc:sldChg chg="addSp delSp modSp mod">
        <pc:chgData name="Philippe Beraud" userId="3b1c6667-7fbc-45cf-ac7c-d346ed9edd62" providerId="ADAL" clId="{C9374621-9EA9-409A-A60D-7849F6DF006F}" dt="2024-04-11T07:26:52.916" v="65" actId="20577"/>
        <pc:sldMkLst>
          <pc:docMk/>
          <pc:sldMk cId="1670336451" sldId="461"/>
        </pc:sldMkLst>
        <pc:spChg chg="del">
          <ac:chgData name="Philippe Beraud" userId="3b1c6667-7fbc-45cf-ac7c-d346ed9edd62" providerId="ADAL" clId="{C9374621-9EA9-409A-A60D-7849F6DF006F}" dt="2024-04-11T07:21:15.615" v="41" actId="478"/>
          <ac:spMkLst>
            <pc:docMk/>
            <pc:sldMk cId="1670336451" sldId="461"/>
            <ac:spMk id="3" creationId="{77CF22D6-C3A8-41D6-8A03-9A7122745395}"/>
          </ac:spMkLst>
        </pc:spChg>
        <pc:spChg chg="mod">
          <ac:chgData name="Philippe Beraud" userId="3b1c6667-7fbc-45cf-ac7c-d346ed9edd62" providerId="ADAL" clId="{C9374621-9EA9-409A-A60D-7849F6DF006F}" dt="2024-04-11T07:26:52.916" v="65" actId="20577"/>
          <ac:spMkLst>
            <pc:docMk/>
            <pc:sldMk cId="1670336451" sldId="461"/>
            <ac:spMk id="7" creationId="{9B38CDF1-392A-4846-B0EA-74F3A85B7954}"/>
          </ac:spMkLst>
        </pc:spChg>
        <pc:spChg chg="add del mod">
          <ac:chgData name="Philippe Beraud" userId="3b1c6667-7fbc-45cf-ac7c-d346ed9edd62" providerId="ADAL" clId="{C9374621-9EA9-409A-A60D-7849F6DF006F}" dt="2024-04-11T07:21:17.153" v="42" actId="478"/>
          <ac:spMkLst>
            <pc:docMk/>
            <pc:sldMk cId="1670336451" sldId="461"/>
            <ac:spMk id="8" creationId="{99FDF5DF-A047-C65A-6C67-0834D596D751}"/>
          </ac:spMkLst>
        </pc:spChg>
      </pc:sldChg>
      <pc:sldChg chg="del">
        <pc:chgData name="Philippe Beraud" userId="3b1c6667-7fbc-45cf-ac7c-d346ed9edd62" providerId="ADAL" clId="{C9374621-9EA9-409A-A60D-7849F6DF006F}" dt="2024-04-11T07:19:46.581" v="19" actId="47"/>
        <pc:sldMkLst>
          <pc:docMk/>
          <pc:sldMk cId="2054628312" sldId="463"/>
        </pc:sldMkLst>
      </pc:sldChg>
      <pc:sldChg chg="del">
        <pc:chgData name="Philippe Beraud" userId="3b1c6667-7fbc-45cf-ac7c-d346ed9edd62" providerId="ADAL" clId="{C9374621-9EA9-409A-A60D-7849F6DF006F}" dt="2024-04-11T07:19:46.581" v="19" actId="47"/>
        <pc:sldMkLst>
          <pc:docMk/>
          <pc:sldMk cId="2855321517" sldId="464"/>
        </pc:sldMkLst>
      </pc:sldChg>
      <pc:sldChg chg="del">
        <pc:chgData name="Philippe Beraud" userId="3b1c6667-7fbc-45cf-ac7c-d346ed9edd62" providerId="ADAL" clId="{C9374621-9EA9-409A-A60D-7849F6DF006F}" dt="2024-04-11T07:20:09.266" v="21" actId="47"/>
        <pc:sldMkLst>
          <pc:docMk/>
          <pc:sldMk cId="2612448201" sldId="465"/>
        </pc:sldMkLst>
      </pc:sldChg>
      <pc:sldChg chg="del">
        <pc:chgData name="Philippe Beraud" userId="3b1c6667-7fbc-45cf-ac7c-d346ed9edd62" providerId="ADAL" clId="{C9374621-9EA9-409A-A60D-7849F6DF006F}" dt="2024-04-11T07:20:07.340" v="20" actId="47"/>
        <pc:sldMkLst>
          <pc:docMk/>
          <pc:sldMk cId="559840829" sldId="466"/>
        </pc:sldMkLst>
      </pc:sldChg>
      <pc:sldChg chg="del">
        <pc:chgData name="Philippe Beraud" userId="3b1c6667-7fbc-45cf-ac7c-d346ed9edd62" providerId="ADAL" clId="{C9374621-9EA9-409A-A60D-7849F6DF006F}" dt="2024-04-11T07:20:14.510" v="26" actId="47"/>
        <pc:sldMkLst>
          <pc:docMk/>
          <pc:sldMk cId="119976666" sldId="468"/>
        </pc:sldMkLst>
      </pc:sldChg>
      <pc:sldChg chg="modSp mod">
        <pc:chgData name="Philippe Beraud" userId="3b1c6667-7fbc-45cf-ac7c-d346ed9edd62" providerId="ADAL" clId="{C9374621-9EA9-409A-A60D-7849F6DF006F}" dt="2024-04-11T07:29:13.134" v="83" actId="20577"/>
        <pc:sldMkLst>
          <pc:docMk/>
          <pc:sldMk cId="1456212641" sldId="470"/>
        </pc:sldMkLst>
        <pc:spChg chg="mod">
          <ac:chgData name="Philippe Beraud" userId="3b1c6667-7fbc-45cf-ac7c-d346ed9edd62" providerId="ADAL" clId="{C9374621-9EA9-409A-A60D-7849F6DF006F}" dt="2024-04-11T07:29:13.134" v="83" actId="20577"/>
          <ac:spMkLst>
            <pc:docMk/>
            <pc:sldMk cId="1456212641" sldId="470"/>
            <ac:spMk id="117" creationId="{FBE80421-08AF-4CCC-869B-D0B67817FF8A}"/>
          </ac:spMkLst>
        </pc:spChg>
      </pc:sldChg>
      <pc:sldChg chg="modSp mod">
        <pc:chgData name="Philippe Beraud" userId="3b1c6667-7fbc-45cf-ac7c-d346ed9edd62" providerId="ADAL" clId="{C9374621-9EA9-409A-A60D-7849F6DF006F}" dt="2024-04-11T07:27:57.912" v="71" actId="20577"/>
        <pc:sldMkLst>
          <pc:docMk/>
          <pc:sldMk cId="2140186507" sldId="471"/>
        </pc:sldMkLst>
        <pc:spChg chg="mod">
          <ac:chgData name="Philippe Beraud" userId="3b1c6667-7fbc-45cf-ac7c-d346ed9edd62" providerId="ADAL" clId="{C9374621-9EA9-409A-A60D-7849F6DF006F}" dt="2024-04-11T07:27:57.912" v="71" actId="20577"/>
          <ac:spMkLst>
            <pc:docMk/>
            <pc:sldMk cId="2140186507" sldId="471"/>
            <ac:spMk id="5" creationId="{7250ADA7-243C-455A-A84F-67868DBB2879}"/>
          </ac:spMkLst>
        </pc:spChg>
        <pc:spChg chg="mod">
          <ac:chgData name="Philippe Beraud" userId="3b1c6667-7fbc-45cf-ac7c-d346ed9edd62" providerId="ADAL" clId="{C9374621-9EA9-409A-A60D-7849F6DF006F}" dt="2024-04-11T07:27:55.907" v="70" actId="20577"/>
          <ac:spMkLst>
            <pc:docMk/>
            <pc:sldMk cId="2140186507" sldId="471"/>
            <ac:spMk id="6" creationId="{0AD33B4D-722E-4247-91EB-479C0DA02BC8}"/>
          </ac:spMkLst>
        </pc:spChg>
      </pc:sldChg>
      <pc:sldChg chg="delSp mod">
        <pc:chgData name="Philippe Beraud" userId="3b1c6667-7fbc-45cf-ac7c-d346ed9edd62" providerId="ADAL" clId="{C9374621-9EA9-409A-A60D-7849F6DF006F}" dt="2024-04-11T07:29:03.544" v="82" actId="478"/>
        <pc:sldMkLst>
          <pc:docMk/>
          <pc:sldMk cId="3876031110" sldId="472"/>
        </pc:sldMkLst>
        <pc:spChg chg="del">
          <ac:chgData name="Philippe Beraud" userId="3b1c6667-7fbc-45cf-ac7c-d346ed9edd62" providerId="ADAL" clId="{C9374621-9EA9-409A-A60D-7849F6DF006F}" dt="2024-04-11T07:29:03.544" v="82" actId="478"/>
          <ac:spMkLst>
            <pc:docMk/>
            <pc:sldMk cId="3876031110" sldId="472"/>
            <ac:spMk id="79" creationId="{D10FA968-DD0B-4CD7-AB0A-695E064B6B83}"/>
          </ac:spMkLst>
        </pc:spChg>
      </pc:sldChg>
      <pc:sldChg chg="del">
        <pc:chgData name="Philippe Beraud" userId="3b1c6667-7fbc-45cf-ac7c-d346ed9edd62" providerId="ADAL" clId="{C9374621-9EA9-409A-A60D-7849F6DF006F}" dt="2024-04-11T07:18:46.307" v="16" actId="47"/>
        <pc:sldMkLst>
          <pc:docMk/>
          <pc:sldMk cId="540671600" sldId="477"/>
        </pc:sldMkLst>
      </pc:sldChg>
      <pc:sldChg chg="del">
        <pc:chgData name="Philippe Beraud" userId="3b1c6667-7fbc-45cf-ac7c-d346ed9edd62" providerId="ADAL" clId="{C9374621-9EA9-409A-A60D-7849F6DF006F}" dt="2024-04-11T07:18:47.030" v="17" actId="47"/>
        <pc:sldMkLst>
          <pc:docMk/>
          <pc:sldMk cId="2330938053" sldId="478"/>
        </pc:sldMkLst>
      </pc:sldChg>
      <pc:sldChg chg="del">
        <pc:chgData name="Philippe Beraud" userId="3b1c6667-7fbc-45cf-ac7c-d346ed9edd62" providerId="ADAL" clId="{C9374621-9EA9-409A-A60D-7849F6DF006F}" dt="2024-04-11T07:18:30.938" v="11" actId="47"/>
        <pc:sldMkLst>
          <pc:docMk/>
          <pc:sldMk cId="963047349" sldId="481"/>
        </pc:sldMkLst>
      </pc:sldChg>
      <pc:sldChg chg="del">
        <pc:chgData name="Philippe Beraud" userId="3b1c6667-7fbc-45cf-ac7c-d346ed9edd62" providerId="ADAL" clId="{C9374621-9EA9-409A-A60D-7849F6DF006F}" dt="2024-04-11T07:18:31.639" v="12" actId="47"/>
        <pc:sldMkLst>
          <pc:docMk/>
          <pc:sldMk cId="976179686" sldId="482"/>
        </pc:sldMkLst>
      </pc:sldChg>
      <pc:sldChg chg="del">
        <pc:chgData name="Philippe Beraud" userId="3b1c6667-7fbc-45cf-ac7c-d346ed9edd62" providerId="ADAL" clId="{C9374621-9EA9-409A-A60D-7849F6DF006F}" dt="2024-04-11T07:18:30.062" v="10" actId="47"/>
        <pc:sldMkLst>
          <pc:docMk/>
          <pc:sldMk cId="13844984" sldId="483"/>
        </pc:sldMkLst>
      </pc:sldChg>
      <pc:sldChg chg="del">
        <pc:chgData name="Philippe Beraud" userId="3b1c6667-7fbc-45cf-ac7c-d346ed9edd62" providerId="ADAL" clId="{C9374621-9EA9-409A-A60D-7849F6DF006F}" dt="2024-04-11T07:20:07.340" v="20" actId="47"/>
        <pc:sldMkLst>
          <pc:docMk/>
          <pc:sldMk cId="254362059" sldId="485"/>
        </pc:sldMkLst>
      </pc:sldChg>
      <pc:sldChg chg="del">
        <pc:chgData name="Philippe Beraud" userId="3b1c6667-7fbc-45cf-ac7c-d346ed9edd62" providerId="ADAL" clId="{C9374621-9EA9-409A-A60D-7849F6DF006F}" dt="2024-04-11T07:18:43.904" v="14" actId="47"/>
        <pc:sldMkLst>
          <pc:docMk/>
          <pc:sldMk cId="3514497188" sldId="488"/>
        </pc:sldMkLst>
      </pc:sldChg>
      <pc:sldChg chg="del">
        <pc:chgData name="Philippe Beraud" userId="3b1c6667-7fbc-45cf-ac7c-d346ed9edd62" providerId="ADAL" clId="{C9374621-9EA9-409A-A60D-7849F6DF006F}" dt="2024-04-11T07:17:22.784" v="1" actId="47"/>
        <pc:sldMkLst>
          <pc:docMk/>
          <pc:sldMk cId="795289975" sldId="490"/>
        </pc:sldMkLst>
      </pc:sldChg>
      <pc:sldChg chg="del">
        <pc:chgData name="Philippe Beraud" userId="3b1c6667-7fbc-45cf-ac7c-d346ed9edd62" providerId="ADAL" clId="{C9374621-9EA9-409A-A60D-7849F6DF006F}" dt="2024-04-11T07:18:40.126" v="13" actId="47"/>
        <pc:sldMkLst>
          <pc:docMk/>
          <pc:sldMk cId="2583287828" sldId="495"/>
        </pc:sldMkLst>
      </pc:sldChg>
      <pc:sldChg chg="del">
        <pc:chgData name="Philippe Beraud" userId="3b1c6667-7fbc-45cf-ac7c-d346ed9edd62" providerId="ADAL" clId="{C9374621-9EA9-409A-A60D-7849F6DF006F}" dt="2024-04-11T07:20:07.340" v="20" actId="47"/>
        <pc:sldMkLst>
          <pc:docMk/>
          <pc:sldMk cId="414331273" sldId="496"/>
        </pc:sldMkLst>
      </pc:sldChg>
      <pc:sldChg chg="del">
        <pc:chgData name="Philippe Beraud" userId="3b1c6667-7fbc-45cf-ac7c-d346ed9edd62" providerId="ADAL" clId="{C9374621-9EA9-409A-A60D-7849F6DF006F}" dt="2024-04-11T07:20:14.053" v="25" actId="47"/>
        <pc:sldMkLst>
          <pc:docMk/>
          <pc:sldMk cId="3292405561" sldId="497"/>
        </pc:sldMkLst>
      </pc:sldChg>
      <pc:sldChg chg="del">
        <pc:chgData name="Philippe Beraud" userId="3b1c6667-7fbc-45cf-ac7c-d346ed9edd62" providerId="ADAL" clId="{C9374621-9EA9-409A-A60D-7849F6DF006F}" dt="2024-04-11T07:19:46.581" v="19" actId="47"/>
        <pc:sldMkLst>
          <pc:docMk/>
          <pc:sldMk cId="463387479" sldId="498"/>
        </pc:sldMkLst>
      </pc:sldChg>
      <pc:sldChg chg="del">
        <pc:chgData name="Philippe Beraud" userId="3b1c6667-7fbc-45cf-ac7c-d346ed9edd62" providerId="ADAL" clId="{C9374621-9EA9-409A-A60D-7849F6DF006F}" dt="2024-04-11T07:20:12.013" v="23" actId="47"/>
        <pc:sldMkLst>
          <pc:docMk/>
          <pc:sldMk cId="2027928065" sldId="499"/>
        </pc:sldMkLst>
      </pc:sldChg>
      <pc:sldChg chg="del">
        <pc:chgData name="Philippe Beraud" userId="3b1c6667-7fbc-45cf-ac7c-d346ed9edd62" providerId="ADAL" clId="{C9374621-9EA9-409A-A60D-7849F6DF006F}" dt="2024-04-11T07:20:12.644" v="24" actId="47"/>
        <pc:sldMkLst>
          <pc:docMk/>
          <pc:sldMk cId="3480754474" sldId="500"/>
        </pc:sldMkLst>
      </pc:sldChg>
      <pc:sldChg chg="del">
        <pc:chgData name="Philippe Beraud" userId="3b1c6667-7fbc-45cf-ac7c-d346ed9edd62" providerId="ADAL" clId="{C9374621-9EA9-409A-A60D-7849F6DF006F}" dt="2024-04-11T07:18:28.801" v="9" actId="47"/>
        <pc:sldMkLst>
          <pc:docMk/>
          <pc:sldMk cId="682234300" sldId="501"/>
        </pc:sldMkLst>
      </pc:sldChg>
      <pc:sldChg chg="del">
        <pc:chgData name="Philippe Beraud" userId="3b1c6667-7fbc-45cf-ac7c-d346ed9edd62" providerId="ADAL" clId="{C9374621-9EA9-409A-A60D-7849F6DF006F}" dt="2024-04-11T07:20:07.340" v="20" actId="47"/>
        <pc:sldMkLst>
          <pc:docMk/>
          <pc:sldMk cId="3856145732" sldId="502"/>
        </pc:sldMkLst>
      </pc:sldChg>
      <pc:sldChg chg="del">
        <pc:chgData name="Philippe Beraud" userId="3b1c6667-7fbc-45cf-ac7c-d346ed9edd62" providerId="ADAL" clId="{C9374621-9EA9-409A-A60D-7849F6DF006F}" dt="2024-04-11T07:20:07.340" v="20" actId="47"/>
        <pc:sldMkLst>
          <pc:docMk/>
          <pc:sldMk cId="3876051676" sldId="503"/>
        </pc:sldMkLst>
      </pc:sldChg>
      <pc:sldChg chg="del">
        <pc:chgData name="Philippe Beraud" userId="3b1c6667-7fbc-45cf-ac7c-d346ed9edd62" providerId="ADAL" clId="{C9374621-9EA9-409A-A60D-7849F6DF006F}" dt="2024-04-11T07:20:22.273" v="32" actId="47"/>
        <pc:sldMkLst>
          <pc:docMk/>
          <pc:sldMk cId="2145409145" sldId="504"/>
        </pc:sldMkLst>
      </pc:sldChg>
      <pc:sldChg chg="del">
        <pc:chgData name="Philippe Beraud" userId="3b1c6667-7fbc-45cf-ac7c-d346ed9edd62" providerId="ADAL" clId="{C9374621-9EA9-409A-A60D-7849F6DF006F}" dt="2024-04-11T07:20:23.173" v="33" actId="47"/>
        <pc:sldMkLst>
          <pc:docMk/>
          <pc:sldMk cId="2280667494" sldId="505"/>
        </pc:sldMkLst>
      </pc:sldChg>
      <pc:sldChg chg="addSp delSp modSp mod">
        <pc:chgData name="Philippe Beraud" userId="3b1c6667-7fbc-45cf-ac7c-d346ed9edd62" providerId="ADAL" clId="{C9374621-9EA9-409A-A60D-7849F6DF006F}" dt="2024-04-11T07:28:10.015" v="73" actId="3626"/>
        <pc:sldMkLst>
          <pc:docMk/>
          <pc:sldMk cId="3895038088" sldId="506"/>
        </pc:sldMkLst>
        <pc:spChg chg="mod">
          <ac:chgData name="Philippe Beraud" userId="3b1c6667-7fbc-45cf-ac7c-d346ed9edd62" providerId="ADAL" clId="{C9374621-9EA9-409A-A60D-7849F6DF006F}" dt="2024-04-11T07:28:10.015" v="73" actId="3626"/>
          <ac:spMkLst>
            <pc:docMk/>
            <pc:sldMk cId="3895038088" sldId="506"/>
            <ac:spMk id="13" creationId="{FBB0C82D-CA11-433F-A9DD-AA7987BA32D6}"/>
          </ac:spMkLst>
        </pc:spChg>
        <pc:spChg chg="mod">
          <ac:chgData name="Philippe Beraud" userId="3b1c6667-7fbc-45cf-ac7c-d346ed9edd62" providerId="ADAL" clId="{C9374621-9EA9-409A-A60D-7849F6DF006F}" dt="2024-04-11T07:26:25.908" v="49" actId="20577"/>
          <ac:spMkLst>
            <pc:docMk/>
            <pc:sldMk cId="3895038088" sldId="506"/>
            <ac:spMk id="15" creationId="{90D3A1BF-9581-489D-978F-955BD20D83AE}"/>
          </ac:spMkLst>
        </pc:spChg>
        <pc:spChg chg="add del mod">
          <ac:chgData name="Philippe Beraud" userId="3b1c6667-7fbc-45cf-ac7c-d346ed9edd62" providerId="ADAL" clId="{C9374621-9EA9-409A-A60D-7849F6DF006F}" dt="2024-04-11T07:20:35.398" v="36" actId="478"/>
          <ac:spMkLst>
            <pc:docMk/>
            <pc:sldMk cId="3895038088" sldId="506"/>
            <ac:spMk id="34" creationId="{932512FD-10AD-5D30-439C-D84D7E09F34B}"/>
          </ac:spMkLst>
        </pc:spChg>
        <pc:spChg chg="del">
          <ac:chgData name="Philippe Beraud" userId="3b1c6667-7fbc-45cf-ac7c-d346ed9edd62" providerId="ADAL" clId="{C9374621-9EA9-409A-A60D-7849F6DF006F}" dt="2024-04-11T07:20:30.419" v="35" actId="478"/>
          <ac:spMkLst>
            <pc:docMk/>
            <pc:sldMk cId="3895038088" sldId="506"/>
            <ac:spMk id="66" creationId="{F0BCD734-7EF2-48B7-8FEC-90DBF7AD0503}"/>
          </ac:spMkLst>
        </pc:spChg>
      </pc:sldChg>
      <pc:sldChg chg="del">
        <pc:chgData name="Philippe Beraud" userId="3b1c6667-7fbc-45cf-ac7c-d346ed9edd62" providerId="ADAL" clId="{C9374621-9EA9-409A-A60D-7849F6DF006F}" dt="2024-04-11T07:17:16.366" v="0" actId="47"/>
        <pc:sldMkLst>
          <pc:docMk/>
          <pc:sldMk cId="1829087273" sldId="508"/>
        </pc:sldMkLst>
      </pc:sldChg>
      <pc:sldChg chg="del">
        <pc:chgData name="Philippe Beraud" userId="3b1c6667-7fbc-45cf-ac7c-d346ed9edd62" providerId="ADAL" clId="{C9374621-9EA9-409A-A60D-7849F6DF006F}" dt="2024-04-11T07:20:23.787" v="34" actId="47"/>
        <pc:sldMkLst>
          <pc:docMk/>
          <pc:sldMk cId="3103032971" sldId="510"/>
        </pc:sldMkLst>
      </pc:sldChg>
      <pc:sldChg chg="del">
        <pc:chgData name="Philippe Beraud" userId="3b1c6667-7fbc-45cf-ac7c-d346ed9edd62" providerId="ADAL" clId="{C9374621-9EA9-409A-A60D-7849F6DF006F}" dt="2024-04-11T07:17:25.289" v="2" actId="47"/>
        <pc:sldMkLst>
          <pc:docMk/>
          <pc:sldMk cId="1538453385" sldId="511"/>
        </pc:sldMkLst>
      </pc:sldChg>
      <pc:sldChg chg="del">
        <pc:chgData name="Philippe Beraud" userId="3b1c6667-7fbc-45cf-ac7c-d346ed9edd62" providerId="ADAL" clId="{C9374621-9EA9-409A-A60D-7849F6DF006F}" dt="2024-04-11T07:20:11.099" v="22" actId="47"/>
        <pc:sldMkLst>
          <pc:docMk/>
          <pc:sldMk cId="3654910538" sldId="513"/>
        </pc:sldMkLst>
      </pc:sldChg>
      <pc:sldChg chg="del">
        <pc:chgData name="Philippe Beraud" userId="3b1c6667-7fbc-45cf-ac7c-d346ed9edd62" providerId="ADAL" clId="{C9374621-9EA9-409A-A60D-7849F6DF006F}" dt="2024-04-11T07:17:32.228" v="3" actId="47"/>
        <pc:sldMkLst>
          <pc:docMk/>
          <pc:sldMk cId="2198861215" sldId="514"/>
        </pc:sldMkLst>
      </pc:sldChg>
      <pc:sldChg chg="del">
        <pc:chgData name="Philippe Beraud" userId="3b1c6667-7fbc-45cf-ac7c-d346ed9edd62" providerId="ADAL" clId="{C9374621-9EA9-409A-A60D-7849F6DF006F}" dt="2024-04-11T07:19:46.581" v="19" actId="47"/>
        <pc:sldMkLst>
          <pc:docMk/>
          <pc:sldMk cId="190134771" sldId="515"/>
        </pc:sldMkLst>
      </pc:sldChg>
      <pc:sldChg chg="del">
        <pc:chgData name="Philippe Beraud" userId="3b1c6667-7fbc-45cf-ac7c-d346ed9edd62" providerId="ADAL" clId="{C9374621-9EA9-409A-A60D-7849F6DF006F}" dt="2024-04-11T07:19:46.581" v="19" actId="47"/>
        <pc:sldMkLst>
          <pc:docMk/>
          <pc:sldMk cId="987442713" sldId="517"/>
        </pc:sldMkLst>
      </pc:sldChg>
      <pc:sldChg chg="del">
        <pc:chgData name="Philippe Beraud" userId="3b1c6667-7fbc-45cf-ac7c-d346ed9edd62" providerId="ADAL" clId="{C9374621-9EA9-409A-A60D-7849F6DF006F}" dt="2024-04-11T07:18:45.003" v="15" actId="47"/>
        <pc:sldMkLst>
          <pc:docMk/>
          <pc:sldMk cId="3549782270" sldId="518"/>
        </pc:sldMkLst>
      </pc:sldChg>
      <pc:sldChg chg="modSp mod">
        <pc:chgData name="Philippe Beraud" userId="3b1c6667-7fbc-45cf-ac7c-d346ed9edd62" providerId="ADAL" clId="{C9374621-9EA9-409A-A60D-7849F6DF006F}" dt="2024-04-11T07:28:32.868" v="81" actId="108"/>
        <pc:sldMkLst>
          <pc:docMk/>
          <pc:sldMk cId="3329890339" sldId="519"/>
        </pc:sldMkLst>
        <pc:spChg chg="mod">
          <ac:chgData name="Philippe Beraud" userId="3b1c6667-7fbc-45cf-ac7c-d346ed9edd62" providerId="ADAL" clId="{C9374621-9EA9-409A-A60D-7849F6DF006F}" dt="2024-04-11T07:28:23.217" v="79" actId="20577"/>
          <ac:spMkLst>
            <pc:docMk/>
            <pc:sldMk cId="3329890339" sldId="519"/>
            <ac:spMk id="87" creationId="{05E0BFCF-0633-4AC6-A992-1E1DC708E834}"/>
          </ac:spMkLst>
        </pc:spChg>
        <pc:spChg chg="mod">
          <ac:chgData name="Philippe Beraud" userId="3b1c6667-7fbc-45cf-ac7c-d346ed9edd62" providerId="ADAL" clId="{C9374621-9EA9-409A-A60D-7849F6DF006F}" dt="2024-04-11T07:28:32.868" v="81" actId="108"/>
          <ac:spMkLst>
            <pc:docMk/>
            <pc:sldMk cId="3329890339" sldId="519"/>
            <ac:spMk id="92" creationId="{D729E734-8B7E-4B4D-93AA-886A27AAEE43}"/>
          </ac:spMkLst>
        </pc:spChg>
      </pc:sldChg>
      <pc:sldChg chg="modSp add del mod">
        <pc:chgData name="Philippe Beraud" userId="3b1c6667-7fbc-45cf-ac7c-d346ed9edd62" providerId="ADAL" clId="{C9374621-9EA9-409A-A60D-7849F6DF006F}" dt="2024-04-11T07:31:10.600" v="108" actId="20577"/>
        <pc:sldMkLst>
          <pc:docMk/>
          <pc:sldMk cId="2921908150" sldId="535"/>
        </pc:sldMkLst>
        <pc:spChg chg="mod">
          <ac:chgData name="Philippe Beraud" userId="3b1c6667-7fbc-45cf-ac7c-d346ed9edd62" providerId="ADAL" clId="{C9374621-9EA9-409A-A60D-7849F6DF006F}" dt="2024-04-11T07:31:10.600" v="108" actId="20577"/>
          <ac:spMkLst>
            <pc:docMk/>
            <pc:sldMk cId="2921908150" sldId="535"/>
            <ac:spMk id="16" creationId="{6FD27D28-B6E5-471D-AC18-3C0F205E26FC}"/>
          </ac:spMkLst>
        </pc:spChg>
      </pc:sldChg>
      <pc:sldChg chg="add del">
        <pc:chgData name="Philippe Beraud" userId="3b1c6667-7fbc-45cf-ac7c-d346ed9edd62" providerId="ADAL" clId="{C9374621-9EA9-409A-A60D-7849F6DF006F}" dt="2024-04-11T07:30:09.697" v="86"/>
        <pc:sldMkLst>
          <pc:docMk/>
          <pc:sldMk cId="2168441624" sldId="539"/>
        </pc:sldMkLst>
      </pc:sldChg>
      <pc:sldChg chg="add del">
        <pc:chgData name="Philippe Beraud" userId="3b1c6667-7fbc-45cf-ac7c-d346ed9edd62" providerId="ADAL" clId="{C9374621-9EA9-409A-A60D-7849F6DF006F}" dt="2024-04-11T07:30:09.697" v="86"/>
        <pc:sldMkLst>
          <pc:docMk/>
          <pc:sldMk cId="2415553621" sldId="540"/>
        </pc:sldMkLst>
      </pc:sldChg>
      <pc:sldChg chg="add del">
        <pc:chgData name="Philippe Beraud" userId="3b1c6667-7fbc-45cf-ac7c-d346ed9edd62" providerId="ADAL" clId="{C9374621-9EA9-409A-A60D-7849F6DF006F}" dt="2024-04-11T07:30:09.697" v="86"/>
        <pc:sldMkLst>
          <pc:docMk/>
          <pc:sldMk cId="1299086461" sldId="541"/>
        </pc:sldMkLst>
      </pc:sldChg>
      <pc:sldChg chg="del">
        <pc:chgData name="Philippe Beraud" userId="3b1c6667-7fbc-45cf-ac7c-d346ed9edd62" providerId="ADAL" clId="{C9374621-9EA9-409A-A60D-7849F6DF006F}" dt="2024-04-11T07:20:07.340" v="20" actId="47"/>
        <pc:sldMkLst>
          <pc:docMk/>
          <pc:sldMk cId="2246175362" sldId="543"/>
        </pc:sldMkLst>
      </pc:sldChg>
      <pc:sldChg chg="del">
        <pc:chgData name="Philippe Beraud" userId="3b1c6667-7fbc-45cf-ac7c-d346ed9edd62" providerId="ADAL" clId="{C9374621-9EA9-409A-A60D-7849F6DF006F}" dt="2024-04-11T07:20:07.340" v="20" actId="47"/>
        <pc:sldMkLst>
          <pc:docMk/>
          <pc:sldMk cId="3693633242" sldId="544"/>
        </pc:sldMkLst>
      </pc:sldChg>
      <pc:sldChg chg="del">
        <pc:chgData name="Philippe Beraud" userId="3b1c6667-7fbc-45cf-ac7c-d346ed9edd62" providerId="ADAL" clId="{C9374621-9EA9-409A-A60D-7849F6DF006F}" dt="2024-04-11T07:17:16.366" v="0" actId="47"/>
        <pc:sldMkLst>
          <pc:docMk/>
          <pc:sldMk cId="3679319044" sldId="545"/>
        </pc:sldMkLst>
      </pc:sldChg>
    </pc:docChg>
  </pc:docChgLst>
  <pc:docChgLst>
    <pc:chgData name="Philippe Beraud" userId="3b1c6667-7fbc-45cf-ac7c-d346ed9edd62" providerId="ADAL" clId="{339CEFE1-5AF9-479A-9498-A69474698F6F}"/>
    <pc:docChg chg="undo custSel addSld delSld modSld modMainMaster modSection">
      <pc:chgData name="Philippe Beraud" userId="3b1c6667-7fbc-45cf-ac7c-d346ed9edd62" providerId="ADAL" clId="{339CEFE1-5AF9-479A-9498-A69474698F6F}" dt="2024-06-06T13:15:42.901" v="98" actId="20577"/>
      <pc:docMkLst>
        <pc:docMk/>
      </pc:docMkLst>
      <pc:sldChg chg="modSp modTransition">
        <pc:chgData name="Philippe Beraud" userId="3b1c6667-7fbc-45cf-ac7c-d346ed9edd62" providerId="ADAL" clId="{339CEFE1-5AF9-479A-9498-A69474698F6F}" dt="2024-06-06T13:15:20.539" v="96"/>
        <pc:sldMkLst>
          <pc:docMk/>
          <pc:sldMk cId="0" sldId="259"/>
        </pc:sldMkLst>
        <pc:spChg chg="mod">
          <ac:chgData name="Philippe Beraud" userId="3b1c6667-7fbc-45cf-ac7c-d346ed9edd62" providerId="ADAL" clId="{339CEFE1-5AF9-479A-9498-A69474698F6F}" dt="2024-06-06T13:15:20.539" v="96"/>
          <ac:spMkLst>
            <pc:docMk/>
            <pc:sldMk cId="0" sldId="259"/>
            <ac:spMk id="2" creationId="{50735417-1AAD-486C-90A9-F161C5E93CA1}"/>
          </ac:spMkLst>
        </pc:spChg>
      </pc:sldChg>
      <pc:sldChg chg="modSp mod">
        <pc:chgData name="Philippe Beraud" userId="3b1c6667-7fbc-45cf-ac7c-d346ed9edd62" providerId="ADAL" clId="{339CEFE1-5AF9-479A-9498-A69474698F6F}" dt="2024-06-06T13:14:02.532" v="92" actId="207"/>
        <pc:sldMkLst>
          <pc:docMk/>
          <pc:sldMk cId="1339609186" sldId="448"/>
        </pc:sldMkLst>
        <pc:spChg chg="mod">
          <ac:chgData name="Philippe Beraud" userId="3b1c6667-7fbc-45cf-ac7c-d346ed9edd62" providerId="ADAL" clId="{339CEFE1-5AF9-479A-9498-A69474698F6F}" dt="2024-06-06T13:14:02.532" v="92" actId="207"/>
          <ac:spMkLst>
            <pc:docMk/>
            <pc:sldMk cId="1339609186" sldId="448"/>
            <ac:spMk id="25" creationId="{18874A13-0839-45E7-9236-E66BF98E08E1}"/>
          </ac:spMkLst>
        </pc:spChg>
      </pc:sldChg>
      <pc:sldChg chg="setBg">
        <pc:chgData name="Philippe Beraud" userId="3b1c6667-7fbc-45cf-ac7c-d346ed9edd62" providerId="ADAL" clId="{339CEFE1-5AF9-479A-9498-A69474698F6F}" dt="2024-06-06T13:13:32.579" v="85"/>
        <pc:sldMkLst>
          <pc:docMk/>
          <pc:sldMk cId="1676990516" sldId="449"/>
        </pc:sldMkLst>
      </pc:sldChg>
      <pc:sldChg chg="modSp mod setBg">
        <pc:chgData name="Philippe Beraud" userId="3b1c6667-7fbc-45cf-ac7c-d346ed9edd62" providerId="ADAL" clId="{339CEFE1-5AF9-479A-9498-A69474698F6F}" dt="2024-06-06T13:15:20.649" v="97" actId="27636"/>
        <pc:sldMkLst>
          <pc:docMk/>
          <pc:sldMk cId="4240718182" sldId="459"/>
        </pc:sldMkLst>
        <pc:spChg chg="mod">
          <ac:chgData name="Philippe Beraud" userId="3b1c6667-7fbc-45cf-ac7c-d346ed9edd62" providerId="ADAL" clId="{339CEFE1-5AF9-479A-9498-A69474698F6F}" dt="2024-06-06T13:15:20.649" v="97" actId="27636"/>
          <ac:spMkLst>
            <pc:docMk/>
            <pc:sldMk cId="4240718182" sldId="459"/>
            <ac:spMk id="5" creationId="{18D666AA-87E1-4E1B-9589-C0C9285F350F}"/>
          </ac:spMkLst>
        </pc:spChg>
        <pc:spChg chg="mod">
          <ac:chgData name="Philippe Beraud" userId="3b1c6667-7fbc-45cf-ac7c-d346ed9edd62" providerId="ADAL" clId="{339CEFE1-5AF9-479A-9498-A69474698F6F}" dt="2024-06-06T13:13:22.663" v="84" actId="207"/>
          <ac:spMkLst>
            <pc:docMk/>
            <pc:sldMk cId="4240718182" sldId="459"/>
            <ac:spMk id="20" creationId="{18374CD3-BD54-40BB-9F27-BF5E47C95C8F}"/>
          </ac:spMkLst>
        </pc:spChg>
      </pc:sldChg>
      <pc:sldChg chg="modSp mod setBg">
        <pc:chgData name="Philippe Beraud" userId="3b1c6667-7fbc-45cf-ac7c-d346ed9edd62" providerId="ADAL" clId="{339CEFE1-5AF9-479A-9498-A69474698F6F}" dt="2024-06-06T13:13:41.059" v="87" actId="207"/>
        <pc:sldMkLst>
          <pc:docMk/>
          <pc:sldMk cId="1670336451" sldId="461"/>
        </pc:sldMkLst>
        <pc:spChg chg="mod">
          <ac:chgData name="Philippe Beraud" userId="3b1c6667-7fbc-45cf-ac7c-d346ed9edd62" providerId="ADAL" clId="{339CEFE1-5AF9-479A-9498-A69474698F6F}" dt="2024-06-06T13:13:41.059" v="87" actId="207"/>
          <ac:spMkLst>
            <pc:docMk/>
            <pc:sldMk cId="1670336451" sldId="461"/>
            <ac:spMk id="20" creationId="{18374CD3-BD54-40BB-9F27-BF5E47C95C8F}"/>
          </ac:spMkLst>
        </pc:spChg>
      </pc:sldChg>
      <pc:sldChg chg="setBg">
        <pc:chgData name="Philippe Beraud" userId="3b1c6667-7fbc-45cf-ac7c-d346ed9edd62" providerId="ADAL" clId="{339CEFE1-5AF9-479A-9498-A69474698F6F}" dt="2024-06-06T13:13:54.104" v="90"/>
        <pc:sldMkLst>
          <pc:docMk/>
          <pc:sldMk cId="1456212641" sldId="470"/>
        </pc:sldMkLst>
      </pc:sldChg>
      <pc:sldChg chg="setBg">
        <pc:chgData name="Philippe Beraud" userId="3b1c6667-7fbc-45cf-ac7c-d346ed9edd62" providerId="ADAL" clId="{339CEFE1-5AF9-479A-9498-A69474698F6F}" dt="2024-06-06T13:13:57.296" v="91"/>
        <pc:sldMkLst>
          <pc:docMk/>
          <pc:sldMk cId="2140186507" sldId="471"/>
        </pc:sldMkLst>
      </pc:sldChg>
      <pc:sldChg chg="setBg">
        <pc:chgData name="Philippe Beraud" userId="3b1c6667-7fbc-45cf-ac7c-d346ed9edd62" providerId="ADAL" clId="{339CEFE1-5AF9-479A-9498-A69474698F6F}" dt="2024-06-06T13:13:46.151" v="88"/>
        <pc:sldMkLst>
          <pc:docMk/>
          <pc:sldMk cId="3876031110" sldId="472"/>
        </pc:sldMkLst>
      </pc:sldChg>
      <pc:sldChg chg="modSp mod">
        <pc:chgData name="Philippe Beraud" userId="3b1c6667-7fbc-45cf-ac7c-d346ed9edd62" providerId="ADAL" clId="{339CEFE1-5AF9-479A-9498-A69474698F6F}" dt="2024-06-06T13:12:54.324" v="79" actId="207"/>
        <pc:sldMkLst>
          <pc:docMk/>
          <pc:sldMk cId="3895038088" sldId="506"/>
        </pc:sldMkLst>
        <pc:spChg chg="mod">
          <ac:chgData name="Philippe Beraud" userId="3b1c6667-7fbc-45cf-ac7c-d346ed9edd62" providerId="ADAL" clId="{339CEFE1-5AF9-479A-9498-A69474698F6F}" dt="2024-06-06T13:12:54.324" v="79" actId="207"/>
          <ac:spMkLst>
            <pc:docMk/>
            <pc:sldMk cId="3895038088" sldId="506"/>
            <ac:spMk id="9" creationId="{7597D76B-28EE-40B2-93BA-54D997150850}"/>
          </ac:spMkLst>
        </pc:spChg>
        <pc:spChg chg="mod">
          <ac:chgData name="Philippe Beraud" userId="3b1c6667-7fbc-45cf-ac7c-d346ed9edd62" providerId="ADAL" clId="{339CEFE1-5AF9-479A-9498-A69474698F6F}" dt="2024-06-06T13:12:47.121" v="77" actId="207"/>
          <ac:spMkLst>
            <pc:docMk/>
            <pc:sldMk cId="3895038088" sldId="506"/>
            <ac:spMk id="20" creationId="{18374CD3-BD54-40BB-9F27-BF5E47C95C8F}"/>
          </ac:spMkLst>
        </pc:spChg>
        <pc:spChg chg="mod">
          <ac:chgData name="Philippe Beraud" userId="3b1c6667-7fbc-45cf-ac7c-d346ed9edd62" providerId="ADAL" clId="{339CEFE1-5AF9-479A-9498-A69474698F6F}" dt="2024-06-06T13:12:54.324" v="79" actId="207"/>
          <ac:spMkLst>
            <pc:docMk/>
            <pc:sldMk cId="3895038088" sldId="506"/>
            <ac:spMk id="28" creationId="{EFB3D1CB-C611-4BB9-86A9-0D1A285E94BB}"/>
          </ac:spMkLst>
        </pc:spChg>
      </pc:sldChg>
      <pc:sldChg chg="setBg">
        <pc:chgData name="Philippe Beraud" userId="3b1c6667-7fbc-45cf-ac7c-d346ed9edd62" providerId="ADAL" clId="{339CEFE1-5AF9-479A-9498-A69474698F6F}" dt="2024-06-06T13:13:02.339" v="80"/>
        <pc:sldMkLst>
          <pc:docMk/>
          <pc:sldMk cId="650943771" sldId="507"/>
        </pc:sldMkLst>
      </pc:sldChg>
      <pc:sldChg chg="setBg">
        <pc:chgData name="Philippe Beraud" userId="3b1c6667-7fbc-45cf-ac7c-d346ed9edd62" providerId="ADAL" clId="{339CEFE1-5AF9-479A-9498-A69474698F6F}" dt="2024-06-06T13:13:49.533" v="89"/>
        <pc:sldMkLst>
          <pc:docMk/>
          <pc:sldMk cId="3710618571" sldId="509"/>
        </pc:sldMkLst>
      </pc:sldChg>
      <pc:sldChg chg="setBg">
        <pc:chgData name="Philippe Beraud" userId="3b1c6667-7fbc-45cf-ac7c-d346ed9edd62" providerId="ADAL" clId="{339CEFE1-5AF9-479A-9498-A69474698F6F}" dt="2024-06-06T13:13:07.361" v="81"/>
        <pc:sldMkLst>
          <pc:docMk/>
          <pc:sldMk cId="3329890339" sldId="519"/>
        </pc:sldMkLst>
      </pc:sldChg>
      <pc:sldChg chg="modSp modTransition">
        <pc:chgData name="Philippe Beraud" userId="3b1c6667-7fbc-45cf-ac7c-d346ed9edd62" providerId="ADAL" clId="{339CEFE1-5AF9-479A-9498-A69474698F6F}" dt="2024-06-06T13:15:20.539" v="96"/>
        <pc:sldMkLst>
          <pc:docMk/>
          <pc:sldMk cId="2921908150" sldId="535"/>
        </pc:sldMkLst>
        <pc:spChg chg="mod">
          <ac:chgData name="Philippe Beraud" userId="3b1c6667-7fbc-45cf-ac7c-d346ed9edd62" providerId="ADAL" clId="{339CEFE1-5AF9-479A-9498-A69474698F6F}" dt="2024-06-06T13:15:20.539" v="96"/>
          <ac:spMkLst>
            <pc:docMk/>
            <pc:sldMk cId="2921908150" sldId="535"/>
            <ac:spMk id="18" creationId="{8EAE4ED9-552E-4932-B7F2-E47A4ADD11B5}"/>
          </ac:spMkLst>
        </pc:spChg>
      </pc:sldChg>
      <pc:sldChg chg="modSp modTransition">
        <pc:chgData name="Philippe Beraud" userId="3b1c6667-7fbc-45cf-ac7c-d346ed9edd62" providerId="ADAL" clId="{339CEFE1-5AF9-479A-9498-A69474698F6F}" dt="2024-06-06T13:15:20.539" v="96"/>
        <pc:sldMkLst>
          <pc:docMk/>
          <pc:sldMk cId="2168441624" sldId="539"/>
        </pc:sldMkLst>
        <pc:spChg chg="mod">
          <ac:chgData name="Philippe Beraud" userId="3b1c6667-7fbc-45cf-ac7c-d346ed9edd62" providerId="ADAL" clId="{339CEFE1-5AF9-479A-9498-A69474698F6F}" dt="2024-06-06T13:15:20.539" v="96"/>
          <ac:spMkLst>
            <pc:docMk/>
            <pc:sldMk cId="2168441624" sldId="539"/>
            <ac:spMk id="18" creationId="{8EAE4ED9-552E-4932-B7F2-E47A4ADD11B5}"/>
          </ac:spMkLst>
        </pc:spChg>
      </pc:sldChg>
      <pc:sldChg chg="modSp modTransition">
        <pc:chgData name="Philippe Beraud" userId="3b1c6667-7fbc-45cf-ac7c-d346ed9edd62" providerId="ADAL" clId="{339CEFE1-5AF9-479A-9498-A69474698F6F}" dt="2024-06-06T13:15:20.539" v="96"/>
        <pc:sldMkLst>
          <pc:docMk/>
          <pc:sldMk cId="2415553621" sldId="540"/>
        </pc:sldMkLst>
        <pc:spChg chg="mod">
          <ac:chgData name="Philippe Beraud" userId="3b1c6667-7fbc-45cf-ac7c-d346ed9edd62" providerId="ADAL" clId="{339CEFE1-5AF9-479A-9498-A69474698F6F}" dt="2024-06-06T13:15:20.539" v="96"/>
          <ac:spMkLst>
            <pc:docMk/>
            <pc:sldMk cId="2415553621" sldId="540"/>
            <ac:spMk id="18" creationId="{8EAE4ED9-552E-4932-B7F2-E47A4ADD11B5}"/>
          </ac:spMkLst>
        </pc:spChg>
      </pc:sldChg>
      <pc:sldChg chg="modSp modTransition">
        <pc:chgData name="Philippe Beraud" userId="3b1c6667-7fbc-45cf-ac7c-d346ed9edd62" providerId="ADAL" clId="{339CEFE1-5AF9-479A-9498-A69474698F6F}" dt="2024-06-06T13:15:20.539" v="96"/>
        <pc:sldMkLst>
          <pc:docMk/>
          <pc:sldMk cId="1299086461" sldId="541"/>
        </pc:sldMkLst>
        <pc:spChg chg="mod">
          <ac:chgData name="Philippe Beraud" userId="3b1c6667-7fbc-45cf-ac7c-d346ed9edd62" providerId="ADAL" clId="{339CEFE1-5AF9-479A-9498-A69474698F6F}" dt="2024-06-06T13:15:20.539" v="96"/>
          <ac:spMkLst>
            <pc:docMk/>
            <pc:sldMk cId="1299086461" sldId="541"/>
            <ac:spMk id="18" creationId="{8EAE4ED9-552E-4932-B7F2-E47A4ADD11B5}"/>
          </ac:spMkLst>
        </pc:spChg>
      </pc:sldChg>
      <pc:sldChg chg="modSp add del mod">
        <pc:chgData name="Philippe Beraud" userId="3b1c6667-7fbc-45cf-ac7c-d346ed9edd62" providerId="ADAL" clId="{339CEFE1-5AF9-479A-9498-A69474698F6F}" dt="2024-06-06T13:11:16.892" v="25" actId="47"/>
        <pc:sldMkLst>
          <pc:docMk/>
          <pc:sldMk cId="2672061416" sldId="2147482168"/>
        </pc:sldMkLst>
        <pc:spChg chg="mod">
          <ac:chgData name="Philippe Beraud" userId="3b1c6667-7fbc-45cf-ac7c-d346ed9edd62" providerId="ADAL" clId="{339CEFE1-5AF9-479A-9498-A69474698F6F}" dt="2024-06-06T13:10:18.837" v="21" actId="20577"/>
          <ac:spMkLst>
            <pc:docMk/>
            <pc:sldMk cId="2672061416" sldId="2147482168"/>
            <ac:spMk id="2" creationId="{D1FADB4E-373E-E570-3A0B-3D4E1F2497E1}"/>
          </ac:spMkLst>
        </pc:spChg>
      </pc:sldChg>
      <pc:sldChg chg="addSp delSp modSp add del mod">
        <pc:chgData name="Philippe Beraud" userId="3b1c6667-7fbc-45cf-ac7c-d346ed9edd62" providerId="ADAL" clId="{339CEFE1-5AF9-479A-9498-A69474698F6F}" dt="2024-06-06T13:15:42.901" v="98" actId="20577"/>
        <pc:sldMkLst>
          <pc:docMk/>
          <pc:sldMk cId="1942571403" sldId="2147482169"/>
        </pc:sldMkLst>
        <pc:spChg chg="mod">
          <ac:chgData name="Philippe Beraud" userId="3b1c6667-7fbc-45cf-ac7c-d346ed9edd62" providerId="ADAL" clId="{339CEFE1-5AF9-479A-9498-A69474698F6F}" dt="2024-06-06T13:15:42.901" v="98" actId="20577"/>
          <ac:spMkLst>
            <pc:docMk/>
            <pc:sldMk cId="1942571403" sldId="2147482169"/>
            <ac:spMk id="2" creationId="{D1FADB4E-373E-E570-3A0B-3D4E1F2497E1}"/>
          </ac:spMkLst>
        </pc:spChg>
        <pc:spChg chg="add del mod">
          <ac:chgData name="Philippe Beraud" userId="3b1c6667-7fbc-45cf-ac7c-d346ed9edd62" providerId="ADAL" clId="{339CEFE1-5AF9-479A-9498-A69474698F6F}" dt="2024-06-06T13:12:42.296" v="76" actId="478"/>
          <ac:spMkLst>
            <pc:docMk/>
            <pc:sldMk cId="1942571403" sldId="2147482169"/>
            <ac:spMk id="3" creationId="{E9CD2A3B-9B6C-645A-68B6-9F9CB9138400}"/>
          </ac:spMkLst>
        </pc:spChg>
      </pc:sldChg>
      <pc:sldChg chg="add del">
        <pc:chgData name="Philippe Beraud" userId="3b1c6667-7fbc-45cf-ac7c-d346ed9edd62" providerId="ADAL" clId="{339CEFE1-5AF9-479A-9498-A69474698F6F}" dt="2024-06-06T13:15:04.556" v="95"/>
        <pc:sldMkLst>
          <pc:docMk/>
          <pc:sldMk cId="3779743148" sldId="2147482316"/>
        </pc:sldMkLst>
      </pc:sldChg>
      <pc:sldMasterChg chg="delSldLayout">
        <pc:chgData name="Philippe Beraud" userId="3b1c6667-7fbc-45cf-ac7c-d346ed9edd62" providerId="ADAL" clId="{339CEFE1-5AF9-479A-9498-A69474698F6F}" dt="2024-06-06T13:11:16.892" v="25" actId="47"/>
        <pc:sldMasterMkLst>
          <pc:docMk/>
          <pc:sldMasterMk cId="4007930172" sldId="2147483648"/>
        </pc:sldMasterMkLst>
        <pc:sldLayoutChg chg="del">
          <pc:chgData name="Philippe Beraud" userId="3b1c6667-7fbc-45cf-ac7c-d346ed9edd62" providerId="ADAL" clId="{339CEFE1-5AF9-479A-9498-A69474698F6F}" dt="2024-06-06T13:11:16.892" v="25" actId="47"/>
          <pc:sldLayoutMkLst>
            <pc:docMk/>
            <pc:sldMasterMk cId="4007930172" sldId="2147483648"/>
            <pc:sldLayoutMk cId="657624554" sldId="2147483693"/>
          </pc:sldLayoutMkLst>
        </pc:sldLayoutChg>
      </pc:sldMasterChg>
      <pc:sldMasterChg chg="modSldLayout">
        <pc:chgData name="Philippe Beraud" userId="3b1c6667-7fbc-45cf-ac7c-d346ed9edd62" providerId="ADAL" clId="{339CEFE1-5AF9-479A-9498-A69474698F6F}" dt="2024-06-06T13:15:20.539" v="96"/>
        <pc:sldMasterMkLst>
          <pc:docMk/>
          <pc:sldMasterMk cId="2360634278" sldId="2147483694"/>
        </pc:sldMasterMkLst>
        <pc:sldLayoutChg chg="modTransition">
          <pc:chgData name="Philippe Beraud" userId="3b1c6667-7fbc-45cf-ac7c-d346ed9edd62" providerId="ADAL" clId="{339CEFE1-5AF9-479A-9498-A69474698F6F}" dt="2024-06-06T13:15:20.539" v="96"/>
          <pc:sldLayoutMkLst>
            <pc:docMk/>
            <pc:sldMasterMk cId="2360634278" sldId="2147483694"/>
            <pc:sldLayoutMk cId="3100983988" sldId="2147483687"/>
          </pc:sldLayoutMkLst>
        </pc:sldLayoutChg>
        <pc:sldLayoutChg chg="modTransition">
          <pc:chgData name="Philippe Beraud" userId="3b1c6667-7fbc-45cf-ac7c-d346ed9edd62" providerId="ADAL" clId="{339CEFE1-5AF9-479A-9498-A69474698F6F}" dt="2024-06-06T13:15:20.539" v="96"/>
          <pc:sldLayoutMkLst>
            <pc:docMk/>
            <pc:sldMasterMk cId="2360634278" sldId="2147483694"/>
            <pc:sldLayoutMk cId="2861317175" sldId="2147483688"/>
          </pc:sldLayoutMkLst>
        </pc:sldLayoutChg>
        <pc:sldLayoutChg chg="modTransition">
          <pc:chgData name="Philippe Beraud" userId="3b1c6667-7fbc-45cf-ac7c-d346ed9edd62" providerId="ADAL" clId="{339CEFE1-5AF9-479A-9498-A69474698F6F}" dt="2024-06-06T13:15:20.539" v="96"/>
          <pc:sldLayoutMkLst>
            <pc:docMk/>
            <pc:sldMasterMk cId="2360634278" sldId="2147483694"/>
            <pc:sldLayoutMk cId="1170566181" sldId="2147483689"/>
          </pc:sldLayoutMkLst>
        </pc:sldLayoutChg>
        <pc:sldLayoutChg chg="modTransition">
          <pc:chgData name="Philippe Beraud" userId="3b1c6667-7fbc-45cf-ac7c-d346ed9edd62" providerId="ADAL" clId="{339CEFE1-5AF9-479A-9498-A69474698F6F}" dt="2024-06-06T13:15:20.539" v="96"/>
          <pc:sldLayoutMkLst>
            <pc:docMk/>
            <pc:sldMasterMk cId="2360634278" sldId="2147483694"/>
            <pc:sldLayoutMk cId="2732501336" sldId="2147483690"/>
          </pc:sldLayoutMkLst>
        </pc:sldLayoutChg>
        <pc:sldLayoutChg chg="modTransition">
          <pc:chgData name="Philippe Beraud" userId="3b1c6667-7fbc-45cf-ac7c-d346ed9edd62" providerId="ADAL" clId="{339CEFE1-5AF9-479A-9498-A69474698F6F}" dt="2024-06-06T13:15:20.539" v="96"/>
          <pc:sldLayoutMkLst>
            <pc:docMk/>
            <pc:sldMasterMk cId="2360634278" sldId="2147483694"/>
            <pc:sldLayoutMk cId="1055880696" sldId="2147483691"/>
          </pc:sldLayoutMkLst>
        </pc:sldLayoutChg>
        <pc:sldLayoutChg chg="modTransition">
          <pc:chgData name="Philippe Beraud" userId="3b1c6667-7fbc-45cf-ac7c-d346ed9edd62" providerId="ADAL" clId="{339CEFE1-5AF9-479A-9498-A69474698F6F}" dt="2024-06-06T13:15:20.539" v="96"/>
          <pc:sldLayoutMkLst>
            <pc:docMk/>
            <pc:sldMasterMk cId="2360634278" sldId="2147483694"/>
            <pc:sldLayoutMk cId="3434021950" sldId="2147483692"/>
          </pc:sldLayoutMkLst>
        </pc:sldLayoutChg>
      </pc:sldMasterChg>
    </pc:docChg>
  </pc:docChgLst>
  <pc:docChgLst>
    <pc:chgData name="Bertrand Nagy" userId="b8e6d0eb-c315-4ac2-a57a-990f4117a304" providerId="ADAL" clId="{B86C188A-F403-40AA-A92D-E7961C1C9FAD}"/>
    <pc:docChg chg="modSld">
      <pc:chgData name="Bertrand Nagy" userId="b8e6d0eb-c315-4ac2-a57a-990f4117a304" providerId="ADAL" clId="{B86C188A-F403-40AA-A92D-E7961C1C9FAD}" dt="2024-06-10T10:20:46.598" v="18" actId="6549"/>
      <pc:docMkLst>
        <pc:docMk/>
      </pc:docMkLst>
      <pc:sldChg chg="modNotesTx">
        <pc:chgData name="Bertrand Nagy" userId="b8e6d0eb-c315-4ac2-a57a-990f4117a304" providerId="ADAL" clId="{B86C188A-F403-40AA-A92D-E7961C1C9FAD}" dt="2024-06-10T10:20:46.598" v="18" actId="6549"/>
        <pc:sldMkLst>
          <pc:docMk/>
          <pc:sldMk cId="1942571403" sldId="2147482169"/>
        </pc:sldMkLst>
      </pc:sldChg>
    </pc:docChg>
  </pc:docChgLst>
  <pc:docChgLst>
    <pc:chgData name="Philippe Beraud" userId="3b1c6667-7fbc-45cf-ac7c-d346ed9edd62" providerId="ADAL" clId="{F015B4F3-3FA9-4478-A63C-603108CE3059}"/>
    <pc:docChg chg="modMainMaster">
      <pc:chgData name="Philippe Beraud" userId="3b1c6667-7fbc-45cf-ac7c-d346ed9edd62" providerId="ADAL" clId="{F015B4F3-3FA9-4478-A63C-603108CE3059}" dt="2024-06-27T10:23:25.537" v="8" actId="207"/>
      <pc:docMkLst>
        <pc:docMk/>
      </pc:docMkLst>
      <pc:sldMasterChg chg="modSldLayout">
        <pc:chgData name="Philippe Beraud" userId="3b1c6667-7fbc-45cf-ac7c-d346ed9edd62" providerId="ADAL" clId="{F015B4F3-3FA9-4478-A63C-603108CE3059}" dt="2024-06-27T10:23:25.537" v="8" actId="207"/>
        <pc:sldMasterMkLst>
          <pc:docMk/>
          <pc:sldMasterMk cId="2360634278" sldId="2147483694"/>
        </pc:sldMasterMkLst>
        <pc:sldLayoutChg chg="modSp mod">
          <pc:chgData name="Philippe Beraud" userId="3b1c6667-7fbc-45cf-ac7c-d346ed9edd62" providerId="ADAL" clId="{F015B4F3-3FA9-4478-A63C-603108CE3059}" dt="2024-06-27T10:23:25.537" v="8" actId="207"/>
          <pc:sldLayoutMkLst>
            <pc:docMk/>
            <pc:sldMasterMk cId="2360634278" sldId="2147483694"/>
            <pc:sldLayoutMk cId="2588704159" sldId="2147483751"/>
          </pc:sldLayoutMkLst>
          <pc:spChg chg="mod">
            <ac:chgData name="Philippe Beraud" userId="3b1c6667-7fbc-45cf-ac7c-d346ed9edd62" providerId="ADAL" clId="{F015B4F3-3FA9-4478-A63C-603108CE3059}" dt="2024-06-27T10:23:25.537" v="8" actId="207"/>
            <ac:spMkLst>
              <pc:docMk/>
              <pc:sldMasterMk cId="2360634278" sldId="2147483694"/>
              <pc:sldLayoutMk cId="2588704159" sldId="2147483751"/>
              <ac:spMk id="7" creationId="{9B973512-DFE0-8CB1-424E-A771D506292F}"/>
            </ac:spMkLst>
          </pc:spChg>
        </pc:sldLayoutChg>
      </pc:sldMasterChg>
    </pc:docChg>
  </pc:docChgLst>
  <pc:docChgLst>
    <pc:chgData name="Philippe Beraud" userId="3b1c6667-7fbc-45cf-ac7c-d346ed9edd62" providerId="ADAL" clId="{9B9CEA3F-2E4A-4AAD-B853-A910483A03F3}"/>
    <pc:docChg chg="modSld">
      <pc:chgData name="Philippe Beraud" userId="3b1c6667-7fbc-45cf-ac7c-d346ed9edd62" providerId="ADAL" clId="{9B9CEA3F-2E4A-4AAD-B853-A910483A03F3}" dt="2024-06-24T17:57:37.056" v="39" actId="20577"/>
      <pc:docMkLst>
        <pc:docMk/>
      </pc:docMkLst>
      <pc:sldChg chg="modSp mod">
        <pc:chgData name="Philippe Beraud" userId="3b1c6667-7fbc-45cf-ac7c-d346ed9edd62" providerId="ADAL" clId="{9B9CEA3F-2E4A-4AAD-B853-A910483A03F3}" dt="2024-06-24T17:57:37.056" v="39" actId="20577"/>
        <pc:sldMkLst>
          <pc:docMk/>
          <pc:sldMk cId="1942571403" sldId="2147482169"/>
        </pc:sldMkLst>
        <pc:spChg chg="mod">
          <ac:chgData name="Philippe Beraud" userId="3b1c6667-7fbc-45cf-ac7c-d346ed9edd62" providerId="ADAL" clId="{9B9CEA3F-2E4A-4AAD-B853-A910483A03F3}" dt="2024-06-24T17:57:37.056" v="39" actId="20577"/>
          <ac:spMkLst>
            <pc:docMk/>
            <pc:sldMk cId="1942571403" sldId="2147482169"/>
            <ac:spMk id="2" creationId="{D1FADB4E-373E-E570-3A0B-3D4E1F2497E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7739" cy="471054"/>
          </a:xfrm>
          <a:prstGeom prst="rect">
            <a:avLst/>
          </a:prstGeom>
        </p:spPr>
        <p:txBody>
          <a:bodyPr vert="horz" lIns="94229" tIns="47114" rIns="94229" bIns="47114" rtlCol="0"/>
          <a:lstStyle>
            <a:lvl1pPr algn="l">
              <a:defRPr sz="1200"/>
            </a:lvl1pPr>
          </a:lstStyle>
          <a:p>
            <a:endParaRPr lang="en-GB"/>
          </a:p>
        </p:txBody>
      </p:sp>
      <p:sp>
        <p:nvSpPr>
          <p:cNvPr id="3" name="Date Placeholder 2"/>
          <p:cNvSpPr>
            <a:spLocks noGrp="1"/>
          </p:cNvSpPr>
          <p:nvPr>
            <p:ph type="dt" idx="1"/>
          </p:nvPr>
        </p:nvSpPr>
        <p:spPr>
          <a:xfrm>
            <a:off x="4023092" y="0"/>
            <a:ext cx="3077739" cy="471054"/>
          </a:xfrm>
          <a:prstGeom prst="rect">
            <a:avLst/>
          </a:prstGeom>
        </p:spPr>
        <p:txBody>
          <a:bodyPr vert="horz" lIns="94229" tIns="47114" rIns="94229" bIns="47114" rtlCol="0"/>
          <a:lstStyle>
            <a:lvl1pPr algn="r">
              <a:defRPr sz="1200"/>
            </a:lvl1pPr>
          </a:lstStyle>
          <a:p>
            <a:fld id="{EF102820-D1AF-4DAF-9273-FD80BEE42B15}" type="datetimeFigureOut">
              <a:rPr lang="en-GB" smtClean="0"/>
              <a:t>27/06/2024</a:t>
            </a:fld>
            <a:endParaRPr lang="en-GB"/>
          </a:p>
        </p:txBody>
      </p:sp>
      <p:sp>
        <p:nvSpPr>
          <p:cNvPr id="4" name="Slide Image Placeholder 3"/>
          <p:cNvSpPr>
            <a:spLocks noGrp="1" noRot="1" noChangeAspect="1"/>
          </p:cNvSpPr>
          <p:nvPr>
            <p:ph type="sldImg" idx="2"/>
          </p:nvPr>
        </p:nvSpPr>
        <p:spPr>
          <a:xfrm>
            <a:off x="735013" y="1173163"/>
            <a:ext cx="5632450" cy="3168650"/>
          </a:xfrm>
          <a:prstGeom prst="rect">
            <a:avLst/>
          </a:prstGeom>
          <a:noFill/>
          <a:ln w="12700">
            <a:solidFill>
              <a:prstClr val="black"/>
            </a:solidFill>
          </a:ln>
        </p:spPr>
        <p:txBody>
          <a:bodyPr vert="horz" lIns="94229" tIns="47114" rIns="94229" bIns="47114" rtlCol="0" anchor="ctr"/>
          <a:lstStyle/>
          <a:p>
            <a:endParaRPr lang="en-GB"/>
          </a:p>
        </p:txBody>
      </p:sp>
      <p:sp>
        <p:nvSpPr>
          <p:cNvPr id="5" name="Notes Placeholder 4"/>
          <p:cNvSpPr>
            <a:spLocks noGrp="1"/>
          </p:cNvSpPr>
          <p:nvPr>
            <p:ph type="body" sz="quarter" idx="3"/>
          </p:nvPr>
        </p:nvSpPr>
        <p:spPr>
          <a:xfrm>
            <a:off x="710248" y="4518204"/>
            <a:ext cx="5681980" cy="3696712"/>
          </a:xfrm>
          <a:prstGeom prst="rect">
            <a:avLst/>
          </a:prstGeom>
        </p:spPr>
        <p:txBody>
          <a:bodyPr vert="horz" lIns="94229" tIns="47114" rIns="94229" bIns="4711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917422"/>
            <a:ext cx="3077739" cy="471053"/>
          </a:xfrm>
          <a:prstGeom prst="rect">
            <a:avLst/>
          </a:prstGeom>
        </p:spPr>
        <p:txBody>
          <a:bodyPr vert="horz" lIns="94229" tIns="47114" rIns="94229" bIns="47114" rtlCol="0" anchor="b"/>
          <a:lstStyle>
            <a:lvl1pPr algn="l">
              <a:defRPr sz="1200"/>
            </a:lvl1pPr>
          </a:lstStyle>
          <a:p>
            <a:endParaRPr lang="en-GB"/>
          </a:p>
        </p:txBody>
      </p:sp>
      <p:sp>
        <p:nvSpPr>
          <p:cNvPr id="7" name="Slide Number Placeholder 6"/>
          <p:cNvSpPr>
            <a:spLocks noGrp="1"/>
          </p:cNvSpPr>
          <p:nvPr>
            <p:ph type="sldNum" sz="quarter" idx="5"/>
          </p:nvPr>
        </p:nvSpPr>
        <p:spPr>
          <a:xfrm>
            <a:off x="4023092" y="8917422"/>
            <a:ext cx="3077739" cy="471053"/>
          </a:xfrm>
          <a:prstGeom prst="rect">
            <a:avLst/>
          </a:prstGeom>
        </p:spPr>
        <p:txBody>
          <a:bodyPr vert="horz" lIns="94229" tIns="47114" rIns="94229" bIns="47114" rtlCol="0" anchor="b"/>
          <a:lstStyle>
            <a:lvl1pPr algn="r">
              <a:defRPr sz="1200"/>
            </a:lvl1pPr>
          </a:lstStyle>
          <a:p>
            <a:fld id="{5EB9B1BA-1B11-4B4D-B775-DE7AD72CEC60}" type="slidenum">
              <a:rPr lang="en-GB" smtClean="0"/>
              <a:t>‹N°›</a:t>
            </a:fld>
            <a:endParaRPr lang="en-GB"/>
          </a:p>
        </p:txBody>
      </p:sp>
    </p:spTree>
    <p:extLst>
      <p:ext uri="{BB962C8B-B14F-4D97-AF65-F5344CB8AC3E}">
        <p14:creationId xmlns:p14="http://schemas.microsoft.com/office/powerpoint/2010/main" val="3777048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en-US" b="0" i="0" dirty="0">
                <a:solidFill>
                  <a:srgbClr val="FFFFFF"/>
                </a:solidFill>
                <a:effectLst/>
                <a:highlight>
                  <a:srgbClr val="292929"/>
                </a:highlight>
                <a:latin typeface="Segoe UI" panose="020B0502040204020203" pitchFamily="34" charset="0"/>
              </a:rPr>
              <a:t>Module Objectives: After completing this module, you will be able to:</a:t>
            </a:r>
          </a:p>
          <a:p>
            <a:pPr lvl="1"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rPr>
              <a:t>  Understand the ethical implications of designing, developing, and using AI.</a:t>
            </a:r>
          </a:p>
          <a:p>
            <a:pPr lvl="1"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rPr>
              <a:t>  Understand what responsible AI means and why it is important in terms of guiding principles.</a:t>
            </a:r>
          </a:p>
          <a:p>
            <a:pPr lvl="1"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rPr>
              <a:t>  Learn from Microsoft's approach to responsible AI - our journey, our principles, our standards, and our safeguards.</a:t>
            </a:r>
          </a:p>
          <a:p>
            <a:pPr lvl="1"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rPr>
              <a:t>  Conduct (in a group) an assessment of the impact of responsible AI.</a:t>
            </a:r>
          </a:p>
          <a:p>
            <a:pPr lvl="1" algn="l">
              <a:buFont typeface="Arial" panose="020B0604020202020204" pitchFamily="34" charset="0"/>
              <a:buChar char="•"/>
            </a:pPr>
            <a:r>
              <a:rPr lang="en-US" b="0" i="0" dirty="0">
                <a:solidFill>
                  <a:srgbClr val="FFFFFF"/>
                </a:solidFill>
                <a:effectLst/>
                <a:highlight>
                  <a:srgbClr val="292929"/>
                </a:highlight>
                <a:latin typeface="Segoe UI" panose="020B0502040204020203" pitchFamily="34" charset="0"/>
              </a:rPr>
              <a:t>  Identify Microsoft's responsible AI tools and toolkits to help operationalize responsible AI.</a:t>
            </a:r>
          </a:p>
          <a:p>
            <a:endParaRPr lang="en-US"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084B97-E326-4FE0-A414-4A4C8B7798F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1066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EB9B1BA-1B11-4B4D-B775-DE7AD72CEC60}" type="slidenum">
              <a:rPr lang="en-GB" smtClean="0"/>
              <a:t>3</a:t>
            </a:fld>
            <a:endParaRPr lang="en-GB"/>
          </a:p>
        </p:txBody>
      </p:sp>
    </p:spTree>
    <p:extLst>
      <p:ext uri="{BB962C8B-B14F-4D97-AF65-F5344CB8AC3E}">
        <p14:creationId xmlns:p14="http://schemas.microsoft.com/office/powerpoint/2010/main" val="1701940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5EB9B1BA-1B11-4B4D-B775-DE7AD72CEC60}" type="slidenum">
              <a:rPr lang="en-GB" smtClean="0"/>
              <a:t>6</a:t>
            </a:fld>
            <a:endParaRPr lang="en-GB"/>
          </a:p>
        </p:txBody>
      </p:sp>
    </p:spTree>
    <p:extLst>
      <p:ext uri="{BB962C8B-B14F-4D97-AF65-F5344CB8AC3E}">
        <p14:creationId xmlns:p14="http://schemas.microsoft.com/office/powerpoint/2010/main" val="1701940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B9B1BA-1B11-4B4D-B775-DE7AD72CEC60}" type="slidenum">
              <a:rPr lang="en-GB" smtClean="0"/>
              <a:t>14</a:t>
            </a:fld>
            <a:endParaRPr lang="en-GB"/>
          </a:p>
        </p:txBody>
      </p:sp>
    </p:spTree>
    <p:extLst>
      <p:ext uri="{BB962C8B-B14F-4D97-AF65-F5344CB8AC3E}">
        <p14:creationId xmlns:p14="http://schemas.microsoft.com/office/powerpoint/2010/main" val="1541382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8500"/>
            <a:ext cx="6197600" cy="34861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3135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6/27/2024 12:22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902811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8" Type="http://schemas.openxmlformats.org/officeDocument/2006/relationships/hyperlink" Target="https://opensource.org/licenses/MIT" TargetMode="External"/><Relationship Id="rId3" Type="http://schemas.microsoft.com/office/2007/relationships/hdphoto" Target="../media/hdphoto1.wdp"/><Relationship Id="rId7" Type="http://schemas.openxmlformats.org/officeDocument/2006/relationships/hyperlink" Target="https://github.com/microsoft/responsible-ai-workshop/blob/main/LICENSE" TargetMode="External"/><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hyperlink" Target="https://creativecommons.org/licenses/by/4.0/legalcode" TargetMode="External"/><Relationship Id="rId11" Type="http://schemas.openxmlformats.org/officeDocument/2006/relationships/hyperlink" Target="https://privacy.microsoft.com/en-us/" TargetMode="External"/><Relationship Id="rId5" Type="http://schemas.openxmlformats.org/officeDocument/2006/relationships/image" Target="../media/image23.png"/><Relationship Id="rId10" Type="http://schemas.openxmlformats.org/officeDocument/2006/relationships/hyperlink" Target="http://go.microsoft.com/fwlink/?LinkID=254653" TargetMode="External"/><Relationship Id="rId4" Type="http://schemas.openxmlformats.org/officeDocument/2006/relationships/image" Target="../media/image3.emf"/><Relationship Id="rId9" Type="http://schemas.openxmlformats.org/officeDocument/2006/relationships/hyperlink" Target="https://github.com/microsoft/responsible-ai-workshop/blob/main/LICENSE-CODE" TargetMode="Externa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Colorful Square Image">
    <p:bg>
      <p:bgRef idx="1001">
        <a:schemeClr val="bg2"/>
      </p:bgRef>
    </p:bg>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7F33EA26-C950-04B2-C76E-A607C73C9A0D}"/>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8" name="Rectangle 7">
            <a:extLst>
              <a:ext uri="{FF2B5EF4-FFF2-40B4-BE49-F238E27FC236}">
                <a16:creationId xmlns:a16="http://schemas.microsoft.com/office/drawing/2014/main" id="{67AA7C9D-0A6A-D2A6-1161-3D2F255595E9}"/>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9" name="MS logo white - EMF" descr="Microsoft logo white text version">
            <a:extLst>
              <a:ext uri="{FF2B5EF4-FFF2-40B4-BE49-F238E27FC236}">
                <a16:creationId xmlns:a16="http://schemas.microsoft.com/office/drawing/2014/main" id="{522A1FEC-7E31-11EF-C0FB-22E77CB35691}"/>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sz="3600">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a:t>
            </a:r>
          </a:p>
        </p:txBody>
      </p:sp>
    </p:spTree>
    <p:extLst>
      <p:ext uri="{BB962C8B-B14F-4D97-AF65-F5344CB8AC3E}">
        <p14:creationId xmlns:p14="http://schemas.microsoft.com/office/powerpoint/2010/main" val="3641698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spAutoFit/>
          </a:bodyPr>
          <a:lstStyle>
            <a:lvl1pPr>
              <a:defRPr sz="3200"/>
            </a:lvl1pPr>
          </a:lstStyle>
          <a:p>
            <a:r>
              <a:rPr lang="en-US" dirty="0"/>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235907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spAutoFit/>
          </a:bodyPr>
          <a:lstStyle>
            <a:lvl1pPr>
              <a:defRPr sz="3200"/>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890677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spAutoFit/>
          </a:bodyPr>
          <a:lstStyle>
            <a:lvl1pPr>
              <a:defRPr sz="3200"/>
            </a:lvl1pPr>
          </a:lstStyle>
          <a:p>
            <a:r>
              <a:rPr lang="en-US" dirty="0"/>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8843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Tree>
    <p:extLst>
      <p:ext uri="{BB962C8B-B14F-4D97-AF65-F5344CB8AC3E}">
        <p14:creationId xmlns:p14="http://schemas.microsoft.com/office/powerpoint/2010/main" val="22677419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ccountabil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D83B01"/>
                    </a:gs>
                    <a:gs pos="100000">
                      <a:srgbClr val="FF9349"/>
                    </a:gs>
                  </a:gsLst>
                  <a:lin ang="2700000" scaled="0"/>
                </a:gradFill>
              </a:defRPr>
            </a:lvl1pPr>
          </a:lstStyle>
          <a:p>
            <a:r>
              <a:rPr lang="en-US" dirty="0"/>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771961" y="0"/>
              <a:ext cx="1972020" cy="638978"/>
            </a:xfrm>
            <a:prstGeom prst="roundRect">
              <a:avLst>
                <a:gd name="adj" fmla="val 9020"/>
              </a:avLst>
            </a:prstGeom>
            <a:gradFill>
              <a:gsLst>
                <a:gs pos="13000">
                  <a:srgbClr val="D83B01"/>
                </a:gs>
                <a:gs pos="100000">
                  <a:srgbClr val="FF9349"/>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771961" y="221708"/>
              <a:ext cx="1972020"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ACCOUNTABILITY</a:t>
              </a:r>
            </a:p>
          </p:txBody>
        </p:sp>
      </p:grpSp>
    </p:spTree>
    <p:extLst>
      <p:ext uri="{BB962C8B-B14F-4D97-AF65-F5344CB8AC3E}">
        <p14:creationId xmlns:p14="http://schemas.microsoft.com/office/powerpoint/2010/main" val="63652114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ansparenc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8661C5"/>
                    </a:gs>
                    <a:gs pos="100000">
                      <a:srgbClr val="D59DFF"/>
                    </a:gs>
                  </a:gsLst>
                  <a:lin ang="2700000" scaled="0"/>
                </a:gradFill>
              </a:defRPr>
            </a:lvl1pPr>
          </a:lstStyle>
          <a:p>
            <a:r>
              <a:rPr lang="en-US" dirty="0"/>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905999" y="0"/>
              <a:ext cx="1837982" cy="638978"/>
            </a:xfrm>
            <a:prstGeom prst="roundRect">
              <a:avLst>
                <a:gd name="adj" fmla="val 10113"/>
              </a:avLst>
            </a:prstGeom>
            <a:gradFill>
              <a:gsLst>
                <a:gs pos="13000">
                  <a:srgbClr val="8661C5"/>
                </a:gs>
                <a:gs pos="100000">
                  <a:srgbClr val="D59D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905999" y="221708"/>
              <a:ext cx="1837981"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TRANSPARENCY</a:t>
              </a:r>
            </a:p>
          </p:txBody>
        </p:sp>
      </p:grpSp>
    </p:spTree>
    <p:extLst>
      <p:ext uri="{BB962C8B-B14F-4D97-AF65-F5344CB8AC3E}">
        <p14:creationId xmlns:p14="http://schemas.microsoft.com/office/powerpoint/2010/main" val="14030388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airn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369332"/>
          </a:xfrm>
        </p:spPr>
        <p:txBody>
          <a:bodyPr/>
          <a:lstStyle>
            <a:lvl1pPr>
              <a:defRPr sz="2400">
                <a:gradFill>
                  <a:gsLst>
                    <a:gs pos="0">
                      <a:srgbClr val="0078D4"/>
                    </a:gs>
                    <a:gs pos="100000">
                      <a:schemeClr val="accent1">
                        <a:lumMod val="60000"/>
                        <a:lumOff val="40000"/>
                      </a:schemeClr>
                    </a:gs>
                  </a:gsLst>
                  <a:lin ang="2700000" scaled="0"/>
                </a:gradFill>
              </a:defRPr>
            </a:lvl1pPr>
          </a:lstStyle>
          <a:p>
            <a:r>
              <a:rPr lang="en-US" dirty="0"/>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D83B0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10580913" y="0"/>
              <a:ext cx="1163067" cy="638978"/>
            </a:xfrm>
            <a:prstGeom prst="roundRect">
              <a:avLst>
                <a:gd name="adj" fmla="val 10113"/>
              </a:avLst>
            </a:prstGeom>
            <a:gradFill>
              <a:gsLst>
                <a:gs pos="13000">
                  <a:srgbClr val="0078D4"/>
                </a:gs>
                <a:gs pos="100000">
                  <a:srgbClr val="50E6FF"/>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10580914" y="221708"/>
              <a:ext cx="1163066"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FAIRNESS</a:t>
              </a:r>
            </a:p>
          </p:txBody>
        </p:sp>
      </p:grpSp>
    </p:spTree>
    <p:extLst>
      <p:ext uri="{BB962C8B-B14F-4D97-AF65-F5344CB8AC3E}">
        <p14:creationId xmlns:p14="http://schemas.microsoft.com/office/powerpoint/2010/main" val="38630621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eliability and Safe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008575"/>
                    </a:gs>
                    <a:gs pos="100000">
                      <a:schemeClr val="accent5">
                        <a:lumMod val="60000"/>
                        <a:lumOff val="40000"/>
                      </a:schemeClr>
                    </a:gs>
                  </a:gsLst>
                  <a:lin ang="2700000" scaled="0"/>
                </a:gradFill>
              </a:defRPr>
            </a:lvl1pPr>
          </a:lstStyle>
          <a:p>
            <a:r>
              <a:rPr lang="en-US" dirty="0"/>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00857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332686" y="0"/>
              <a:ext cx="2411294" cy="638978"/>
            </a:xfrm>
            <a:prstGeom prst="roundRect">
              <a:avLst>
                <a:gd name="adj" fmla="val 9020"/>
              </a:avLst>
            </a:prstGeom>
            <a:gradFill>
              <a:gsLst>
                <a:gs pos="13000">
                  <a:srgbClr val="008575"/>
                </a:gs>
                <a:gs pos="100000">
                  <a:srgbClr val="30E5D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332686" y="221708"/>
              <a:ext cx="2411294"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RELIABILITY &amp; SAFETY</a:t>
              </a:r>
            </a:p>
          </p:txBody>
        </p:sp>
      </p:grpSp>
    </p:spTree>
    <p:extLst>
      <p:ext uri="{BB962C8B-B14F-4D97-AF65-F5344CB8AC3E}">
        <p14:creationId xmlns:p14="http://schemas.microsoft.com/office/powerpoint/2010/main" val="167036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rivacy and Secur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492443"/>
          </a:xfrm>
        </p:spPr>
        <p:txBody>
          <a:bodyPr/>
          <a:lstStyle>
            <a:lvl1pPr>
              <a:defRPr sz="3200">
                <a:gradFill>
                  <a:gsLst>
                    <a:gs pos="0">
                      <a:srgbClr val="737373"/>
                    </a:gs>
                    <a:gs pos="100000">
                      <a:schemeClr val="bg1">
                        <a:lumMod val="65000"/>
                      </a:schemeClr>
                    </a:gs>
                  </a:gsLst>
                  <a:lin ang="2700000" scaled="0"/>
                </a:gradFill>
              </a:defRPr>
            </a:lvl1pPr>
          </a:lstStyle>
          <a:p>
            <a:r>
              <a:rPr lang="en-US" dirty="0"/>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412512" y="0"/>
              <a:ext cx="2331467" cy="638978"/>
            </a:xfrm>
            <a:prstGeom prst="roundRect">
              <a:avLst>
                <a:gd name="adj" fmla="val 12297"/>
              </a:avLst>
            </a:prstGeom>
            <a:gradFill>
              <a:gsLst>
                <a:gs pos="13000">
                  <a:srgbClr val="737373"/>
                </a:gs>
                <a:gs pos="100000">
                  <a:srgbClr val="E6E6E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412514" y="221708"/>
              <a:ext cx="2331466"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PRIVACY &amp; SECURITY</a:t>
              </a:r>
            </a:p>
          </p:txBody>
        </p:sp>
      </p:grpSp>
    </p:spTree>
    <p:extLst>
      <p:ext uri="{BB962C8B-B14F-4D97-AF65-F5344CB8AC3E}">
        <p14:creationId xmlns:p14="http://schemas.microsoft.com/office/powerpoint/2010/main" val="18147395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clusiven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9132000" cy="553998"/>
          </a:xfrm>
        </p:spPr>
        <p:txBody>
          <a:bodyPr/>
          <a:lstStyle>
            <a:lvl1pPr>
              <a:defRPr>
                <a:gradFill>
                  <a:gsLst>
                    <a:gs pos="0">
                      <a:srgbClr val="737373"/>
                    </a:gs>
                    <a:gs pos="100000">
                      <a:schemeClr val="bg1">
                        <a:lumMod val="65000"/>
                      </a:schemeClr>
                    </a:gs>
                  </a:gsLst>
                  <a:lin ang="2700000" scaled="0"/>
                </a:gradFill>
              </a:defRPr>
            </a:lvl1pPr>
          </a:lstStyle>
          <a:p>
            <a:r>
              <a:rPr lang="en-US"/>
              <a:t>Click to edit Master title style</a:t>
            </a:r>
          </a:p>
        </p:txBody>
      </p:sp>
      <p:grpSp>
        <p:nvGrpSpPr>
          <p:cNvPr id="3" name="Group 2">
            <a:extLst>
              <a:ext uri="{FF2B5EF4-FFF2-40B4-BE49-F238E27FC236}">
                <a16:creationId xmlns:a16="http://schemas.microsoft.com/office/drawing/2014/main" id="{AF77E02B-63DD-CF32-C09A-55D1ED9B5E79}"/>
              </a:ext>
            </a:extLst>
          </p:cNvPr>
          <p:cNvGrpSpPr/>
          <p:nvPr userDrawn="1"/>
        </p:nvGrpSpPr>
        <p:grpSpPr>
          <a:xfrm>
            <a:off x="0" y="0"/>
            <a:ext cx="12192000" cy="638978"/>
            <a:chOff x="0" y="0"/>
            <a:chExt cx="12192000" cy="638978"/>
          </a:xfrm>
        </p:grpSpPr>
        <p:sp>
          <p:nvSpPr>
            <p:cNvPr id="4" name="Rectangle 3">
              <a:extLst>
                <a:ext uri="{FF2B5EF4-FFF2-40B4-BE49-F238E27FC236}">
                  <a16:creationId xmlns:a16="http://schemas.microsoft.com/office/drawing/2014/main" id="{4F6AE021-EDFC-2433-1242-34474D0F0798}"/>
                </a:ext>
              </a:extLst>
            </p:cNvPr>
            <p:cNvSpPr/>
            <p:nvPr/>
          </p:nvSpPr>
          <p:spPr bwMode="auto">
            <a:xfrm>
              <a:off x="0" y="0"/>
              <a:ext cx="12192000" cy="12118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8575"/>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C416C1B6-FB37-937C-2CE0-5E740B740100}"/>
                </a:ext>
              </a:extLst>
            </p:cNvPr>
            <p:cNvSpPr/>
            <p:nvPr/>
          </p:nvSpPr>
          <p:spPr bwMode="auto">
            <a:xfrm>
              <a:off x="9978570" y="0"/>
              <a:ext cx="1765409" cy="638978"/>
            </a:xfrm>
            <a:prstGeom prst="roundRect">
              <a:avLst>
                <a:gd name="adj" fmla="val 10113"/>
              </a:avLst>
            </a:prstGeom>
            <a:gradFill>
              <a:gsLst>
                <a:gs pos="13000">
                  <a:srgbClr val="737373"/>
                </a:gs>
                <a:gs pos="100000">
                  <a:srgbClr val="E6E6E6"/>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52696C90-F9C7-B87C-A502-F759216F35F8}"/>
                </a:ext>
              </a:extLst>
            </p:cNvPr>
            <p:cNvSpPr txBox="1"/>
            <p:nvPr/>
          </p:nvSpPr>
          <p:spPr>
            <a:xfrm>
              <a:off x="9978570" y="221708"/>
              <a:ext cx="1765409" cy="338554"/>
            </a:xfrm>
            <a:prstGeom prst="rect">
              <a:avLst/>
            </a:prstGeom>
            <a:noFill/>
          </p:spPr>
          <p:txBody>
            <a:bodyPr wrap="square" rtlCol="0">
              <a:spAutoFit/>
            </a:bodyPr>
            <a:lstStyle/>
            <a:p>
              <a:pPr algn="ctr"/>
              <a:r>
                <a:rPr lang="en-US" sz="1600" b="1">
                  <a:gradFill>
                    <a:gsLst>
                      <a:gs pos="13000">
                        <a:schemeClr val="bg1"/>
                      </a:gs>
                      <a:gs pos="100000">
                        <a:schemeClr val="bg1"/>
                      </a:gs>
                    </a:gsLst>
                    <a:lin ang="5400000" scaled="1"/>
                  </a:gradFill>
                  <a:ea typeface="+mj-ea"/>
                  <a:cs typeface="Segoe UI Semibold" panose="020B0702040204020203" pitchFamily="34" charset="0"/>
                </a:rPr>
                <a:t>INCLUSIVENESS</a:t>
              </a:r>
            </a:p>
          </p:txBody>
        </p:sp>
      </p:grpSp>
    </p:spTree>
    <p:extLst>
      <p:ext uri="{BB962C8B-B14F-4D97-AF65-F5344CB8AC3E}">
        <p14:creationId xmlns:p14="http://schemas.microsoft.com/office/powerpoint/2010/main" val="20979214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5217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4051012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54564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Image with points - vertical">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8708813" cy="1049518"/>
          </a:xfrm>
        </p:spPr>
        <p:txBody>
          <a:bodyPr tIns="64008"/>
          <a:lstStyle>
            <a:lvl1pPr>
              <a:defRPr sz="3200" spc="0">
                <a:latin typeface="+mj-lt"/>
                <a:cs typeface="Segoe UI" panose="020B0502040204020203" pitchFamily="34" charset="0"/>
              </a:defRPr>
            </a:lvl1pPr>
          </a:lstStyle>
          <a:p>
            <a:r>
              <a:rPr lang="en-US" dirty="0"/>
              <a:t>Click to edit Master title style</a:t>
            </a:r>
          </a:p>
        </p:txBody>
      </p:sp>
      <p:sp>
        <p:nvSpPr>
          <p:cNvPr id="5" name="Rounded Rectangle 4">
            <a:extLst>
              <a:ext uri="{FF2B5EF4-FFF2-40B4-BE49-F238E27FC236}">
                <a16:creationId xmlns:a16="http://schemas.microsoft.com/office/drawing/2014/main" id="{9335A86C-D2B4-B60F-8280-DCB68A3C19B7}"/>
              </a:ext>
            </a:extLst>
          </p:cNvPr>
          <p:cNvSpPr>
            <a:spLocks noChangeAspect="1"/>
          </p:cNvSpPr>
          <p:nvPr userDrawn="1"/>
        </p:nvSpPr>
        <p:spPr bwMode="auto">
          <a:xfrm>
            <a:off x="582609" y="1813139"/>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13" name="Text Placeholder 12">
            <a:extLst>
              <a:ext uri="{FF2B5EF4-FFF2-40B4-BE49-F238E27FC236}">
                <a16:creationId xmlns:a16="http://schemas.microsoft.com/office/drawing/2014/main" id="{BF491485-4853-9BEE-8182-7E967DE8DE93}"/>
              </a:ext>
            </a:extLst>
          </p:cNvPr>
          <p:cNvSpPr>
            <a:spLocks noGrp="1"/>
          </p:cNvSpPr>
          <p:nvPr>
            <p:ph type="body" sz="quarter" idx="11"/>
          </p:nvPr>
        </p:nvSpPr>
        <p:spPr>
          <a:xfrm>
            <a:off x="1749551" y="1813298"/>
            <a:ext cx="4021873" cy="827681"/>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dirty="0"/>
              <a:t>Click to edit Master text styles</a:t>
            </a:r>
          </a:p>
        </p:txBody>
      </p:sp>
      <p:sp>
        <p:nvSpPr>
          <p:cNvPr id="22" name="Rounded Rectangle 4">
            <a:extLst>
              <a:ext uri="{FF2B5EF4-FFF2-40B4-BE49-F238E27FC236}">
                <a16:creationId xmlns:a16="http://schemas.microsoft.com/office/drawing/2014/main" id="{241A8C32-7DF0-897B-8DFC-6184EC5CF71C}"/>
              </a:ext>
            </a:extLst>
          </p:cNvPr>
          <p:cNvSpPr>
            <a:spLocks noChangeAspect="1"/>
          </p:cNvSpPr>
          <p:nvPr userDrawn="1"/>
        </p:nvSpPr>
        <p:spPr bwMode="auto">
          <a:xfrm>
            <a:off x="582609" y="3552340"/>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23" name="Text Placeholder 12">
            <a:extLst>
              <a:ext uri="{FF2B5EF4-FFF2-40B4-BE49-F238E27FC236}">
                <a16:creationId xmlns:a16="http://schemas.microsoft.com/office/drawing/2014/main" id="{FC40FDD8-AA83-ECCB-297C-AA629D05C190}"/>
              </a:ext>
            </a:extLst>
          </p:cNvPr>
          <p:cNvSpPr>
            <a:spLocks noGrp="1"/>
          </p:cNvSpPr>
          <p:nvPr>
            <p:ph type="body" sz="quarter" idx="15"/>
          </p:nvPr>
        </p:nvSpPr>
        <p:spPr>
          <a:xfrm>
            <a:off x="1749552" y="3552659"/>
            <a:ext cx="4021873" cy="827681"/>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4" name="Rounded Rectangle 4">
            <a:extLst>
              <a:ext uri="{FF2B5EF4-FFF2-40B4-BE49-F238E27FC236}">
                <a16:creationId xmlns:a16="http://schemas.microsoft.com/office/drawing/2014/main" id="{050128B1-CDD0-6742-87EB-BEDCF9630D55}"/>
              </a:ext>
            </a:extLst>
          </p:cNvPr>
          <p:cNvSpPr>
            <a:spLocks noChangeAspect="1"/>
          </p:cNvSpPr>
          <p:nvPr userDrawn="1"/>
        </p:nvSpPr>
        <p:spPr bwMode="auto">
          <a:xfrm>
            <a:off x="582609" y="5292339"/>
            <a:ext cx="828000" cy="828000"/>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25" name="Text Placeholder 12">
            <a:extLst>
              <a:ext uri="{FF2B5EF4-FFF2-40B4-BE49-F238E27FC236}">
                <a16:creationId xmlns:a16="http://schemas.microsoft.com/office/drawing/2014/main" id="{E71E9638-DB2E-4EAC-6514-5BC122BACFE2}"/>
              </a:ext>
            </a:extLst>
          </p:cNvPr>
          <p:cNvSpPr>
            <a:spLocks noGrp="1"/>
          </p:cNvSpPr>
          <p:nvPr>
            <p:ph type="body" sz="quarter" idx="16"/>
          </p:nvPr>
        </p:nvSpPr>
        <p:spPr>
          <a:xfrm>
            <a:off x="1749553" y="5292339"/>
            <a:ext cx="4021873" cy="827681"/>
          </a:xfrm>
        </p:spPr>
        <p:txBody>
          <a:bodyPr anchor="ctr" anchorCtr="0">
            <a:normAutofit/>
          </a:bodyPr>
          <a:lstStyle>
            <a:lvl1pPr marL="0" indent="0">
              <a:buNone/>
              <a:defRPr sz="24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34656152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with points - horizontal">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36733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13" name="Text Placeholder 12">
            <a:extLst>
              <a:ext uri="{FF2B5EF4-FFF2-40B4-BE49-F238E27FC236}">
                <a16:creationId xmlns:a16="http://schemas.microsoft.com/office/drawing/2014/main" id="{BF491485-4853-9BEE-8182-7E967DE8DE93}"/>
              </a:ext>
            </a:extLst>
          </p:cNvPr>
          <p:cNvSpPr>
            <a:spLocks noGrp="1"/>
          </p:cNvSpPr>
          <p:nvPr>
            <p:ph type="body" sz="quarter" idx="11"/>
          </p:nvPr>
        </p:nvSpPr>
        <p:spPr>
          <a:xfrm>
            <a:off x="584199"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4" name="Rounded Rectangle 3">
            <a:extLst>
              <a:ext uri="{FF2B5EF4-FFF2-40B4-BE49-F238E27FC236}">
                <a16:creationId xmlns:a16="http://schemas.microsoft.com/office/drawing/2014/main" id="{FE78DAA4-FC3F-1D9B-DFAF-E3E1E1365F78}"/>
              </a:ext>
            </a:extLst>
          </p:cNvPr>
          <p:cNvSpPr/>
          <p:nvPr userDrawn="1"/>
        </p:nvSpPr>
        <p:spPr bwMode="auto">
          <a:xfrm>
            <a:off x="584200" y="1107688"/>
            <a:ext cx="11025189" cy="2624253"/>
          </a:xfrm>
          <a:prstGeom prst="roundRect">
            <a:avLst>
              <a:gd name="adj" fmla="val 3802"/>
            </a:avLst>
          </a:prstGeom>
          <a:solidFill>
            <a:schemeClr val="bg1"/>
          </a:solidFill>
          <a:ln>
            <a:noFill/>
            <a:headEnd type="none" w="med" len="med"/>
            <a:tailEnd type="none" w="med" len="med"/>
          </a:ln>
          <a:effectLst>
            <a:outerShdw blurRad="190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800">
              <a:solidFill>
                <a:schemeClr val="tx1">
                  <a:lumMod val="75000"/>
                  <a:lumOff val="25000"/>
                </a:schemeClr>
              </a:solidFill>
              <a:ea typeface="Segoe UI" pitchFamily="34" charset="0"/>
              <a:cs typeface="Segoe UI" pitchFamily="34" charset="0"/>
            </a:endParaRPr>
          </a:p>
        </p:txBody>
      </p:sp>
      <p:sp>
        <p:nvSpPr>
          <p:cNvPr id="6" name="Rounded Rectangle 5">
            <a:extLst>
              <a:ext uri="{FF2B5EF4-FFF2-40B4-BE49-F238E27FC236}">
                <a16:creationId xmlns:a16="http://schemas.microsoft.com/office/drawing/2014/main" id="{1E0B5733-48C7-8838-1ED6-B1E1067B5294}"/>
              </a:ext>
            </a:extLst>
          </p:cNvPr>
          <p:cNvSpPr/>
          <p:nvPr userDrawn="1"/>
        </p:nvSpPr>
        <p:spPr bwMode="auto">
          <a:xfrm>
            <a:off x="1908466"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Rounded Rectangle 15">
            <a:extLst>
              <a:ext uri="{FF2B5EF4-FFF2-40B4-BE49-F238E27FC236}">
                <a16:creationId xmlns:a16="http://schemas.microsoft.com/office/drawing/2014/main" id="{AF6EBAF9-D270-2393-1167-D98702D225F3}"/>
              </a:ext>
            </a:extLst>
          </p:cNvPr>
          <p:cNvSpPr/>
          <p:nvPr userDrawn="1"/>
        </p:nvSpPr>
        <p:spPr bwMode="auto">
          <a:xfrm>
            <a:off x="5676192"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Rounded Rectangle 16">
            <a:extLst>
              <a:ext uri="{FF2B5EF4-FFF2-40B4-BE49-F238E27FC236}">
                <a16:creationId xmlns:a16="http://schemas.microsoft.com/office/drawing/2014/main" id="{AAF86C63-1CFE-1740-8C86-508E4839F42A}"/>
              </a:ext>
            </a:extLst>
          </p:cNvPr>
          <p:cNvSpPr/>
          <p:nvPr userDrawn="1"/>
        </p:nvSpPr>
        <p:spPr bwMode="auto">
          <a:xfrm>
            <a:off x="9452267" y="4133155"/>
            <a:ext cx="832854" cy="832854"/>
          </a:xfrm>
          <a:prstGeom prst="roundRect">
            <a:avLst>
              <a:gd name="adj" fmla="val 4786"/>
            </a:avLst>
          </a:prstGeom>
          <a:gradFill>
            <a:gsLst>
              <a:gs pos="13000">
                <a:schemeClr val="accent1"/>
              </a:gs>
              <a:gs pos="100000">
                <a:schemeClr val="accent3"/>
              </a:gs>
            </a:gsLst>
            <a:lin ang="2700000" scaled="1"/>
          </a:gradFill>
          <a:ln>
            <a:noFill/>
            <a:headEnd type="none" w="med" len="med"/>
            <a:tailEnd type="none" w="med" len="med"/>
          </a:ln>
          <a:effectLst>
            <a:outerShdw blurRad="190500" dist="1143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1" name="Picture Placeholder 10">
            <a:extLst>
              <a:ext uri="{FF2B5EF4-FFF2-40B4-BE49-F238E27FC236}">
                <a16:creationId xmlns:a16="http://schemas.microsoft.com/office/drawing/2014/main" id="{A8EE3107-1E96-E1BC-2364-5935B1231264}"/>
              </a:ext>
            </a:extLst>
          </p:cNvPr>
          <p:cNvSpPr>
            <a:spLocks noGrp="1"/>
          </p:cNvSpPr>
          <p:nvPr>
            <p:ph type="pic" sz="quarter" idx="10"/>
          </p:nvPr>
        </p:nvSpPr>
        <p:spPr>
          <a:xfrm>
            <a:off x="584200" y="1107689"/>
            <a:ext cx="11023600" cy="2624252"/>
          </a:xfrm>
          <a:prstGeom prst="roundRect">
            <a:avLst>
              <a:gd name="adj" fmla="val 3733"/>
            </a:avLst>
          </a:prstGeom>
        </p:spPr>
        <p:txBody>
          <a:bodyPr anchor="ctr" anchorCtr="0">
            <a:noAutofit/>
          </a:bodyPr>
          <a:lstStyle>
            <a:lvl1pPr marL="0" indent="0" algn="ctr">
              <a:buNone/>
              <a:defRPr/>
            </a:lvl1pPr>
          </a:lstStyle>
          <a:p>
            <a:r>
              <a:rPr lang="en-US"/>
              <a:t>Click icon to add picture</a:t>
            </a:r>
          </a:p>
        </p:txBody>
      </p:sp>
      <p:sp>
        <p:nvSpPr>
          <p:cNvPr id="19" name="Text Placeholder 12">
            <a:extLst>
              <a:ext uri="{FF2B5EF4-FFF2-40B4-BE49-F238E27FC236}">
                <a16:creationId xmlns:a16="http://schemas.microsoft.com/office/drawing/2014/main" id="{5D18055E-320E-99B6-B2A7-7CCDC0AD45A7}"/>
              </a:ext>
            </a:extLst>
          </p:cNvPr>
          <p:cNvSpPr>
            <a:spLocks noGrp="1"/>
          </p:cNvSpPr>
          <p:nvPr>
            <p:ph type="body" sz="quarter" idx="14"/>
          </p:nvPr>
        </p:nvSpPr>
        <p:spPr>
          <a:xfrm>
            <a:off x="4355306"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0" name="Text Placeholder 12">
            <a:extLst>
              <a:ext uri="{FF2B5EF4-FFF2-40B4-BE49-F238E27FC236}">
                <a16:creationId xmlns:a16="http://schemas.microsoft.com/office/drawing/2014/main" id="{9A7E1509-1F85-0E06-C6EB-4E2047462E68}"/>
              </a:ext>
            </a:extLst>
          </p:cNvPr>
          <p:cNvSpPr>
            <a:spLocks noGrp="1"/>
          </p:cNvSpPr>
          <p:nvPr>
            <p:ph type="body" sz="quarter" idx="15"/>
          </p:nvPr>
        </p:nvSpPr>
        <p:spPr>
          <a:xfrm>
            <a:off x="8126411" y="5087622"/>
            <a:ext cx="3481389" cy="1181416"/>
          </a:xfrm>
        </p:spPr>
        <p:txBody>
          <a:bodyPr anchor="t" anchorCtr="0">
            <a:normAutofit/>
          </a:bodyPr>
          <a:lstStyle>
            <a:lvl1pPr marL="0" indent="0" algn="ctr">
              <a:buNone/>
              <a:defRPr sz="2000" b="1" i="0">
                <a:gradFill>
                  <a:gsLst>
                    <a:gs pos="0">
                      <a:schemeClr val="tx1"/>
                    </a:gs>
                    <a:gs pos="100000">
                      <a:schemeClr val="tx1"/>
                    </a:gs>
                  </a:gsLst>
                  <a:lin ang="2700000" scaled="1"/>
                </a:gradFill>
                <a:latin typeface="Segoe UI Semibold" panose="020B0502040204020203" pitchFamily="34" charset="0"/>
                <a:cs typeface="Segoe UI Semibold" panose="020B0502040204020203" pitchFamily="34" charset="0"/>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
        <p:nvSpPr>
          <p:cNvPr id="21" name="Picture Placeholder 16">
            <a:extLst>
              <a:ext uri="{FF2B5EF4-FFF2-40B4-BE49-F238E27FC236}">
                <a16:creationId xmlns:a16="http://schemas.microsoft.com/office/drawing/2014/main" id="{06D02FBF-865D-8240-4917-E5ACE78E6DE2}"/>
              </a:ext>
            </a:extLst>
          </p:cNvPr>
          <p:cNvSpPr>
            <a:spLocks noGrp="1"/>
          </p:cNvSpPr>
          <p:nvPr>
            <p:ph type="pic" sz="quarter" idx="16" hasCustomPrompt="1"/>
          </p:nvPr>
        </p:nvSpPr>
        <p:spPr>
          <a:xfrm>
            <a:off x="1912645"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22" name="Picture Placeholder 16">
            <a:extLst>
              <a:ext uri="{FF2B5EF4-FFF2-40B4-BE49-F238E27FC236}">
                <a16:creationId xmlns:a16="http://schemas.microsoft.com/office/drawing/2014/main" id="{361A22C9-2AD0-ABCA-73DE-9A4B68CE5FA4}"/>
              </a:ext>
            </a:extLst>
          </p:cNvPr>
          <p:cNvSpPr>
            <a:spLocks noGrp="1"/>
          </p:cNvSpPr>
          <p:nvPr>
            <p:ph type="pic" sz="quarter" idx="17" hasCustomPrompt="1"/>
          </p:nvPr>
        </p:nvSpPr>
        <p:spPr>
          <a:xfrm>
            <a:off x="5680371"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
        <p:nvSpPr>
          <p:cNvPr id="23" name="Picture Placeholder 16">
            <a:extLst>
              <a:ext uri="{FF2B5EF4-FFF2-40B4-BE49-F238E27FC236}">
                <a16:creationId xmlns:a16="http://schemas.microsoft.com/office/drawing/2014/main" id="{6574FD52-1DA8-0B39-31E1-EF8207F05F06}"/>
              </a:ext>
            </a:extLst>
          </p:cNvPr>
          <p:cNvSpPr>
            <a:spLocks noGrp="1"/>
          </p:cNvSpPr>
          <p:nvPr>
            <p:ph type="pic" sz="quarter" idx="18" hasCustomPrompt="1"/>
          </p:nvPr>
        </p:nvSpPr>
        <p:spPr>
          <a:xfrm>
            <a:off x="9456446" y="4138329"/>
            <a:ext cx="828675" cy="827680"/>
          </a:xfrm>
          <a:prstGeom prst="roundRect">
            <a:avLst>
              <a:gd name="adj" fmla="val 4659"/>
            </a:avLst>
          </a:prstGeom>
        </p:spPr>
        <p:txBody>
          <a:bodyPr anchor="ctr" anchorCtr="0">
            <a:noAutofit/>
          </a:bodyPr>
          <a:lstStyle>
            <a:lvl1pPr marL="0" indent="0" algn="ctr">
              <a:buNone/>
              <a:defRPr sz="1400"/>
            </a:lvl1pPr>
          </a:lstStyle>
          <a:p>
            <a:r>
              <a:rPr lang="en-US"/>
              <a:t>Icon</a:t>
            </a:r>
          </a:p>
        </p:txBody>
      </p:sp>
    </p:spTree>
    <p:extLst>
      <p:ext uri="{BB962C8B-B14F-4D97-AF65-F5344CB8AC3E}">
        <p14:creationId xmlns:p14="http://schemas.microsoft.com/office/powerpoint/2010/main" val="28525277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139314"/>
            <a:ext cx="4158362" cy="984885"/>
          </a:xfrm>
        </p:spPr>
        <p:txBody>
          <a:bodyPr anchor="b"/>
          <a:lstStyle>
            <a:lvl1pPr>
              <a:defRPr sz="3200"/>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06864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716148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86688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2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48099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2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4878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2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89708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51448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66906"/>
            <a:ext cx="11018520" cy="492443"/>
          </a:xfrm>
        </p:spPr>
        <p:txBody>
          <a:bodyPr anchor="ctr"/>
          <a:lstStyle>
            <a:lvl1pPr algn="ctr">
              <a:defRPr sz="3200"/>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56320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97065"/>
            <a:ext cx="11018520" cy="492443"/>
          </a:xfrm>
        </p:spPr>
        <p:txBody>
          <a:bodyPr anchor="ctr"/>
          <a:lstStyle>
            <a:lvl1pPr algn="ctr">
              <a:defRPr sz="3200"/>
            </a:lvl1pPr>
          </a:lstStyle>
          <a:p>
            <a:r>
              <a:rPr lang="en-US" dirty="0"/>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526159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56505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97415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678597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sz="3200"/>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513568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0"/>
            <a:ext cx="11018520" cy="492443"/>
          </a:xfrm>
        </p:spPr>
        <p:txBody>
          <a:bodyPr anchor="ctr"/>
          <a:lstStyle>
            <a:lvl1pPr algn="ctr">
              <a:defRPr sz="3200"/>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0944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sz="3200"/>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54775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sz="3200"/>
            </a:lvl1pPr>
          </a:lstStyle>
          <a:p>
            <a:r>
              <a:rPr lang="en-US" dirty="0"/>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608260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0525"/>
            <a:ext cx="11018520" cy="492443"/>
          </a:xfrm>
        </p:spPr>
        <p:txBody>
          <a:bodyPr anchor="ctr"/>
          <a:lstStyle>
            <a:lvl1pPr algn="ctr">
              <a:defRPr sz="3200"/>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2143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286933"/>
            <a:ext cx="11018838" cy="498210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50017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70"/>
            <a:ext cx="11018520" cy="492443"/>
          </a:xfrm>
        </p:spPr>
        <p:txBody>
          <a:bodyPr anchor="ctr"/>
          <a:lstStyle>
            <a:lvl1pPr algn="ctr">
              <a:defRPr sz="3200"/>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dirty="0"/>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20043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94570"/>
            <a:ext cx="11018520" cy="492443"/>
          </a:xfrm>
        </p:spPr>
        <p:txBody>
          <a:bodyPr anchor="ctr"/>
          <a:lstStyle>
            <a:lvl1pPr algn="ctr">
              <a:defRPr sz="3200"/>
            </a:lvl1pPr>
          </a:lstStyle>
          <a:p>
            <a:r>
              <a:rPr lang="en-US" dirty="0"/>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58884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492443"/>
          </a:xfrm>
        </p:spPr>
        <p:txBody>
          <a:bodyPr anchor="t"/>
          <a:lstStyle>
            <a:lvl1pPr>
              <a:defRPr sz="3200">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302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3150414"/>
            <a:ext cx="3182027" cy="553998"/>
          </a:xfrm>
        </p:spPr>
        <p:txBody>
          <a:bodyPr anchor="ctr"/>
          <a:lstStyle>
            <a:lvl1pPr>
              <a:defRPr sz="3600"/>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0200241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8301018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588263" y="518755"/>
            <a:ext cx="11018520" cy="492443"/>
          </a:xfrm>
        </p:spPr>
        <p:txBody>
          <a:bodyPr anchor="ctr"/>
          <a:lstStyle>
            <a:lvl1pPr>
              <a:defRPr sz="3200"/>
            </a:lvl1pPr>
          </a:lstStyle>
          <a:p>
            <a:r>
              <a:rPr lang="en-US" dirty="0"/>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19798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57200"/>
            <a:ext cx="11018520" cy="492443"/>
          </a:xfrm>
        </p:spPr>
        <p:txBody>
          <a:bodyPr/>
          <a:lstStyle>
            <a:lvl1pPr>
              <a:defRPr sz="3200">
                <a:solidFill>
                  <a:schemeClr val="tx1"/>
                </a:solidFill>
              </a:defRPr>
            </a:lvl1pPr>
          </a:lstStyle>
          <a:p>
            <a:r>
              <a:rPr lang="en-US" dirty="0"/>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717283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dirty="0"/>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310586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310864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131617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
        <p:nvSpPr>
          <p:cNvPr id="4" name="Text Placeholder 3"/>
          <p:cNvSpPr>
            <a:spLocks noGrp="1"/>
          </p:cNvSpPr>
          <p:nvPr>
            <p:ph type="body" sz="quarter" idx="10"/>
          </p:nvPr>
        </p:nvSpPr>
        <p:spPr>
          <a:xfrm>
            <a:off x="588263" y="1386957"/>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3138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58756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26873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28619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933556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561302-81BA-ABC4-7F3A-17AC84CB53AA}"/>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6" name="Rectangle 5">
            <a:extLst>
              <a:ext uri="{FF2B5EF4-FFF2-40B4-BE49-F238E27FC236}">
                <a16:creationId xmlns:a16="http://schemas.microsoft.com/office/drawing/2014/main" id="{22EB798A-8887-9D69-B51F-38864DB09EAB}"/>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2930402"/>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5160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3798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4513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B2FE60E-5905-81EF-2A59-551CC5779B71}"/>
              </a:ext>
            </a:extLst>
          </p:cNvPr>
          <p:cNvPicPr>
            <a:picLocks noChangeAspect="1"/>
          </p:cNvPicPr>
          <p:nvPr userDrawn="1"/>
        </p:nvPicPr>
        <p:blipFill rotWithShape="1">
          <a:blip r:embed="rId2">
            <a:alphaModFix amt="65000"/>
            <a:extLst>
              <a:ext uri="{BEBA8EAE-BF5A-486C-A8C5-ECC9F3942E4B}">
                <a14:imgProps xmlns:a14="http://schemas.microsoft.com/office/drawing/2010/main">
                  <a14:imgLayer r:embed="rId3">
                    <a14:imgEffect>
                      <a14:brightnessContrast bright="-19000"/>
                    </a14:imgEffect>
                  </a14:imgLayer>
                </a14:imgProps>
              </a:ext>
            </a:extLst>
          </a:blip>
          <a:srcRect t="-13770" b="15809"/>
          <a:stretch/>
        </p:blipFill>
        <p:spPr>
          <a:xfrm>
            <a:off x="0" y="886264"/>
            <a:ext cx="12192000" cy="5971736"/>
          </a:xfrm>
          <a:prstGeom prst="rect">
            <a:avLst/>
          </a:prstGeom>
        </p:spPr>
      </p:pic>
      <p:sp>
        <p:nvSpPr>
          <p:cNvPr id="6" name="Rectangle 5">
            <a:extLst>
              <a:ext uri="{FF2B5EF4-FFF2-40B4-BE49-F238E27FC236}">
                <a16:creationId xmlns:a16="http://schemas.microsoft.com/office/drawing/2014/main" id="{12AE9884-1701-C26D-0256-ABA9B6A87976}"/>
              </a:ext>
            </a:extLst>
          </p:cNvPr>
          <p:cNvSpPr/>
          <p:nvPr userDrawn="1"/>
        </p:nvSpPr>
        <p:spPr bwMode="auto">
          <a:xfrm>
            <a:off x="0" y="0"/>
            <a:ext cx="12192000" cy="5648178"/>
          </a:xfrm>
          <a:prstGeom prst="rect">
            <a:avLst/>
          </a:prstGeom>
          <a:gradFill flip="none" rotWithShape="1">
            <a:gsLst>
              <a:gs pos="36000">
                <a:schemeClr val="accent1"/>
              </a:gs>
              <a:gs pos="100000">
                <a:schemeClr val="accent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France.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pic>
        <p:nvPicPr>
          <p:cNvPr id="3" name="Picture 559368491" descr="A drawing of a face&#10;&#10;Description automatically generated">
            <a:extLst>
              <a:ext uri="{FF2B5EF4-FFF2-40B4-BE49-F238E27FC236}">
                <a16:creationId xmlns:a16="http://schemas.microsoft.com/office/drawing/2014/main" id="{0A364D23-CEE7-69E5-7634-6F19D2796E20}"/>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84200" y="3684807"/>
            <a:ext cx="1066800" cy="37465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9B973512-DFE0-8CB1-424E-A771D506292F}"/>
              </a:ext>
            </a:extLst>
          </p:cNvPr>
          <p:cNvSpPr>
            <a:spLocks noChangeArrowheads="1"/>
          </p:cNvSpPr>
          <p:nvPr userDrawn="1"/>
        </p:nvSpPr>
        <p:spPr bwMode="auto">
          <a:xfrm>
            <a:off x="488029" y="4115082"/>
            <a:ext cx="6766560" cy="2181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FR" altLang="fr-FR" sz="900" b="0" i="0" u="none" strike="noStrike" cap="none" normalizeH="0" baseline="0" dirty="0">
                <a:ln>
                  <a:noFill/>
                </a:ln>
                <a:solidFill>
                  <a:schemeClr val="tx1"/>
                </a:solidFill>
                <a:effectLst/>
                <a:latin typeface="Segoe UI" panose="020B0502040204020203" pitchFamily="34" charset="0"/>
                <a:ea typeface="Calibri" panose="020F0502020204030204" pitchFamily="34" charset="0"/>
                <a:cs typeface="Segoe UI" panose="020B0502040204020203" pitchFamily="34" charset="0"/>
              </a:rPr>
              <a:t>Attribution 4.0 International (CC BY 4.0)</a:t>
            </a:r>
            <a:endParaRPr kumimoji="0" lang="fr-FR" altLang="fr-FR" sz="600" b="0" i="0" u="none" strike="noStrike" cap="none" normalizeH="0" baseline="0" dirty="0">
              <a:ln>
                <a:noFill/>
              </a:ln>
              <a:solidFill>
                <a:schemeClr val="tx1"/>
              </a:solidFill>
              <a:effectLst/>
            </a:endParaRPr>
          </a:p>
          <a:p>
            <a:pPr>
              <a:lnSpc>
                <a:spcPct val="105000"/>
              </a:lnSpc>
              <a:spcBef>
                <a:spcPts val="1800"/>
              </a:spcBef>
              <a:spcAft>
                <a:spcPts val="600"/>
              </a:spcAft>
            </a:pPr>
            <a:r>
              <a:rPr lang="en-US" sz="900" dirty="0">
                <a:solidFill>
                  <a:schemeClr val="tx1"/>
                </a:solidFill>
                <a:effectLst/>
                <a:latin typeface="Segoe UI" panose="020B0502040204020203" pitchFamily="34" charset="0"/>
                <a:ea typeface="Calibri" panose="020F0502020204030204" pitchFamily="34" charset="0"/>
              </a:rPr>
              <a:t>Microsoft and any contributors grant you a license to this document under the </a:t>
            </a:r>
            <a:r>
              <a:rPr lang="en-US" sz="900" u="sng" dirty="0">
                <a:solidFill>
                  <a:schemeClr val="tx1"/>
                </a:solidFill>
                <a:effectLst/>
                <a:latin typeface="Segoe UI" panose="020B0502040204020203" pitchFamily="34" charset="0"/>
                <a:ea typeface="Calibri" panose="020F0502020204030204" pitchFamily="34" charset="0"/>
                <a:hlinkClick r:id="rId6">
                  <a:extLst>
                    <a:ext uri="{A12FA001-AC4F-418D-AE19-62706E023703}">
                      <ahyp:hlinkClr xmlns:ahyp="http://schemas.microsoft.com/office/drawing/2018/hyperlinkcolor" val="tx"/>
                    </a:ext>
                  </a:extLst>
                </a:hlinkClick>
              </a:rPr>
              <a:t>Creative Commons Attribution 4.0 International Public License</a:t>
            </a:r>
            <a:r>
              <a:rPr lang="en-US" sz="900" dirty="0">
                <a:solidFill>
                  <a:schemeClr val="tx1"/>
                </a:solidFill>
                <a:effectLst/>
                <a:latin typeface="Segoe UI" panose="020B0502040204020203" pitchFamily="34" charset="0"/>
                <a:ea typeface="Calibri" panose="020F0502020204030204" pitchFamily="34" charset="0"/>
              </a:rPr>
              <a:t>, see the </a:t>
            </a:r>
            <a:r>
              <a:rPr lang="en-US" sz="900" u="sng" dirty="0">
                <a:solidFill>
                  <a:schemeClr val="tx1"/>
                </a:solidFill>
                <a:effectLst/>
                <a:latin typeface="Segoe UI" panose="020B0502040204020203" pitchFamily="34" charset="0"/>
                <a:ea typeface="Calibri" panose="020F0502020204030204" pitchFamily="34" charset="0"/>
                <a:hlinkClick r:id="rId7">
                  <a:extLst>
                    <a:ext uri="{A12FA001-AC4F-418D-AE19-62706E023703}">
                      <ahyp:hlinkClr xmlns:ahyp="http://schemas.microsoft.com/office/drawing/2018/hyperlinkcolor" val="tx"/>
                    </a:ext>
                  </a:extLst>
                </a:hlinkClick>
              </a:rPr>
              <a:t>LICENSE</a:t>
            </a:r>
            <a:r>
              <a:rPr lang="en-US" sz="900" dirty="0">
                <a:solidFill>
                  <a:schemeClr val="tx1"/>
                </a:solidFill>
                <a:effectLst/>
                <a:latin typeface="Segoe UI" panose="020B0502040204020203" pitchFamily="34" charset="0"/>
                <a:ea typeface="Calibri" panose="020F0502020204030204" pitchFamily="34" charset="0"/>
              </a:rPr>
              <a:t> file, and grant you a license to any code in the repository under the </a:t>
            </a:r>
            <a:r>
              <a:rPr lang="en-US" sz="900" u="sng" dirty="0">
                <a:solidFill>
                  <a:schemeClr val="tx1"/>
                </a:solidFill>
                <a:effectLst/>
                <a:latin typeface="Segoe UI" panose="020B0502040204020203" pitchFamily="34" charset="0"/>
                <a:ea typeface="Calibri" panose="020F0502020204030204" pitchFamily="34" charset="0"/>
                <a:hlinkClick r:id="rId8">
                  <a:extLst>
                    <a:ext uri="{A12FA001-AC4F-418D-AE19-62706E023703}">
                      <ahyp:hlinkClr xmlns:ahyp="http://schemas.microsoft.com/office/drawing/2018/hyperlinkcolor" val="tx"/>
                    </a:ext>
                  </a:extLst>
                </a:hlinkClick>
              </a:rPr>
              <a:t>MIT License</a:t>
            </a:r>
            <a:r>
              <a:rPr lang="en-US" sz="900" dirty="0">
                <a:solidFill>
                  <a:schemeClr val="tx1"/>
                </a:solidFill>
                <a:effectLst/>
                <a:latin typeface="Segoe UI" panose="020B0502040204020203" pitchFamily="34" charset="0"/>
                <a:ea typeface="Calibri" panose="020F0502020204030204" pitchFamily="34" charset="0"/>
              </a:rPr>
              <a:t>, see the </a:t>
            </a:r>
            <a:r>
              <a:rPr lang="en-US" sz="900" u="sng" dirty="0">
                <a:solidFill>
                  <a:schemeClr val="tx1"/>
                </a:solidFill>
                <a:effectLst/>
                <a:latin typeface="Segoe UI" panose="020B0502040204020203" pitchFamily="34" charset="0"/>
                <a:ea typeface="Calibri" panose="020F0502020204030204" pitchFamily="34" charset="0"/>
                <a:hlinkClick r:id="rId9">
                  <a:extLst>
                    <a:ext uri="{A12FA001-AC4F-418D-AE19-62706E023703}">
                      <ahyp:hlinkClr xmlns:ahyp="http://schemas.microsoft.com/office/drawing/2018/hyperlinkcolor" val="tx"/>
                    </a:ext>
                  </a:extLst>
                </a:hlinkClick>
              </a:rPr>
              <a:t>LICENSE-CODE</a:t>
            </a:r>
            <a:r>
              <a:rPr lang="en-US" sz="900" dirty="0">
                <a:solidFill>
                  <a:schemeClr val="tx1"/>
                </a:solidFill>
                <a:effectLst/>
                <a:latin typeface="Segoe UI" panose="020B0502040204020203" pitchFamily="34" charset="0"/>
                <a:ea typeface="Calibri" panose="020F0502020204030204" pitchFamily="34" charset="0"/>
              </a:rPr>
              <a:t> file</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pPr>
              <a:lnSpc>
                <a:spcPct val="105000"/>
              </a:lnSpc>
              <a:spcAft>
                <a:spcPts val="600"/>
              </a:spcAft>
            </a:pP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Microsoft, Windows, Microsoft Azure and/or other Microsoft products and services referenced in the document may be either trademarks or registered trademarks of Microsoft in the United States and/or other countries. The license for this document does not grant you rights to use any Microsoft names, logos, or trademarks. Microsoft's general trademark guidelines can be found at </a:t>
            </a:r>
            <a:r>
              <a:rPr lang="en-US" sz="900" u="sng"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10">
                  <a:extLst>
                    <a:ext uri="{A12FA001-AC4F-418D-AE19-62706E023703}">
                      <ahyp:hlinkClr xmlns:ahyp="http://schemas.microsoft.com/office/drawing/2018/hyperlinkcolor" val="tx"/>
                    </a:ext>
                  </a:extLst>
                </a:hlinkClick>
              </a:rPr>
              <a:t>http://go.microsoft.com/fwlink/?LinkID=254653</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pPr>
              <a:lnSpc>
                <a:spcPct val="105000"/>
              </a:lnSpc>
              <a:spcAft>
                <a:spcPts val="600"/>
              </a:spcAft>
            </a:pP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Privacy information can be found at </a:t>
            </a:r>
            <a:r>
              <a:rPr lang="en-US" sz="900" u="sng"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hlinkClick r:id="rId11">
                  <a:extLst>
                    <a:ext uri="{A12FA001-AC4F-418D-AE19-62706E023703}">
                      <ahyp:hlinkClr xmlns:ahyp="http://schemas.microsoft.com/office/drawing/2018/hyperlinkcolor" val="tx"/>
                    </a:ext>
                  </a:extLst>
                </a:hlinkClick>
              </a:rPr>
              <a:t>https://privacy.microsoft.com/en-us/</a:t>
            </a:r>
            <a:r>
              <a:rPr lang="en-US" sz="900" kern="0" dirty="0">
                <a:solidFill>
                  <a:schemeClr val="tx1"/>
                </a:solidFill>
                <a:effectLst/>
                <a:latin typeface="Segoe UI" panose="020B0502040204020203" pitchFamily="34" charset="0"/>
                <a:ea typeface="Calibri" panose="020F0502020204030204" pitchFamily="34" charset="0"/>
                <a:cs typeface="Segoe UI" panose="020B0502040204020203" pitchFamily="34" charset="0"/>
              </a:rPr>
              <a:t> </a:t>
            </a:r>
            <a:endParaRPr lang="fr-FR" sz="900" kern="100" dirty="0">
              <a:solidFill>
                <a:schemeClr val="tx1"/>
              </a:solidFill>
              <a:effectLst/>
              <a:latin typeface="Segoe UI" panose="020B0502040204020203" pitchFamily="34" charset="0"/>
              <a:ea typeface="Calibri" panose="020F0502020204030204" pitchFamily="34" charset="0"/>
              <a:cs typeface="Arial" panose="020B0604020202020204" pitchFamily="34" charset="0"/>
            </a:endParaRPr>
          </a:p>
          <a:p>
            <a:r>
              <a:rPr lang="en-US" sz="900" kern="0" dirty="0">
                <a:solidFill>
                  <a:schemeClr val="tx1"/>
                </a:solidFill>
                <a:effectLst/>
                <a:latin typeface="Segoe UI" panose="020B0502040204020203" pitchFamily="34" charset="0"/>
                <a:ea typeface="Calibri" panose="020F0502020204030204" pitchFamily="34" charset="0"/>
              </a:rPr>
              <a:t>Microsoft and any contributors reserve all other rights, whether under their respective copyrights, patents, or trademarks, whether by implication, estoppel or otherwise</a:t>
            </a:r>
            <a:endParaRPr kumimoji="0" lang="fr-FR" altLang="fr-FR"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88704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9889063" y="107187"/>
            <a:ext cx="1003933" cy="349942"/>
          </a:xfrm>
        </p:spPr>
        <p:txBody>
          <a:bodyPr lIns="0" tIns="0" rIns="0" bIns="0"/>
          <a:lstStyle>
            <a:lvl1pPr>
              <a:defRPr sz="2274" b="0" i="0">
                <a:solidFill>
                  <a:srgbClr val="0078D3"/>
                </a:solidFill>
                <a:latin typeface="Segoe UI Light" panose="020B0502040204020203" pitchFamily="34" charset="0"/>
                <a:cs typeface="Segoe UI Light" panose="020B0502040204020203" pitchFamily="34" charset="0"/>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Tree>
    <p:extLst>
      <p:ext uri="{BB962C8B-B14F-4D97-AF65-F5344CB8AC3E}">
        <p14:creationId xmlns:p14="http://schemas.microsoft.com/office/powerpoint/2010/main" val="54093842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694483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4519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DB631C-592F-4E23-B084-D2B8DF9D3F9D}"/>
              </a:ext>
            </a:extLst>
          </p:cNvPr>
          <p:cNvSpPr>
            <a:spLocks noGrp="1"/>
          </p:cNvSpPr>
          <p:nvPr>
            <p:ph type="body" sz="quarter" idx="17"/>
          </p:nvPr>
        </p:nvSpPr>
        <p:spPr>
          <a:xfrm>
            <a:off x="837047" y="1061044"/>
            <a:ext cx="10523681" cy="1629038"/>
          </a:xfrm>
        </p:spPr>
        <p:txBody>
          <a:bodyPr/>
          <a:lstStyle>
            <a:lvl1pPr>
              <a:buNone/>
              <a:defRPr sz="3478">
                <a:solidFill>
                  <a:srgbClr val="243A5E"/>
                </a:solidFill>
                <a:latin typeface="Segoe UI Semibold" panose="020B0702040204020203" pitchFamily="34" charset="0"/>
                <a:cs typeface="Segoe UI Semibold" panose="020B0702040204020203" pitchFamily="34" charset="0"/>
              </a:defRPr>
            </a:lvl1pPr>
            <a:lvl2pPr>
              <a:defRPr sz="3478">
                <a:latin typeface="Segoe UI Semibold" panose="020B0702040204020203" pitchFamily="34" charset="0"/>
                <a:cs typeface="Segoe UI Semibold" panose="020B0702040204020203" pitchFamily="34" charset="0"/>
              </a:defRPr>
            </a:lvl2pPr>
            <a:lvl3pPr>
              <a:defRPr sz="3478">
                <a:latin typeface="Segoe UI Semibold" panose="020B0702040204020203" pitchFamily="34" charset="0"/>
                <a:cs typeface="Segoe UI Semibold" panose="020B0702040204020203" pitchFamily="34" charset="0"/>
              </a:defRPr>
            </a:lvl3pPr>
            <a:lvl4pPr>
              <a:defRPr sz="3478">
                <a:latin typeface="Segoe UI Semibold" panose="020B0702040204020203" pitchFamily="34" charset="0"/>
                <a:cs typeface="Segoe UI Semibold" panose="020B0702040204020203" pitchFamily="34" charset="0"/>
              </a:defRPr>
            </a:lvl4pPr>
            <a:lvl5pPr>
              <a:defRPr sz="3478">
                <a:latin typeface="Segoe UI Semibold" panose="020B0702040204020203" pitchFamily="34" charset="0"/>
                <a:cs typeface="Segoe UI Semibold" panose="020B0702040204020203" pitchFamily="34" charset="0"/>
              </a:defRPr>
            </a:lvl5pPr>
          </a:lstStyle>
          <a:p>
            <a:pPr lvl="0"/>
            <a:r>
              <a:rPr lang="en-US"/>
              <a:t>Click to edit Master text styles</a:t>
            </a:r>
          </a:p>
        </p:txBody>
      </p:sp>
      <p:sp>
        <p:nvSpPr>
          <p:cNvPr id="2" name="Title 1"/>
          <p:cNvSpPr>
            <a:spLocks noGrp="1"/>
          </p:cNvSpPr>
          <p:nvPr>
            <p:ph type="title" hasCustomPrompt="1"/>
          </p:nvPr>
        </p:nvSpPr>
        <p:spPr>
          <a:xfrm>
            <a:off x="838201" y="465474"/>
            <a:ext cx="5631550" cy="557864"/>
          </a:xfrm>
        </p:spPr>
        <p:txBody>
          <a:bodyPr>
            <a:noAutofit/>
          </a:bodyPr>
          <a:lstStyle>
            <a:lvl1pPr>
              <a:defRPr sz="1325" b="1">
                <a:solidFill>
                  <a:srgbClr val="0078D4"/>
                </a:solidFill>
                <a:latin typeface="Segoe UI "/>
                <a:cs typeface="Segoe UI Semibold" panose="020B0702040204020203" pitchFamily="34" charset="0"/>
              </a:defRPr>
            </a:lvl1pPr>
          </a:lstStyle>
          <a:p>
            <a:r>
              <a:rPr lang="en-US"/>
              <a:t>CLICK TO EDIT MASTER TITLE STYLE</a:t>
            </a:r>
          </a:p>
        </p:txBody>
      </p:sp>
      <p:sp>
        <p:nvSpPr>
          <p:cNvPr id="36" name="Content Placeholder 2">
            <a:extLst>
              <a:ext uri="{FF2B5EF4-FFF2-40B4-BE49-F238E27FC236}">
                <a16:creationId xmlns:a16="http://schemas.microsoft.com/office/drawing/2014/main" id="{BAC137F4-F8A8-4F10-B4D9-3D50834BB6A8}"/>
              </a:ext>
            </a:extLst>
          </p:cNvPr>
          <p:cNvSpPr>
            <a:spLocks noGrp="1"/>
          </p:cNvSpPr>
          <p:nvPr>
            <p:ph idx="1"/>
          </p:nvPr>
        </p:nvSpPr>
        <p:spPr>
          <a:xfrm>
            <a:off x="953709" y="2423786"/>
            <a:ext cx="3057126" cy="259497"/>
          </a:xfrm>
        </p:spPr>
        <p:txBody>
          <a:bodyPr/>
          <a:lstStyle>
            <a:lvl1pPr>
              <a:buNone/>
              <a:defRPr sz="1325" b="1">
                <a:solidFill>
                  <a:srgbClr val="0078D4"/>
                </a:solidFill>
                <a:latin typeface="Segoe UI "/>
                <a:cs typeface="Segoe UI Semibold" panose="020B0702040204020203" pitchFamily="34" charset="0"/>
              </a:defRPr>
            </a:lvl1pPr>
          </a:lstStyle>
          <a:p>
            <a:pPr lvl="0"/>
            <a:r>
              <a:rPr lang="en-US"/>
              <a:t>Click to edit Master text styles</a:t>
            </a:r>
          </a:p>
        </p:txBody>
      </p:sp>
      <p:sp>
        <p:nvSpPr>
          <p:cNvPr id="37" name="Content Placeholder 2">
            <a:extLst>
              <a:ext uri="{FF2B5EF4-FFF2-40B4-BE49-F238E27FC236}">
                <a16:creationId xmlns:a16="http://schemas.microsoft.com/office/drawing/2014/main" id="{1A124C42-89BD-44B5-8B9E-BCE95D5F7AAD}"/>
              </a:ext>
            </a:extLst>
          </p:cNvPr>
          <p:cNvSpPr>
            <a:spLocks noGrp="1"/>
          </p:cNvSpPr>
          <p:nvPr>
            <p:ph idx="10"/>
          </p:nvPr>
        </p:nvSpPr>
        <p:spPr>
          <a:xfrm>
            <a:off x="953708" y="2851435"/>
            <a:ext cx="3048000" cy="985999"/>
          </a:xfrm>
        </p:spPr>
        <p:txBody>
          <a:bodyPr>
            <a:normAutofit/>
          </a:bodyPr>
          <a:lstStyle>
            <a:lvl1pPr>
              <a:buNone/>
              <a:defRPr sz="1300" b="0">
                <a:solidFill>
                  <a:schemeClr val="tx1"/>
                </a:solidFill>
                <a:latin typeface="Segoe UI "/>
                <a:cs typeface="Segoe UI Semibold" panose="020B0702040204020203" pitchFamily="34" charset="0"/>
              </a:defRPr>
            </a:lvl1pPr>
          </a:lstStyle>
          <a:p>
            <a:pPr lvl="0"/>
            <a:r>
              <a:rPr lang="en-US"/>
              <a:t>Click to edit Master text styles</a:t>
            </a:r>
          </a:p>
        </p:txBody>
      </p:sp>
      <p:sp>
        <p:nvSpPr>
          <p:cNvPr id="38" name="Content Placeholder 2">
            <a:extLst>
              <a:ext uri="{FF2B5EF4-FFF2-40B4-BE49-F238E27FC236}">
                <a16:creationId xmlns:a16="http://schemas.microsoft.com/office/drawing/2014/main" id="{A1CAB538-1C93-4F22-99A8-7FCBA4D17F21}"/>
              </a:ext>
            </a:extLst>
          </p:cNvPr>
          <p:cNvSpPr>
            <a:spLocks noGrp="1"/>
          </p:cNvSpPr>
          <p:nvPr>
            <p:ph idx="11"/>
          </p:nvPr>
        </p:nvSpPr>
        <p:spPr>
          <a:xfrm>
            <a:off x="4530113" y="2431949"/>
            <a:ext cx="3057126" cy="259497"/>
          </a:xfrm>
        </p:spPr>
        <p:txBody>
          <a:bodyPr/>
          <a:lstStyle>
            <a:lvl1pPr>
              <a:buNone/>
              <a:defRPr sz="1325" b="1">
                <a:solidFill>
                  <a:srgbClr val="0078D4"/>
                </a:solidFill>
                <a:latin typeface="Segoe UI "/>
                <a:cs typeface="Segoe UI Semibold" panose="020B0702040204020203" pitchFamily="34" charset="0"/>
              </a:defRPr>
            </a:lvl1pPr>
          </a:lstStyle>
          <a:p>
            <a:pPr lvl="0"/>
            <a:r>
              <a:rPr lang="en-US"/>
              <a:t>Click to edit Master text styles</a:t>
            </a:r>
          </a:p>
        </p:txBody>
      </p:sp>
      <p:sp>
        <p:nvSpPr>
          <p:cNvPr id="39" name="Content Placeholder 2">
            <a:extLst>
              <a:ext uri="{FF2B5EF4-FFF2-40B4-BE49-F238E27FC236}">
                <a16:creationId xmlns:a16="http://schemas.microsoft.com/office/drawing/2014/main" id="{256DF3A8-BB59-4FC9-9DB3-D5770535A35B}"/>
              </a:ext>
            </a:extLst>
          </p:cNvPr>
          <p:cNvSpPr>
            <a:spLocks noGrp="1"/>
          </p:cNvSpPr>
          <p:nvPr>
            <p:ph idx="12"/>
          </p:nvPr>
        </p:nvSpPr>
        <p:spPr>
          <a:xfrm>
            <a:off x="4530113" y="2859599"/>
            <a:ext cx="3048000" cy="985999"/>
          </a:xfrm>
        </p:spPr>
        <p:txBody>
          <a:bodyPr>
            <a:normAutofit/>
          </a:bodyPr>
          <a:lstStyle>
            <a:lvl1pPr>
              <a:buNone/>
              <a:defRPr sz="1300" b="0">
                <a:solidFill>
                  <a:schemeClr val="tx1"/>
                </a:solidFill>
                <a:latin typeface="Segoe UI "/>
                <a:cs typeface="Segoe UI Semibold" panose="020B0702040204020203"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4B1D7009-7AFE-453B-B80C-A515FFDDD716}"/>
              </a:ext>
            </a:extLst>
          </p:cNvPr>
          <p:cNvSpPr>
            <a:spLocks noGrp="1"/>
          </p:cNvSpPr>
          <p:nvPr>
            <p:ph idx="14"/>
          </p:nvPr>
        </p:nvSpPr>
        <p:spPr>
          <a:xfrm>
            <a:off x="8132295" y="2423786"/>
            <a:ext cx="3057126" cy="259497"/>
          </a:xfrm>
        </p:spPr>
        <p:txBody>
          <a:bodyPr/>
          <a:lstStyle>
            <a:lvl1pPr>
              <a:buNone/>
              <a:defRPr sz="1325" b="1">
                <a:solidFill>
                  <a:srgbClr val="0078D4"/>
                </a:solidFill>
                <a:latin typeface="Segoe UI "/>
                <a:cs typeface="Segoe UI Semibold" panose="020B0702040204020203" pitchFamily="34" charset="0"/>
              </a:defRPr>
            </a:lvl1pPr>
          </a:lstStyle>
          <a:p>
            <a:pPr lvl="0"/>
            <a:r>
              <a:rPr lang="en-US"/>
              <a:t>Click to edit Master text styles</a:t>
            </a:r>
          </a:p>
        </p:txBody>
      </p:sp>
      <p:sp>
        <p:nvSpPr>
          <p:cNvPr id="15" name="Content Placeholder 2">
            <a:extLst>
              <a:ext uri="{FF2B5EF4-FFF2-40B4-BE49-F238E27FC236}">
                <a16:creationId xmlns:a16="http://schemas.microsoft.com/office/drawing/2014/main" id="{2CA24E53-B4FC-4728-B32B-4F86A60C9044}"/>
              </a:ext>
            </a:extLst>
          </p:cNvPr>
          <p:cNvSpPr>
            <a:spLocks noGrp="1"/>
          </p:cNvSpPr>
          <p:nvPr>
            <p:ph idx="15"/>
          </p:nvPr>
        </p:nvSpPr>
        <p:spPr>
          <a:xfrm>
            <a:off x="8132295" y="2859598"/>
            <a:ext cx="3048000" cy="985999"/>
          </a:xfrm>
        </p:spPr>
        <p:txBody>
          <a:bodyPr>
            <a:normAutofit/>
          </a:bodyPr>
          <a:lstStyle>
            <a:lvl1pPr>
              <a:buNone/>
              <a:defRPr sz="1300" b="0">
                <a:solidFill>
                  <a:schemeClr val="tx1"/>
                </a:solidFill>
                <a:latin typeface="Segoe UI "/>
                <a:cs typeface="Segoe UI Semibold" panose="020B07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27991289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428AD767-3BB1-4F45-941B-364E3C6216B1}"/>
              </a:ext>
            </a:extLst>
          </p:cNvPr>
          <p:cNvSpPr>
            <a:spLocks noGrp="1"/>
          </p:cNvSpPr>
          <p:nvPr>
            <p:ph type="body" sz="quarter" idx="17"/>
          </p:nvPr>
        </p:nvSpPr>
        <p:spPr>
          <a:xfrm>
            <a:off x="837047" y="1061044"/>
            <a:ext cx="10523681" cy="1629038"/>
          </a:xfrm>
        </p:spPr>
        <p:txBody>
          <a:bodyPr/>
          <a:lstStyle>
            <a:lvl1pPr>
              <a:buNone/>
              <a:defRPr sz="3478">
                <a:solidFill>
                  <a:srgbClr val="243A5E"/>
                </a:solidFill>
                <a:latin typeface="Segoe UI Semibold" panose="020B0702040204020203" pitchFamily="34" charset="0"/>
                <a:cs typeface="Segoe UI Semibold" panose="020B0702040204020203" pitchFamily="34" charset="0"/>
              </a:defRPr>
            </a:lvl1pPr>
            <a:lvl2pPr>
              <a:defRPr sz="3478">
                <a:latin typeface="Segoe UI Semibold" panose="020B0702040204020203" pitchFamily="34" charset="0"/>
                <a:cs typeface="Segoe UI Semibold" panose="020B0702040204020203" pitchFamily="34" charset="0"/>
              </a:defRPr>
            </a:lvl2pPr>
            <a:lvl3pPr>
              <a:defRPr sz="3478">
                <a:latin typeface="Segoe UI Semibold" panose="020B0702040204020203" pitchFamily="34" charset="0"/>
                <a:cs typeface="Segoe UI Semibold" panose="020B0702040204020203" pitchFamily="34" charset="0"/>
              </a:defRPr>
            </a:lvl3pPr>
            <a:lvl4pPr>
              <a:defRPr sz="3478">
                <a:latin typeface="Segoe UI Semibold" panose="020B0702040204020203" pitchFamily="34" charset="0"/>
                <a:cs typeface="Segoe UI Semibold" panose="020B0702040204020203" pitchFamily="34" charset="0"/>
              </a:defRPr>
            </a:lvl4pPr>
            <a:lvl5pPr>
              <a:defRPr sz="3478">
                <a:latin typeface="Segoe UI Semibold" panose="020B0702040204020203" pitchFamily="34" charset="0"/>
                <a:cs typeface="Segoe UI Semibold" panose="020B0702040204020203" pitchFamily="34" charset="0"/>
              </a:defRPr>
            </a:lvl5pPr>
          </a:lstStyle>
          <a:p>
            <a:pPr lvl="0"/>
            <a:r>
              <a:rPr lang="en-US"/>
              <a:t>Click to edit Master text styles</a:t>
            </a:r>
          </a:p>
        </p:txBody>
      </p:sp>
      <p:sp>
        <p:nvSpPr>
          <p:cNvPr id="7" name="Title 1">
            <a:extLst>
              <a:ext uri="{FF2B5EF4-FFF2-40B4-BE49-F238E27FC236}">
                <a16:creationId xmlns:a16="http://schemas.microsoft.com/office/drawing/2014/main" id="{D10E7448-5665-4874-8A99-096B6345110E}"/>
              </a:ext>
            </a:extLst>
          </p:cNvPr>
          <p:cNvSpPr>
            <a:spLocks noGrp="1"/>
          </p:cNvSpPr>
          <p:nvPr>
            <p:ph type="title" hasCustomPrompt="1"/>
          </p:nvPr>
        </p:nvSpPr>
        <p:spPr>
          <a:xfrm>
            <a:off x="838201" y="465474"/>
            <a:ext cx="5631550" cy="557864"/>
          </a:xfrm>
        </p:spPr>
        <p:txBody>
          <a:bodyPr>
            <a:noAutofit/>
          </a:bodyPr>
          <a:lstStyle>
            <a:lvl1pPr>
              <a:defRPr sz="1325" b="1">
                <a:solidFill>
                  <a:srgbClr val="0078D4"/>
                </a:solidFill>
                <a:latin typeface="Segoe UI "/>
                <a:cs typeface="Segoe UI Semibold" panose="020B0702040204020203" pitchFamily="34" charset="0"/>
              </a:defRPr>
            </a:lvl1pPr>
          </a:lstStyle>
          <a:p>
            <a:r>
              <a:rPr lang="en-US"/>
              <a:t>CLICK TO EDIT MASTER TITLE STYLE</a:t>
            </a:r>
          </a:p>
        </p:txBody>
      </p:sp>
      <p:sp>
        <p:nvSpPr>
          <p:cNvPr id="8" name="Content Placeholder 2">
            <a:extLst>
              <a:ext uri="{FF2B5EF4-FFF2-40B4-BE49-F238E27FC236}">
                <a16:creationId xmlns:a16="http://schemas.microsoft.com/office/drawing/2014/main" id="{21E315E8-F7B4-485F-9ED6-DCF3AEDCB1E4}"/>
              </a:ext>
            </a:extLst>
          </p:cNvPr>
          <p:cNvSpPr>
            <a:spLocks noGrp="1"/>
          </p:cNvSpPr>
          <p:nvPr>
            <p:ph idx="1"/>
          </p:nvPr>
        </p:nvSpPr>
        <p:spPr>
          <a:xfrm>
            <a:off x="953709" y="2423786"/>
            <a:ext cx="3057126" cy="259497"/>
          </a:xfrm>
        </p:spPr>
        <p:txBody>
          <a:bodyPr/>
          <a:lstStyle>
            <a:lvl1pPr>
              <a:buNone/>
              <a:defRPr sz="1325" b="1">
                <a:solidFill>
                  <a:srgbClr val="0078D4"/>
                </a:solidFill>
                <a:latin typeface="Segoe UI "/>
                <a:cs typeface="Segoe UI Semibold" panose="020B0702040204020203" pitchFamily="34" charset="0"/>
              </a:defRPr>
            </a:lvl1pPr>
          </a:lstStyle>
          <a:p>
            <a:pPr lvl="0"/>
            <a:r>
              <a:rPr lang="en-US"/>
              <a:t>Click to edit Master text styles</a:t>
            </a:r>
          </a:p>
        </p:txBody>
      </p:sp>
      <p:sp>
        <p:nvSpPr>
          <p:cNvPr id="9" name="Content Placeholder 2">
            <a:extLst>
              <a:ext uri="{FF2B5EF4-FFF2-40B4-BE49-F238E27FC236}">
                <a16:creationId xmlns:a16="http://schemas.microsoft.com/office/drawing/2014/main" id="{A413E797-7703-4BCF-A27C-2F25C9978761}"/>
              </a:ext>
            </a:extLst>
          </p:cNvPr>
          <p:cNvSpPr>
            <a:spLocks noGrp="1"/>
          </p:cNvSpPr>
          <p:nvPr>
            <p:ph idx="10"/>
          </p:nvPr>
        </p:nvSpPr>
        <p:spPr>
          <a:xfrm>
            <a:off x="953708" y="2851435"/>
            <a:ext cx="3048000" cy="985999"/>
          </a:xfrm>
        </p:spPr>
        <p:txBody>
          <a:bodyPr>
            <a:normAutofit/>
          </a:bodyPr>
          <a:lstStyle>
            <a:lvl1pPr>
              <a:buNone/>
              <a:defRPr sz="1300" b="0">
                <a:solidFill>
                  <a:schemeClr val="tx1"/>
                </a:solidFill>
                <a:latin typeface="Segoe UI "/>
                <a:cs typeface="Segoe UI Semibold" panose="020B0702040204020203" pitchFamily="34" charset="0"/>
              </a:defRPr>
            </a:lvl1pPr>
          </a:lstStyle>
          <a:p>
            <a:pPr lvl="0"/>
            <a:r>
              <a:rPr lang="en-US"/>
              <a:t>Click to edit Master text styles</a:t>
            </a:r>
          </a:p>
        </p:txBody>
      </p:sp>
      <p:sp>
        <p:nvSpPr>
          <p:cNvPr id="10" name="Content Placeholder 2">
            <a:extLst>
              <a:ext uri="{FF2B5EF4-FFF2-40B4-BE49-F238E27FC236}">
                <a16:creationId xmlns:a16="http://schemas.microsoft.com/office/drawing/2014/main" id="{856A5A8E-1DA3-4DB8-BE90-588B5241CA97}"/>
              </a:ext>
            </a:extLst>
          </p:cNvPr>
          <p:cNvSpPr>
            <a:spLocks noGrp="1"/>
          </p:cNvSpPr>
          <p:nvPr>
            <p:ph idx="11"/>
          </p:nvPr>
        </p:nvSpPr>
        <p:spPr>
          <a:xfrm>
            <a:off x="4530113" y="2431949"/>
            <a:ext cx="3057126" cy="259497"/>
          </a:xfrm>
        </p:spPr>
        <p:txBody>
          <a:bodyPr/>
          <a:lstStyle>
            <a:lvl1pPr>
              <a:buNone/>
              <a:defRPr sz="1325" b="1">
                <a:solidFill>
                  <a:srgbClr val="0078D4"/>
                </a:solidFill>
                <a:latin typeface="Segoe UI "/>
                <a:cs typeface="Segoe UI Semibold" panose="020B0702040204020203" pitchFamily="34" charset="0"/>
              </a:defRPr>
            </a:lvl1pPr>
          </a:lstStyle>
          <a:p>
            <a:pPr lvl="0"/>
            <a:r>
              <a:rPr lang="en-US"/>
              <a:t>Click to edit Master text styles</a:t>
            </a:r>
          </a:p>
        </p:txBody>
      </p:sp>
      <p:sp>
        <p:nvSpPr>
          <p:cNvPr id="11" name="Content Placeholder 2">
            <a:extLst>
              <a:ext uri="{FF2B5EF4-FFF2-40B4-BE49-F238E27FC236}">
                <a16:creationId xmlns:a16="http://schemas.microsoft.com/office/drawing/2014/main" id="{CBD99154-9DE2-4CFB-9215-28B56360D126}"/>
              </a:ext>
            </a:extLst>
          </p:cNvPr>
          <p:cNvSpPr>
            <a:spLocks noGrp="1"/>
          </p:cNvSpPr>
          <p:nvPr>
            <p:ph idx="12"/>
          </p:nvPr>
        </p:nvSpPr>
        <p:spPr>
          <a:xfrm>
            <a:off x="4530113" y="2859599"/>
            <a:ext cx="3048000" cy="985999"/>
          </a:xfrm>
        </p:spPr>
        <p:txBody>
          <a:bodyPr>
            <a:normAutofit/>
          </a:bodyPr>
          <a:lstStyle>
            <a:lvl1pPr>
              <a:buNone/>
              <a:defRPr sz="1300" b="0">
                <a:solidFill>
                  <a:schemeClr val="tx1"/>
                </a:solidFill>
                <a:latin typeface="Segoe UI "/>
                <a:cs typeface="Segoe UI Semibold" panose="020B0702040204020203" pitchFamily="34" charset="0"/>
              </a:defRPr>
            </a:lvl1pPr>
          </a:lstStyle>
          <a:p>
            <a:pPr lvl="0"/>
            <a:r>
              <a:rPr lang="en-US"/>
              <a:t>Click to edit Master text styles</a:t>
            </a:r>
          </a:p>
        </p:txBody>
      </p:sp>
      <p:sp>
        <p:nvSpPr>
          <p:cNvPr id="12" name="Content Placeholder 2">
            <a:extLst>
              <a:ext uri="{FF2B5EF4-FFF2-40B4-BE49-F238E27FC236}">
                <a16:creationId xmlns:a16="http://schemas.microsoft.com/office/drawing/2014/main" id="{BB079345-F2D4-4650-A1F3-ECCAEB3E48D5}"/>
              </a:ext>
            </a:extLst>
          </p:cNvPr>
          <p:cNvSpPr>
            <a:spLocks noGrp="1"/>
          </p:cNvSpPr>
          <p:nvPr>
            <p:ph idx="14"/>
          </p:nvPr>
        </p:nvSpPr>
        <p:spPr>
          <a:xfrm>
            <a:off x="8132295" y="2423786"/>
            <a:ext cx="3057126" cy="259497"/>
          </a:xfrm>
        </p:spPr>
        <p:txBody>
          <a:bodyPr/>
          <a:lstStyle>
            <a:lvl1pPr>
              <a:buNone/>
              <a:defRPr sz="1325" b="1">
                <a:solidFill>
                  <a:srgbClr val="0078D4"/>
                </a:solidFill>
                <a:latin typeface="Segoe UI "/>
                <a:cs typeface="Segoe UI Semibold" panose="020B0702040204020203" pitchFamily="34" charset="0"/>
              </a:defRPr>
            </a:lvl1pPr>
          </a:lstStyle>
          <a:p>
            <a:pPr lvl="0"/>
            <a:r>
              <a:rPr lang="en-US"/>
              <a:t>Click to edit Master text styles</a:t>
            </a:r>
          </a:p>
        </p:txBody>
      </p:sp>
      <p:sp>
        <p:nvSpPr>
          <p:cNvPr id="13" name="Content Placeholder 2">
            <a:extLst>
              <a:ext uri="{FF2B5EF4-FFF2-40B4-BE49-F238E27FC236}">
                <a16:creationId xmlns:a16="http://schemas.microsoft.com/office/drawing/2014/main" id="{9E8D4503-0A14-40C5-80E8-F24A26C8B81C}"/>
              </a:ext>
            </a:extLst>
          </p:cNvPr>
          <p:cNvSpPr>
            <a:spLocks noGrp="1"/>
          </p:cNvSpPr>
          <p:nvPr>
            <p:ph idx="15"/>
          </p:nvPr>
        </p:nvSpPr>
        <p:spPr>
          <a:xfrm>
            <a:off x="8132295" y="2859598"/>
            <a:ext cx="3048000" cy="985999"/>
          </a:xfrm>
        </p:spPr>
        <p:txBody>
          <a:bodyPr>
            <a:normAutofit/>
          </a:bodyPr>
          <a:lstStyle>
            <a:lvl1pPr>
              <a:buNone/>
              <a:defRPr sz="1300" b="0">
                <a:solidFill>
                  <a:schemeClr val="tx1"/>
                </a:solidFill>
                <a:latin typeface="Segoe UI "/>
                <a:cs typeface="Segoe UI Semibold" panose="020B0702040204020203" pitchFamily="34" charset="0"/>
              </a:defRPr>
            </a:lvl1pPr>
          </a:lstStyle>
          <a:p>
            <a:pPr lvl="0"/>
            <a:r>
              <a:rPr lang="en-US"/>
              <a:t>Click to edit Master text styles</a:t>
            </a:r>
          </a:p>
        </p:txBody>
      </p:sp>
      <p:cxnSp>
        <p:nvCxnSpPr>
          <p:cNvPr id="23" name="Straight Connector 22">
            <a:extLst>
              <a:ext uri="{FF2B5EF4-FFF2-40B4-BE49-F238E27FC236}">
                <a16:creationId xmlns:a16="http://schemas.microsoft.com/office/drawing/2014/main" id="{DB153559-7496-4ED5-8940-4CEE1E67C913}"/>
              </a:ext>
              <a:ext uri="{C183D7F6-B498-43B3-948B-1728B52AA6E4}">
                <adec:decorative xmlns:adec="http://schemas.microsoft.com/office/drawing/2017/decorative" val="1"/>
              </a:ext>
            </a:extLst>
          </p:cNvPr>
          <p:cNvCxnSpPr>
            <a:cxnSpLocks/>
          </p:cNvCxnSpPr>
          <p:nvPr userDrawn="1"/>
        </p:nvCxnSpPr>
        <p:spPr>
          <a:xfrm>
            <a:off x="4514850" y="2744788"/>
            <a:ext cx="3110593" cy="0"/>
          </a:xfrm>
          <a:prstGeom prst="line">
            <a:avLst/>
          </a:prstGeom>
          <a:ln w="19050">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5FF5CA0-A3BC-4D70-AE9F-9269FFF4553A}"/>
              </a:ext>
              <a:ext uri="{C183D7F6-B498-43B3-948B-1728B52AA6E4}">
                <adec:decorative xmlns:adec="http://schemas.microsoft.com/office/drawing/2017/decorative" val="1"/>
              </a:ext>
            </a:extLst>
          </p:cNvPr>
          <p:cNvCxnSpPr>
            <a:cxnSpLocks/>
          </p:cNvCxnSpPr>
          <p:nvPr userDrawn="1"/>
        </p:nvCxnSpPr>
        <p:spPr>
          <a:xfrm>
            <a:off x="995939" y="2744788"/>
            <a:ext cx="3011113" cy="0"/>
          </a:xfrm>
          <a:prstGeom prst="line">
            <a:avLst/>
          </a:prstGeom>
          <a:ln w="19050">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5F751E9-3B97-495C-915E-06F17242C214}"/>
              </a:ext>
              <a:ext uri="{C183D7F6-B498-43B3-948B-1728B52AA6E4}">
                <adec:decorative xmlns:adec="http://schemas.microsoft.com/office/drawing/2017/decorative" val="1"/>
              </a:ext>
            </a:extLst>
          </p:cNvPr>
          <p:cNvCxnSpPr>
            <a:cxnSpLocks/>
          </p:cNvCxnSpPr>
          <p:nvPr userDrawn="1"/>
        </p:nvCxnSpPr>
        <p:spPr>
          <a:xfrm>
            <a:off x="8131628" y="2744788"/>
            <a:ext cx="3102429" cy="0"/>
          </a:xfrm>
          <a:prstGeom prst="line">
            <a:avLst/>
          </a:prstGeom>
          <a:ln w="19050">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011921E-5B17-44D3-A52A-83AC6728D6BF}"/>
              </a:ext>
              <a:ext uri="{C183D7F6-B498-43B3-948B-1728B52AA6E4}">
                <adec:decorative xmlns:adec="http://schemas.microsoft.com/office/drawing/2017/decorative" val="1"/>
              </a:ext>
            </a:extLst>
          </p:cNvPr>
          <p:cNvCxnSpPr>
            <a:cxnSpLocks/>
          </p:cNvCxnSpPr>
          <p:nvPr userDrawn="1"/>
        </p:nvCxnSpPr>
        <p:spPr>
          <a:xfrm>
            <a:off x="4612717" y="2744788"/>
            <a:ext cx="3011113" cy="0"/>
          </a:xfrm>
          <a:prstGeom prst="line">
            <a:avLst/>
          </a:prstGeom>
          <a:ln w="19050">
            <a:solidFill>
              <a:srgbClr val="0078D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588069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DB631C-592F-4E23-B084-D2B8DF9D3F9D}"/>
              </a:ext>
            </a:extLst>
          </p:cNvPr>
          <p:cNvSpPr>
            <a:spLocks noGrp="1"/>
          </p:cNvSpPr>
          <p:nvPr>
            <p:ph type="body" sz="quarter" idx="17"/>
          </p:nvPr>
        </p:nvSpPr>
        <p:spPr>
          <a:xfrm>
            <a:off x="837047" y="1061044"/>
            <a:ext cx="10523681" cy="1629038"/>
          </a:xfrm>
        </p:spPr>
        <p:txBody>
          <a:bodyPr/>
          <a:lstStyle>
            <a:lvl1pPr>
              <a:buNone/>
              <a:defRPr sz="3478">
                <a:solidFill>
                  <a:srgbClr val="243A5E"/>
                </a:solidFill>
                <a:latin typeface="Segoe UI Semibold" panose="020B0702040204020203" pitchFamily="34" charset="0"/>
                <a:cs typeface="Segoe UI Semibold" panose="020B0702040204020203" pitchFamily="34" charset="0"/>
              </a:defRPr>
            </a:lvl1pPr>
            <a:lvl2pPr>
              <a:defRPr sz="3478">
                <a:latin typeface="Segoe UI Semibold" panose="020B0702040204020203" pitchFamily="34" charset="0"/>
                <a:cs typeface="Segoe UI Semibold" panose="020B0702040204020203" pitchFamily="34" charset="0"/>
              </a:defRPr>
            </a:lvl2pPr>
            <a:lvl3pPr>
              <a:defRPr sz="3478">
                <a:latin typeface="Segoe UI Semibold" panose="020B0702040204020203" pitchFamily="34" charset="0"/>
                <a:cs typeface="Segoe UI Semibold" panose="020B0702040204020203" pitchFamily="34" charset="0"/>
              </a:defRPr>
            </a:lvl3pPr>
            <a:lvl4pPr>
              <a:defRPr sz="3478">
                <a:latin typeface="Segoe UI Semibold" panose="020B0702040204020203" pitchFamily="34" charset="0"/>
                <a:cs typeface="Segoe UI Semibold" panose="020B0702040204020203" pitchFamily="34" charset="0"/>
              </a:defRPr>
            </a:lvl4pPr>
            <a:lvl5pPr>
              <a:defRPr sz="3478">
                <a:latin typeface="Segoe UI Semibold" panose="020B0702040204020203" pitchFamily="34" charset="0"/>
                <a:cs typeface="Segoe UI Semibold" panose="020B0702040204020203" pitchFamily="34" charset="0"/>
              </a:defRPr>
            </a:lvl5pPr>
          </a:lstStyle>
          <a:p>
            <a:pPr lvl="0"/>
            <a:r>
              <a:rPr lang="en-US"/>
              <a:t>Click to edit Master text styles</a:t>
            </a:r>
          </a:p>
        </p:txBody>
      </p:sp>
      <p:sp>
        <p:nvSpPr>
          <p:cNvPr id="2" name="Title 1"/>
          <p:cNvSpPr>
            <a:spLocks noGrp="1"/>
          </p:cNvSpPr>
          <p:nvPr>
            <p:ph type="title" hasCustomPrompt="1"/>
          </p:nvPr>
        </p:nvSpPr>
        <p:spPr>
          <a:xfrm>
            <a:off x="838201" y="465474"/>
            <a:ext cx="5631550" cy="557864"/>
          </a:xfrm>
        </p:spPr>
        <p:txBody>
          <a:bodyPr>
            <a:noAutofit/>
          </a:bodyPr>
          <a:lstStyle>
            <a:lvl1pPr>
              <a:defRPr sz="1325" b="1">
                <a:solidFill>
                  <a:srgbClr val="0078D4"/>
                </a:solidFill>
                <a:latin typeface="Segoe UI "/>
                <a:cs typeface="Segoe UI Semibold" panose="020B0702040204020203" pitchFamily="34" charset="0"/>
              </a:defRPr>
            </a:lvl1pPr>
          </a:lstStyle>
          <a:p>
            <a:r>
              <a:rPr lang="en-US"/>
              <a:t>CLICK TO EDIT MASTER TITLE STYLE</a:t>
            </a:r>
          </a:p>
        </p:txBody>
      </p:sp>
      <p:sp>
        <p:nvSpPr>
          <p:cNvPr id="36" name="Content Placeholder 2">
            <a:extLst>
              <a:ext uri="{FF2B5EF4-FFF2-40B4-BE49-F238E27FC236}">
                <a16:creationId xmlns:a16="http://schemas.microsoft.com/office/drawing/2014/main" id="{BAC137F4-F8A8-4F10-B4D9-3D50834BB6A8}"/>
              </a:ext>
            </a:extLst>
          </p:cNvPr>
          <p:cNvSpPr>
            <a:spLocks noGrp="1"/>
          </p:cNvSpPr>
          <p:nvPr>
            <p:ph idx="1"/>
          </p:nvPr>
        </p:nvSpPr>
        <p:spPr>
          <a:xfrm>
            <a:off x="953709" y="2423786"/>
            <a:ext cx="3057126" cy="259497"/>
          </a:xfrm>
        </p:spPr>
        <p:txBody>
          <a:bodyPr/>
          <a:lstStyle>
            <a:lvl1pPr>
              <a:buNone/>
              <a:defRPr sz="1325" b="1">
                <a:solidFill>
                  <a:srgbClr val="0078D4"/>
                </a:solidFill>
                <a:latin typeface="Segoe UI "/>
                <a:cs typeface="Segoe UI Semibold" panose="020B0702040204020203" pitchFamily="34" charset="0"/>
              </a:defRPr>
            </a:lvl1pPr>
          </a:lstStyle>
          <a:p>
            <a:pPr lvl="0"/>
            <a:r>
              <a:rPr lang="en-US"/>
              <a:t>Click to edit Master text styles</a:t>
            </a:r>
          </a:p>
        </p:txBody>
      </p:sp>
      <p:sp>
        <p:nvSpPr>
          <p:cNvPr id="37" name="Content Placeholder 2">
            <a:extLst>
              <a:ext uri="{FF2B5EF4-FFF2-40B4-BE49-F238E27FC236}">
                <a16:creationId xmlns:a16="http://schemas.microsoft.com/office/drawing/2014/main" id="{1A124C42-89BD-44B5-8B9E-BCE95D5F7AAD}"/>
              </a:ext>
            </a:extLst>
          </p:cNvPr>
          <p:cNvSpPr>
            <a:spLocks noGrp="1"/>
          </p:cNvSpPr>
          <p:nvPr>
            <p:ph idx="10"/>
          </p:nvPr>
        </p:nvSpPr>
        <p:spPr>
          <a:xfrm>
            <a:off x="953708" y="2851435"/>
            <a:ext cx="3048000" cy="985999"/>
          </a:xfrm>
        </p:spPr>
        <p:txBody>
          <a:bodyPr>
            <a:normAutofit/>
          </a:bodyPr>
          <a:lstStyle>
            <a:lvl1pPr>
              <a:buNone/>
              <a:defRPr sz="1300" b="0">
                <a:solidFill>
                  <a:schemeClr val="tx1"/>
                </a:solidFill>
                <a:latin typeface="Segoe UI "/>
                <a:cs typeface="Segoe UI Semibold" panose="020B0702040204020203" pitchFamily="34" charset="0"/>
              </a:defRPr>
            </a:lvl1pPr>
          </a:lstStyle>
          <a:p>
            <a:pPr lvl="0"/>
            <a:r>
              <a:rPr lang="en-US"/>
              <a:t>Click to edit Master text styles</a:t>
            </a:r>
          </a:p>
        </p:txBody>
      </p:sp>
      <p:sp>
        <p:nvSpPr>
          <p:cNvPr id="38" name="Content Placeholder 2">
            <a:extLst>
              <a:ext uri="{FF2B5EF4-FFF2-40B4-BE49-F238E27FC236}">
                <a16:creationId xmlns:a16="http://schemas.microsoft.com/office/drawing/2014/main" id="{A1CAB538-1C93-4F22-99A8-7FCBA4D17F21}"/>
              </a:ext>
            </a:extLst>
          </p:cNvPr>
          <p:cNvSpPr>
            <a:spLocks noGrp="1"/>
          </p:cNvSpPr>
          <p:nvPr>
            <p:ph idx="11"/>
          </p:nvPr>
        </p:nvSpPr>
        <p:spPr>
          <a:xfrm>
            <a:off x="4530113" y="2431949"/>
            <a:ext cx="3057126" cy="259497"/>
          </a:xfrm>
        </p:spPr>
        <p:txBody>
          <a:bodyPr/>
          <a:lstStyle>
            <a:lvl1pPr>
              <a:buNone/>
              <a:defRPr sz="1325" b="1">
                <a:solidFill>
                  <a:srgbClr val="0078D4"/>
                </a:solidFill>
                <a:latin typeface="Segoe UI "/>
                <a:cs typeface="Segoe UI Semibold" panose="020B0702040204020203" pitchFamily="34" charset="0"/>
              </a:defRPr>
            </a:lvl1pPr>
          </a:lstStyle>
          <a:p>
            <a:pPr lvl="0"/>
            <a:r>
              <a:rPr lang="en-US"/>
              <a:t>Click to edit Master text styles</a:t>
            </a:r>
          </a:p>
        </p:txBody>
      </p:sp>
      <p:sp>
        <p:nvSpPr>
          <p:cNvPr id="39" name="Content Placeholder 2">
            <a:extLst>
              <a:ext uri="{FF2B5EF4-FFF2-40B4-BE49-F238E27FC236}">
                <a16:creationId xmlns:a16="http://schemas.microsoft.com/office/drawing/2014/main" id="{256DF3A8-BB59-4FC9-9DB3-D5770535A35B}"/>
              </a:ext>
            </a:extLst>
          </p:cNvPr>
          <p:cNvSpPr>
            <a:spLocks noGrp="1"/>
          </p:cNvSpPr>
          <p:nvPr>
            <p:ph idx="12"/>
          </p:nvPr>
        </p:nvSpPr>
        <p:spPr>
          <a:xfrm>
            <a:off x="4530113" y="2859599"/>
            <a:ext cx="3048000" cy="985999"/>
          </a:xfrm>
        </p:spPr>
        <p:txBody>
          <a:bodyPr>
            <a:normAutofit/>
          </a:bodyPr>
          <a:lstStyle>
            <a:lvl1pPr>
              <a:buNone/>
              <a:defRPr sz="1300" b="0">
                <a:solidFill>
                  <a:schemeClr val="tx1"/>
                </a:solidFill>
                <a:latin typeface="Segoe UI "/>
                <a:cs typeface="Segoe UI Semibold" panose="020B0702040204020203" pitchFamily="34" charset="0"/>
              </a:defRPr>
            </a:lvl1pPr>
          </a:lstStyle>
          <a:p>
            <a:pPr lvl="0"/>
            <a:r>
              <a:rPr lang="en-US"/>
              <a:t>Click to edit Master text styles</a:t>
            </a:r>
          </a:p>
        </p:txBody>
      </p:sp>
      <p:sp>
        <p:nvSpPr>
          <p:cNvPr id="15" name="Content Placeholder 2">
            <a:extLst>
              <a:ext uri="{FF2B5EF4-FFF2-40B4-BE49-F238E27FC236}">
                <a16:creationId xmlns:a16="http://schemas.microsoft.com/office/drawing/2014/main" id="{2CA24E53-B4FC-4728-B32B-4F86A60C9044}"/>
              </a:ext>
            </a:extLst>
          </p:cNvPr>
          <p:cNvSpPr>
            <a:spLocks noGrp="1"/>
          </p:cNvSpPr>
          <p:nvPr>
            <p:ph idx="15"/>
          </p:nvPr>
        </p:nvSpPr>
        <p:spPr>
          <a:xfrm>
            <a:off x="8132295" y="2859598"/>
            <a:ext cx="3048000" cy="985999"/>
          </a:xfrm>
        </p:spPr>
        <p:txBody>
          <a:bodyPr>
            <a:normAutofit/>
          </a:bodyPr>
          <a:lstStyle>
            <a:lvl1pPr>
              <a:buNone/>
              <a:defRPr sz="1300" b="0">
                <a:solidFill>
                  <a:schemeClr val="tx1"/>
                </a:solidFill>
                <a:latin typeface="Segoe UI "/>
                <a:cs typeface="Segoe UI Semibold" panose="020B0702040204020203" pitchFamily="34" charset="0"/>
              </a:defRPr>
            </a:lvl1pPr>
          </a:lstStyle>
          <a:p>
            <a:pPr lvl="0"/>
            <a:r>
              <a:rPr lang="en-US"/>
              <a:t>Click to edit Master text styles</a:t>
            </a:r>
          </a:p>
        </p:txBody>
      </p:sp>
      <p:cxnSp>
        <p:nvCxnSpPr>
          <p:cNvPr id="19" name="Straight Connector 18">
            <a:extLst>
              <a:ext uri="{FF2B5EF4-FFF2-40B4-BE49-F238E27FC236}">
                <a16:creationId xmlns:a16="http://schemas.microsoft.com/office/drawing/2014/main" id="{9A61EA00-13EA-4C7B-B5E7-3E6840523189}"/>
              </a:ext>
              <a:ext uri="{C183D7F6-B498-43B3-948B-1728B52AA6E4}">
                <adec:decorative xmlns:adec="http://schemas.microsoft.com/office/drawing/2017/decorative" val="1"/>
              </a:ext>
            </a:extLst>
          </p:cNvPr>
          <p:cNvCxnSpPr>
            <a:cxnSpLocks/>
          </p:cNvCxnSpPr>
          <p:nvPr userDrawn="1"/>
        </p:nvCxnSpPr>
        <p:spPr>
          <a:xfrm>
            <a:off x="4514850" y="2744788"/>
            <a:ext cx="6694714" cy="0"/>
          </a:xfrm>
          <a:prstGeom prst="line">
            <a:avLst/>
          </a:prstGeom>
          <a:ln w="19050">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01FC820-626F-4FEA-B5AB-85CA4FF82DD0}"/>
              </a:ext>
              <a:ext uri="{C183D7F6-B498-43B3-948B-1728B52AA6E4}">
                <adec:decorative xmlns:adec="http://schemas.microsoft.com/office/drawing/2017/decorative" val="1"/>
              </a:ext>
            </a:extLst>
          </p:cNvPr>
          <p:cNvCxnSpPr>
            <a:cxnSpLocks/>
          </p:cNvCxnSpPr>
          <p:nvPr userDrawn="1"/>
        </p:nvCxnSpPr>
        <p:spPr>
          <a:xfrm>
            <a:off x="995939" y="2744788"/>
            <a:ext cx="3011113" cy="0"/>
          </a:xfrm>
          <a:prstGeom prst="line">
            <a:avLst/>
          </a:prstGeom>
          <a:ln w="19050">
            <a:solidFill>
              <a:srgbClr val="0078D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317175"/>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DB631C-592F-4E23-B084-D2B8DF9D3F9D}"/>
              </a:ext>
            </a:extLst>
          </p:cNvPr>
          <p:cNvSpPr>
            <a:spLocks noGrp="1"/>
          </p:cNvSpPr>
          <p:nvPr>
            <p:ph type="body" sz="quarter" idx="17"/>
          </p:nvPr>
        </p:nvSpPr>
        <p:spPr>
          <a:xfrm>
            <a:off x="837047" y="1061044"/>
            <a:ext cx="10523681" cy="1629038"/>
          </a:xfrm>
        </p:spPr>
        <p:txBody>
          <a:bodyPr/>
          <a:lstStyle>
            <a:lvl1pPr>
              <a:buNone/>
              <a:defRPr sz="3478">
                <a:solidFill>
                  <a:srgbClr val="243A5E"/>
                </a:solidFill>
                <a:latin typeface="Segoe UI Semibold" panose="020B0702040204020203" pitchFamily="34" charset="0"/>
                <a:cs typeface="Segoe UI Semibold" panose="020B0702040204020203" pitchFamily="34" charset="0"/>
              </a:defRPr>
            </a:lvl1pPr>
            <a:lvl2pPr>
              <a:defRPr sz="3478">
                <a:latin typeface="Segoe UI Semibold" panose="020B0702040204020203" pitchFamily="34" charset="0"/>
                <a:cs typeface="Segoe UI Semibold" panose="020B0702040204020203" pitchFamily="34" charset="0"/>
              </a:defRPr>
            </a:lvl2pPr>
            <a:lvl3pPr>
              <a:defRPr sz="3478">
                <a:latin typeface="Segoe UI Semibold" panose="020B0702040204020203" pitchFamily="34" charset="0"/>
                <a:cs typeface="Segoe UI Semibold" panose="020B0702040204020203" pitchFamily="34" charset="0"/>
              </a:defRPr>
            </a:lvl3pPr>
            <a:lvl4pPr>
              <a:defRPr sz="3478">
                <a:latin typeface="Segoe UI Semibold" panose="020B0702040204020203" pitchFamily="34" charset="0"/>
                <a:cs typeface="Segoe UI Semibold" panose="020B0702040204020203" pitchFamily="34" charset="0"/>
              </a:defRPr>
            </a:lvl4pPr>
            <a:lvl5pPr>
              <a:defRPr sz="3478">
                <a:latin typeface="Segoe UI Semibold" panose="020B0702040204020203" pitchFamily="34" charset="0"/>
                <a:cs typeface="Segoe UI Semibold" panose="020B0702040204020203" pitchFamily="34" charset="0"/>
              </a:defRPr>
            </a:lvl5pPr>
          </a:lstStyle>
          <a:p>
            <a:pPr lvl="0"/>
            <a:r>
              <a:rPr lang="en-US"/>
              <a:t>Click to edit Master text styles</a:t>
            </a:r>
          </a:p>
        </p:txBody>
      </p:sp>
      <p:sp>
        <p:nvSpPr>
          <p:cNvPr id="2" name="Title 1"/>
          <p:cNvSpPr>
            <a:spLocks noGrp="1"/>
          </p:cNvSpPr>
          <p:nvPr>
            <p:ph type="title" hasCustomPrompt="1"/>
          </p:nvPr>
        </p:nvSpPr>
        <p:spPr>
          <a:xfrm>
            <a:off x="838201" y="465474"/>
            <a:ext cx="5631550" cy="557864"/>
          </a:xfrm>
        </p:spPr>
        <p:txBody>
          <a:bodyPr>
            <a:noAutofit/>
          </a:bodyPr>
          <a:lstStyle>
            <a:lvl1pPr>
              <a:defRPr sz="1325" b="1">
                <a:solidFill>
                  <a:srgbClr val="0078D4"/>
                </a:solidFill>
                <a:latin typeface="Segoe UI "/>
                <a:cs typeface="Segoe UI Semibold" panose="020B0702040204020203" pitchFamily="34" charset="0"/>
              </a:defRPr>
            </a:lvl1pPr>
          </a:lstStyle>
          <a:p>
            <a:r>
              <a:rPr lang="en-US"/>
              <a:t>CLICK TO EDIT MASTER TITLE STYLE</a:t>
            </a:r>
          </a:p>
        </p:txBody>
      </p:sp>
      <p:sp>
        <p:nvSpPr>
          <p:cNvPr id="36" name="Content Placeholder 2">
            <a:extLst>
              <a:ext uri="{FF2B5EF4-FFF2-40B4-BE49-F238E27FC236}">
                <a16:creationId xmlns:a16="http://schemas.microsoft.com/office/drawing/2014/main" id="{BAC137F4-F8A8-4F10-B4D9-3D50834BB6A8}"/>
              </a:ext>
            </a:extLst>
          </p:cNvPr>
          <p:cNvSpPr>
            <a:spLocks noGrp="1"/>
          </p:cNvSpPr>
          <p:nvPr>
            <p:ph idx="1"/>
          </p:nvPr>
        </p:nvSpPr>
        <p:spPr>
          <a:xfrm>
            <a:off x="953709" y="2423786"/>
            <a:ext cx="3057126" cy="259497"/>
          </a:xfrm>
        </p:spPr>
        <p:txBody>
          <a:bodyPr/>
          <a:lstStyle>
            <a:lvl1pPr>
              <a:buNone/>
              <a:defRPr sz="1325" b="1">
                <a:solidFill>
                  <a:srgbClr val="0078D4"/>
                </a:solidFill>
                <a:latin typeface="Segoe UI "/>
                <a:cs typeface="Segoe UI Semibold" panose="020B0702040204020203" pitchFamily="34" charset="0"/>
              </a:defRPr>
            </a:lvl1pPr>
          </a:lstStyle>
          <a:p>
            <a:pPr lvl="0"/>
            <a:r>
              <a:rPr lang="en-US"/>
              <a:t>Click to edit Master text styles</a:t>
            </a:r>
          </a:p>
        </p:txBody>
      </p:sp>
      <p:sp>
        <p:nvSpPr>
          <p:cNvPr id="37" name="Content Placeholder 2">
            <a:extLst>
              <a:ext uri="{FF2B5EF4-FFF2-40B4-BE49-F238E27FC236}">
                <a16:creationId xmlns:a16="http://schemas.microsoft.com/office/drawing/2014/main" id="{1A124C42-89BD-44B5-8B9E-BCE95D5F7AAD}"/>
              </a:ext>
            </a:extLst>
          </p:cNvPr>
          <p:cNvSpPr>
            <a:spLocks noGrp="1"/>
          </p:cNvSpPr>
          <p:nvPr>
            <p:ph idx="10"/>
          </p:nvPr>
        </p:nvSpPr>
        <p:spPr>
          <a:xfrm>
            <a:off x="953708" y="2851435"/>
            <a:ext cx="3048000" cy="985999"/>
          </a:xfrm>
        </p:spPr>
        <p:txBody>
          <a:bodyPr>
            <a:normAutofit/>
          </a:bodyPr>
          <a:lstStyle>
            <a:lvl1pPr>
              <a:buNone/>
              <a:defRPr sz="1300" b="0">
                <a:solidFill>
                  <a:schemeClr val="tx1"/>
                </a:solidFill>
                <a:latin typeface="Segoe UI "/>
                <a:cs typeface="Segoe UI Semibold" panose="020B0702040204020203" pitchFamily="34" charset="0"/>
              </a:defRPr>
            </a:lvl1pPr>
          </a:lstStyle>
          <a:p>
            <a:pPr lvl="0"/>
            <a:r>
              <a:rPr lang="en-US"/>
              <a:t>Click to edit Master text styles</a:t>
            </a:r>
          </a:p>
        </p:txBody>
      </p:sp>
      <p:sp>
        <p:nvSpPr>
          <p:cNvPr id="39" name="Content Placeholder 2">
            <a:extLst>
              <a:ext uri="{FF2B5EF4-FFF2-40B4-BE49-F238E27FC236}">
                <a16:creationId xmlns:a16="http://schemas.microsoft.com/office/drawing/2014/main" id="{256DF3A8-BB59-4FC9-9DB3-D5770535A35B}"/>
              </a:ext>
            </a:extLst>
          </p:cNvPr>
          <p:cNvSpPr>
            <a:spLocks noGrp="1"/>
          </p:cNvSpPr>
          <p:nvPr>
            <p:ph idx="12"/>
          </p:nvPr>
        </p:nvSpPr>
        <p:spPr>
          <a:xfrm>
            <a:off x="4530113" y="2859599"/>
            <a:ext cx="3048000" cy="985999"/>
          </a:xfrm>
        </p:spPr>
        <p:txBody>
          <a:bodyPr>
            <a:normAutofit/>
          </a:bodyPr>
          <a:lstStyle>
            <a:lvl1pPr>
              <a:buNone/>
              <a:defRPr sz="1300" b="0">
                <a:solidFill>
                  <a:schemeClr val="tx1"/>
                </a:solidFill>
                <a:latin typeface="Segoe UI "/>
                <a:cs typeface="Segoe UI Semibold" panose="020B0702040204020203" pitchFamily="34" charset="0"/>
              </a:defRPr>
            </a:lvl1pPr>
          </a:lstStyle>
          <a:p>
            <a:pPr lvl="0"/>
            <a:r>
              <a:rPr lang="en-US"/>
              <a:t>Click to edit Master text styles</a:t>
            </a:r>
          </a:p>
        </p:txBody>
      </p:sp>
      <p:sp>
        <p:nvSpPr>
          <p:cNvPr id="15" name="Content Placeholder 2">
            <a:extLst>
              <a:ext uri="{FF2B5EF4-FFF2-40B4-BE49-F238E27FC236}">
                <a16:creationId xmlns:a16="http://schemas.microsoft.com/office/drawing/2014/main" id="{2CA24E53-B4FC-4728-B32B-4F86A60C9044}"/>
              </a:ext>
            </a:extLst>
          </p:cNvPr>
          <p:cNvSpPr>
            <a:spLocks noGrp="1"/>
          </p:cNvSpPr>
          <p:nvPr>
            <p:ph idx="15"/>
          </p:nvPr>
        </p:nvSpPr>
        <p:spPr>
          <a:xfrm>
            <a:off x="8132295" y="2859598"/>
            <a:ext cx="3048000" cy="985999"/>
          </a:xfrm>
        </p:spPr>
        <p:txBody>
          <a:bodyPr>
            <a:normAutofit/>
          </a:bodyPr>
          <a:lstStyle>
            <a:lvl1pPr>
              <a:buNone/>
              <a:defRPr sz="1300" b="0">
                <a:solidFill>
                  <a:schemeClr val="tx1"/>
                </a:solidFill>
                <a:latin typeface="Segoe UI "/>
                <a:cs typeface="Segoe UI Semibold" panose="020B0702040204020203" pitchFamily="34" charset="0"/>
              </a:defRPr>
            </a:lvl1pPr>
          </a:lstStyle>
          <a:p>
            <a:pPr lvl="0"/>
            <a:r>
              <a:rPr lang="en-US"/>
              <a:t>Click to edit Master text styles</a:t>
            </a:r>
          </a:p>
        </p:txBody>
      </p:sp>
      <p:cxnSp>
        <p:nvCxnSpPr>
          <p:cNvPr id="20" name="Straight Connector 19">
            <a:extLst>
              <a:ext uri="{FF2B5EF4-FFF2-40B4-BE49-F238E27FC236}">
                <a16:creationId xmlns:a16="http://schemas.microsoft.com/office/drawing/2014/main" id="{001FC820-626F-4FEA-B5AB-85CA4FF82DD0}"/>
              </a:ext>
              <a:ext uri="{C183D7F6-B498-43B3-948B-1728B52AA6E4}">
                <adec:decorative xmlns:adec="http://schemas.microsoft.com/office/drawing/2017/decorative" val="1"/>
              </a:ext>
            </a:extLst>
          </p:cNvPr>
          <p:cNvCxnSpPr>
            <a:cxnSpLocks/>
          </p:cNvCxnSpPr>
          <p:nvPr userDrawn="1"/>
        </p:nvCxnSpPr>
        <p:spPr>
          <a:xfrm>
            <a:off x="995939" y="2744788"/>
            <a:ext cx="3011113" cy="0"/>
          </a:xfrm>
          <a:prstGeom prst="line">
            <a:avLst/>
          </a:prstGeom>
          <a:ln w="19050">
            <a:solidFill>
              <a:srgbClr val="0078D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0566181"/>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DDB631C-592F-4E23-B084-D2B8DF9D3F9D}"/>
              </a:ext>
            </a:extLst>
          </p:cNvPr>
          <p:cNvSpPr>
            <a:spLocks noGrp="1"/>
          </p:cNvSpPr>
          <p:nvPr>
            <p:ph type="body" sz="quarter" idx="17"/>
          </p:nvPr>
        </p:nvSpPr>
        <p:spPr>
          <a:xfrm>
            <a:off x="837047" y="1061044"/>
            <a:ext cx="10523681" cy="1629038"/>
          </a:xfrm>
        </p:spPr>
        <p:txBody>
          <a:bodyPr/>
          <a:lstStyle>
            <a:lvl1pPr>
              <a:buNone/>
              <a:defRPr sz="3478">
                <a:solidFill>
                  <a:srgbClr val="243A5E"/>
                </a:solidFill>
                <a:latin typeface="Segoe UI Semibold" panose="020B0702040204020203" pitchFamily="34" charset="0"/>
                <a:cs typeface="Segoe UI Semibold" panose="020B0702040204020203" pitchFamily="34" charset="0"/>
              </a:defRPr>
            </a:lvl1pPr>
            <a:lvl2pPr>
              <a:defRPr sz="3478">
                <a:latin typeface="Segoe UI Semibold" panose="020B0702040204020203" pitchFamily="34" charset="0"/>
                <a:cs typeface="Segoe UI Semibold" panose="020B0702040204020203" pitchFamily="34" charset="0"/>
              </a:defRPr>
            </a:lvl2pPr>
            <a:lvl3pPr>
              <a:defRPr sz="3478">
                <a:latin typeface="Segoe UI Semibold" panose="020B0702040204020203" pitchFamily="34" charset="0"/>
                <a:cs typeface="Segoe UI Semibold" panose="020B0702040204020203" pitchFamily="34" charset="0"/>
              </a:defRPr>
            </a:lvl3pPr>
            <a:lvl4pPr>
              <a:defRPr sz="3478">
                <a:latin typeface="Segoe UI Semibold" panose="020B0702040204020203" pitchFamily="34" charset="0"/>
                <a:cs typeface="Segoe UI Semibold" panose="020B0702040204020203" pitchFamily="34" charset="0"/>
              </a:defRPr>
            </a:lvl4pPr>
            <a:lvl5pPr>
              <a:defRPr sz="3478">
                <a:latin typeface="Segoe UI Semibold" panose="020B0702040204020203" pitchFamily="34" charset="0"/>
                <a:cs typeface="Segoe UI Semibold" panose="020B0702040204020203" pitchFamily="34" charset="0"/>
              </a:defRPr>
            </a:lvl5pPr>
          </a:lstStyle>
          <a:p>
            <a:pPr lvl="0"/>
            <a:r>
              <a:rPr lang="en-US"/>
              <a:t>Click to edit Master text styles</a:t>
            </a:r>
          </a:p>
        </p:txBody>
      </p:sp>
      <p:sp>
        <p:nvSpPr>
          <p:cNvPr id="2" name="Title 1"/>
          <p:cNvSpPr>
            <a:spLocks noGrp="1"/>
          </p:cNvSpPr>
          <p:nvPr>
            <p:ph type="title" hasCustomPrompt="1"/>
          </p:nvPr>
        </p:nvSpPr>
        <p:spPr>
          <a:xfrm>
            <a:off x="838201" y="465474"/>
            <a:ext cx="5631550" cy="557864"/>
          </a:xfrm>
        </p:spPr>
        <p:txBody>
          <a:bodyPr>
            <a:noAutofit/>
          </a:bodyPr>
          <a:lstStyle>
            <a:lvl1pPr>
              <a:defRPr sz="1325" b="1">
                <a:solidFill>
                  <a:srgbClr val="0078D4"/>
                </a:solidFill>
                <a:latin typeface="Segoe UI "/>
                <a:cs typeface="Segoe UI Semibold" panose="020B0702040204020203" pitchFamily="34" charset="0"/>
              </a:defRPr>
            </a:lvl1pPr>
          </a:lstStyle>
          <a:p>
            <a:r>
              <a:rPr lang="en-US"/>
              <a:t>CLICK TO EDIT MASTER TITLE STYLE</a:t>
            </a:r>
          </a:p>
        </p:txBody>
      </p:sp>
      <p:sp>
        <p:nvSpPr>
          <p:cNvPr id="36" name="Content Placeholder 2">
            <a:extLst>
              <a:ext uri="{FF2B5EF4-FFF2-40B4-BE49-F238E27FC236}">
                <a16:creationId xmlns:a16="http://schemas.microsoft.com/office/drawing/2014/main" id="{BAC137F4-F8A8-4F10-B4D9-3D50834BB6A8}"/>
              </a:ext>
            </a:extLst>
          </p:cNvPr>
          <p:cNvSpPr>
            <a:spLocks noGrp="1"/>
          </p:cNvSpPr>
          <p:nvPr>
            <p:ph idx="1"/>
          </p:nvPr>
        </p:nvSpPr>
        <p:spPr>
          <a:xfrm>
            <a:off x="953709" y="2423786"/>
            <a:ext cx="3057126" cy="259497"/>
          </a:xfrm>
        </p:spPr>
        <p:txBody>
          <a:bodyPr/>
          <a:lstStyle>
            <a:lvl1pPr>
              <a:buNone/>
              <a:defRPr sz="1325" b="1">
                <a:solidFill>
                  <a:srgbClr val="0078D4"/>
                </a:solidFill>
                <a:latin typeface="Segoe UI "/>
                <a:cs typeface="Segoe UI Semibold" panose="020B0702040204020203" pitchFamily="34" charset="0"/>
              </a:defRPr>
            </a:lvl1pPr>
          </a:lstStyle>
          <a:p>
            <a:pPr lvl="0"/>
            <a:r>
              <a:rPr lang="en-US"/>
              <a:t>Click to edit Master text styles</a:t>
            </a:r>
          </a:p>
        </p:txBody>
      </p:sp>
      <p:sp>
        <p:nvSpPr>
          <p:cNvPr id="37" name="Content Placeholder 2">
            <a:extLst>
              <a:ext uri="{FF2B5EF4-FFF2-40B4-BE49-F238E27FC236}">
                <a16:creationId xmlns:a16="http://schemas.microsoft.com/office/drawing/2014/main" id="{1A124C42-89BD-44B5-8B9E-BCE95D5F7AAD}"/>
              </a:ext>
            </a:extLst>
          </p:cNvPr>
          <p:cNvSpPr>
            <a:spLocks noGrp="1"/>
          </p:cNvSpPr>
          <p:nvPr>
            <p:ph idx="10"/>
          </p:nvPr>
        </p:nvSpPr>
        <p:spPr>
          <a:xfrm>
            <a:off x="953708" y="2851435"/>
            <a:ext cx="3048000" cy="985999"/>
          </a:xfrm>
        </p:spPr>
        <p:txBody>
          <a:bodyPr>
            <a:normAutofit/>
          </a:bodyPr>
          <a:lstStyle>
            <a:lvl1pPr>
              <a:buNone/>
              <a:defRPr sz="1300" b="0">
                <a:solidFill>
                  <a:schemeClr val="tx1"/>
                </a:solidFill>
                <a:latin typeface="Segoe UI "/>
                <a:cs typeface="Segoe UI Semibold" panose="020B0702040204020203" pitchFamily="34" charset="0"/>
              </a:defRPr>
            </a:lvl1pPr>
          </a:lstStyle>
          <a:p>
            <a:pPr lvl="0"/>
            <a:r>
              <a:rPr lang="en-US"/>
              <a:t>Click to edit Master text styles</a:t>
            </a:r>
          </a:p>
        </p:txBody>
      </p:sp>
      <p:sp>
        <p:nvSpPr>
          <p:cNvPr id="39" name="Content Placeholder 2">
            <a:extLst>
              <a:ext uri="{FF2B5EF4-FFF2-40B4-BE49-F238E27FC236}">
                <a16:creationId xmlns:a16="http://schemas.microsoft.com/office/drawing/2014/main" id="{256DF3A8-BB59-4FC9-9DB3-D5770535A35B}"/>
              </a:ext>
            </a:extLst>
          </p:cNvPr>
          <p:cNvSpPr>
            <a:spLocks noGrp="1"/>
          </p:cNvSpPr>
          <p:nvPr>
            <p:ph idx="12"/>
          </p:nvPr>
        </p:nvSpPr>
        <p:spPr>
          <a:xfrm>
            <a:off x="4530113" y="2859599"/>
            <a:ext cx="3048000" cy="985999"/>
          </a:xfrm>
        </p:spPr>
        <p:txBody>
          <a:bodyPr>
            <a:normAutofit/>
          </a:bodyPr>
          <a:lstStyle>
            <a:lvl1pPr>
              <a:buNone/>
              <a:defRPr sz="1300" b="0">
                <a:solidFill>
                  <a:schemeClr val="tx1"/>
                </a:solidFill>
                <a:latin typeface="Segoe UI "/>
                <a:cs typeface="Segoe UI Semibold" panose="020B0702040204020203" pitchFamily="34" charset="0"/>
              </a:defRPr>
            </a:lvl1pPr>
          </a:lstStyle>
          <a:p>
            <a:pPr lvl="0"/>
            <a:r>
              <a:rPr lang="en-US"/>
              <a:t>Click to edit Master text styles</a:t>
            </a:r>
          </a:p>
        </p:txBody>
      </p:sp>
      <p:sp>
        <p:nvSpPr>
          <p:cNvPr id="15" name="Content Placeholder 2">
            <a:extLst>
              <a:ext uri="{FF2B5EF4-FFF2-40B4-BE49-F238E27FC236}">
                <a16:creationId xmlns:a16="http://schemas.microsoft.com/office/drawing/2014/main" id="{2CA24E53-B4FC-4728-B32B-4F86A60C9044}"/>
              </a:ext>
            </a:extLst>
          </p:cNvPr>
          <p:cNvSpPr>
            <a:spLocks noGrp="1"/>
          </p:cNvSpPr>
          <p:nvPr>
            <p:ph idx="15"/>
          </p:nvPr>
        </p:nvSpPr>
        <p:spPr>
          <a:xfrm>
            <a:off x="8132295" y="2859598"/>
            <a:ext cx="3048000" cy="985999"/>
          </a:xfrm>
        </p:spPr>
        <p:txBody>
          <a:bodyPr>
            <a:normAutofit/>
          </a:bodyPr>
          <a:lstStyle>
            <a:lvl1pPr>
              <a:buNone/>
              <a:defRPr sz="1300" b="0">
                <a:solidFill>
                  <a:schemeClr val="tx1"/>
                </a:solidFill>
                <a:latin typeface="Segoe UI "/>
                <a:cs typeface="Segoe UI Semibold" panose="020B0702040204020203" pitchFamily="34" charset="0"/>
              </a:defRPr>
            </a:lvl1pPr>
          </a:lstStyle>
          <a:p>
            <a:pPr lvl="0"/>
            <a:r>
              <a:rPr lang="en-US"/>
              <a:t>Click to edit Master text styles</a:t>
            </a:r>
          </a:p>
        </p:txBody>
      </p:sp>
      <p:cxnSp>
        <p:nvCxnSpPr>
          <p:cNvPr id="20" name="Straight Connector 19">
            <a:extLst>
              <a:ext uri="{FF2B5EF4-FFF2-40B4-BE49-F238E27FC236}">
                <a16:creationId xmlns:a16="http://schemas.microsoft.com/office/drawing/2014/main" id="{001FC820-626F-4FEA-B5AB-85CA4FF82DD0}"/>
              </a:ext>
              <a:ext uri="{C183D7F6-B498-43B3-948B-1728B52AA6E4}">
                <adec:decorative xmlns:adec="http://schemas.microsoft.com/office/drawing/2017/decorative" val="1"/>
              </a:ext>
            </a:extLst>
          </p:cNvPr>
          <p:cNvCxnSpPr>
            <a:cxnSpLocks/>
          </p:cNvCxnSpPr>
          <p:nvPr userDrawn="1"/>
        </p:nvCxnSpPr>
        <p:spPr>
          <a:xfrm>
            <a:off x="995939" y="2744788"/>
            <a:ext cx="3011113" cy="0"/>
          </a:xfrm>
          <a:prstGeom prst="line">
            <a:avLst/>
          </a:prstGeom>
          <a:ln w="19050">
            <a:solidFill>
              <a:srgbClr val="0078D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501336"/>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Custom Layout">
    <p:bg>
      <p:bgPr>
        <a:solidFill>
          <a:schemeClr val="accent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B97B323F-B241-451D-94C7-51BCF7123EDE}"/>
              </a:ext>
            </a:extLst>
          </p:cNvPr>
          <p:cNvSpPr>
            <a:spLocks noGrp="1"/>
          </p:cNvSpPr>
          <p:nvPr>
            <p:ph type="body" sz="quarter" idx="10"/>
          </p:nvPr>
        </p:nvSpPr>
        <p:spPr>
          <a:xfrm>
            <a:off x="307774" y="115787"/>
            <a:ext cx="6151563" cy="403225"/>
          </a:xfrm>
        </p:spPr>
        <p:txBody>
          <a:bodyPr>
            <a:noAutofit/>
          </a:bodyPr>
          <a:lstStyle>
            <a:lvl1pPr marL="0" indent="0">
              <a:buNone/>
              <a:defRPr kumimoji="0" lang="en-US" sz="1800" b="0" i="0" u="none" strike="noStrike" kern="1200" cap="none" spc="0" normalizeH="0" baseline="0" dirty="0" smtClean="0">
                <a:ln>
                  <a:noFill/>
                </a:ln>
                <a:solidFill>
                  <a:schemeClr val="bg1"/>
                </a:solidFill>
                <a:effectLst/>
                <a:uLnTx/>
                <a:uFillTx/>
                <a:latin typeface="Segoe Pro" panose="020B0502040504020203" pitchFamily="34" charset="0"/>
                <a:ea typeface="+mn-ea"/>
                <a:cs typeface="Times New Roman" panose="02020603050405020304" pitchFamily="18" charset="0"/>
              </a:defRPr>
            </a:lvl1pPr>
            <a:lvl2pPr marL="457200" indent="0">
              <a:buNone/>
              <a:defRPr kumimoji="0" lang="en-US" sz="1800" b="0" i="0" u="none" strike="noStrike" kern="1200" cap="none" spc="0" normalizeH="0" baseline="0" dirty="0" smtClean="0">
                <a:ln>
                  <a:noFill/>
                </a:ln>
                <a:solidFill>
                  <a:schemeClr val="bg1"/>
                </a:solidFill>
                <a:effectLst/>
                <a:uLnTx/>
                <a:uFillTx/>
                <a:latin typeface="Segoe Pro" panose="020B0502040504020203" pitchFamily="34" charset="0"/>
                <a:ea typeface="+mn-ea"/>
                <a:cs typeface="Times New Roman" panose="02020603050405020304" pitchFamily="18" charset="0"/>
              </a:defRPr>
            </a:lvl2pPr>
            <a:lvl3pPr marL="914400" indent="0">
              <a:buNone/>
              <a:defRPr kumimoji="0" lang="en-US" sz="1800" b="0" i="0" u="none" strike="noStrike" kern="1200" cap="none" spc="0" normalizeH="0" baseline="0" dirty="0" smtClean="0">
                <a:ln>
                  <a:noFill/>
                </a:ln>
                <a:solidFill>
                  <a:schemeClr val="bg1"/>
                </a:solidFill>
                <a:effectLst/>
                <a:uLnTx/>
                <a:uFillTx/>
                <a:latin typeface="Segoe Pro" panose="020B0502040504020203" pitchFamily="34" charset="0"/>
                <a:ea typeface="+mn-ea"/>
                <a:cs typeface="Times New Roman" panose="02020603050405020304" pitchFamily="18" charset="0"/>
              </a:defRPr>
            </a:lvl3pPr>
            <a:lvl4pPr marL="1371600" indent="0">
              <a:buNone/>
              <a:defRPr kumimoji="0" lang="en-US" sz="1800" b="0" i="0" u="none" strike="noStrike" kern="1200" cap="none" spc="0" normalizeH="0" baseline="0" dirty="0" smtClean="0">
                <a:ln>
                  <a:noFill/>
                </a:ln>
                <a:solidFill>
                  <a:schemeClr val="bg1"/>
                </a:solidFill>
                <a:effectLst/>
                <a:uLnTx/>
                <a:uFillTx/>
                <a:latin typeface="Segoe Pro" panose="020B0502040504020203" pitchFamily="34" charset="0"/>
                <a:ea typeface="+mn-ea"/>
                <a:cs typeface="Times New Roman" panose="02020603050405020304" pitchFamily="18" charset="0"/>
              </a:defRPr>
            </a:lvl4pPr>
            <a:lvl5pPr marL="1828800" indent="0">
              <a:buNone/>
              <a:defRPr kumimoji="0" lang="en-GB" sz="1800" b="0" i="0" u="none" strike="noStrike" kern="1200" cap="none" spc="0" normalizeH="0" baseline="0" dirty="0">
                <a:ln>
                  <a:noFill/>
                </a:ln>
                <a:solidFill>
                  <a:schemeClr val="bg1"/>
                </a:solidFill>
                <a:effectLst/>
                <a:uLnTx/>
                <a:uFillTx/>
                <a:latin typeface="Segoe Pro" panose="020B0502040504020203" pitchFamily="34" charset="0"/>
                <a:ea typeface="+mn-ea"/>
                <a:cs typeface="Times New Roman" panose="02020603050405020304" pitchFamily="18" charset="0"/>
              </a:defRPr>
            </a:lvl5pPr>
          </a:lstStyle>
          <a:p>
            <a:pPr lvl="0"/>
            <a:r>
              <a:rPr lang="en-US"/>
              <a:t>Click to edit Master text styles</a:t>
            </a:r>
          </a:p>
        </p:txBody>
      </p:sp>
    </p:spTree>
    <p:extLst>
      <p:ext uri="{BB962C8B-B14F-4D97-AF65-F5344CB8AC3E}">
        <p14:creationId xmlns:p14="http://schemas.microsoft.com/office/powerpoint/2010/main" val="343402195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3" name="Text Placeholder 32">
            <a:extLst>
              <a:ext uri="{FF2B5EF4-FFF2-40B4-BE49-F238E27FC236}">
                <a16:creationId xmlns:a16="http://schemas.microsoft.com/office/drawing/2014/main" id="{AB6FE92B-68EF-44A6-A3E7-C651FC342BBB}"/>
              </a:ext>
            </a:extLst>
          </p:cNvPr>
          <p:cNvSpPr>
            <a:spLocks noGrp="1"/>
          </p:cNvSpPr>
          <p:nvPr>
            <p:ph type="body" sz="quarter" idx="10"/>
          </p:nvPr>
        </p:nvSpPr>
        <p:spPr>
          <a:xfrm>
            <a:off x="694418" y="848406"/>
            <a:ext cx="4678363" cy="703262"/>
          </a:xfrm>
        </p:spPr>
        <p:txBody>
          <a:bodyPr/>
          <a:lstStyle>
            <a:lvl1pPr marL="0" indent="0">
              <a:buNone/>
              <a:defRPr lang="en-US" sz="4000" kern="1200" dirty="0" smtClean="0">
                <a:solidFill>
                  <a:srgbClr val="0078D4"/>
                </a:solidFill>
                <a:latin typeface="Segoe Pro Semibold" panose="020B0702040504020203" pitchFamily="34" charset="0"/>
                <a:ea typeface="+mj-ea"/>
                <a:cs typeface="Segoe UI" panose="020B0502040204020203" pitchFamily="34" charset="0"/>
              </a:defRPr>
            </a:lvl1pPr>
            <a:lvl2pPr marL="457200" indent="0">
              <a:buNone/>
              <a:defRPr lang="en-US" sz="4000" kern="1200" dirty="0" smtClean="0">
                <a:solidFill>
                  <a:srgbClr val="0078D4"/>
                </a:solidFill>
                <a:latin typeface="Segoe Pro Semibold" panose="020B0702040504020203" pitchFamily="34" charset="0"/>
                <a:ea typeface="+mj-ea"/>
                <a:cs typeface="Segoe UI" panose="020B0502040204020203" pitchFamily="34" charset="0"/>
              </a:defRPr>
            </a:lvl2pPr>
            <a:lvl3pPr marL="914400" indent="0">
              <a:buNone/>
              <a:defRPr lang="en-US" sz="4000" kern="1200" dirty="0" smtClean="0">
                <a:solidFill>
                  <a:srgbClr val="0078D4"/>
                </a:solidFill>
                <a:latin typeface="Segoe Pro Semibold" panose="020B0702040504020203" pitchFamily="34" charset="0"/>
                <a:ea typeface="+mj-ea"/>
                <a:cs typeface="Segoe UI" panose="020B0502040204020203" pitchFamily="34" charset="0"/>
              </a:defRPr>
            </a:lvl3pPr>
            <a:lvl4pPr marL="1371600" indent="0">
              <a:buNone/>
              <a:defRPr lang="en-US" sz="4000" kern="1200" dirty="0" smtClean="0">
                <a:solidFill>
                  <a:srgbClr val="0078D4"/>
                </a:solidFill>
                <a:latin typeface="Segoe Pro Semibold" panose="020B0702040504020203" pitchFamily="34" charset="0"/>
                <a:ea typeface="+mj-ea"/>
                <a:cs typeface="Segoe UI" panose="020B0502040204020203" pitchFamily="34" charset="0"/>
              </a:defRPr>
            </a:lvl4pPr>
            <a:lvl5pPr marL="1828800" indent="0">
              <a:buNone/>
              <a:defRPr lang="en-GB" sz="4000" kern="1200" dirty="0">
                <a:solidFill>
                  <a:srgbClr val="0078D4"/>
                </a:solidFill>
                <a:latin typeface="Segoe Pro Semibold" panose="020B0702040504020203" pitchFamily="34" charset="0"/>
                <a:ea typeface="+mj-ea"/>
                <a:cs typeface="Segoe UI" panose="020B0502040204020203" pitchFamily="34" charset="0"/>
              </a:defRPr>
            </a:lvl5pPr>
          </a:lstStyle>
          <a:p>
            <a:pPr lvl="0"/>
            <a:r>
              <a:rPr lang="en-US"/>
              <a:t>Click to edit Master</a:t>
            </a:r>
            <a:endParaRPr lang="en-GB"/>
          </a:p>
        </p:txBody>
      </p:sp>
      <p:sp>
        <p:nvSpPr>
          <p:cNvPr id="35" name="Text Placeholder 34">
            <a:extLst>
              <a:ext uri="{FF2B5EF4-FFF2-40B4-BE49-F238E27FC236}">
                <a16:creationId xmlns:a16="http://schemas.microsoft.com/office/drawing/2014/main" id="{8F4A5A27-AD6D-460A-BD26-39DA287A8F3B}"/>
              </a:ext>
            </a:extLst>
          </p:cNvPr>
          <p:cNvSpPr>
            <a:spLocks noGrp="1"/>
          </p:cNvSpPr>
          <p:nvPr>
            <p:ph type="body" sz="quarter" idx="11"/>
          </p:nvPr>
        </p:nvSpPr>
        <p:spPr>
          <a:xfrm>
            <a:off x="701675" y="1493385"/>
            <a:ext cx="3976688" cy="825500"/>
          </a:xfrm>
        </p:spPr>
        <p:txBody>
          <a:bodyPr/>
          <a:lstStyle>
            <a:lvl1pPr marL="0" indent="0">
              <a:buFont typeface="Arial" panose="020B0604020202020204" pitchFamily="34" charset="0"/>
              <a:buNone/>
              <a:defRPr lang="en-US" sz="2800" kern="1200" dirty="0" smtClean="0">
                <a:solidFill>
                  <a:schemeClr val="tx1"/>
                </a:solidFill>
                <a:latin typeface="Segoe UI" panose="020B0502040204020203" pitchFamily="34" charset="0"/>
                <a:ea typeface="+mn-ea"/>
                <a:cs typeface="Segoe UI" panose="020B0502040204020203" pitchFamily="34" charset="0"/>
              </a:defRPr>
            </a:lvl1pPr>
          </a:lstStyle>
          <a:p>
            <a:pPr lvl="0"/>
            <a:r>
              <a:rPr lang="en-US"/>
              <a:t>Click to edit Master</a:t>
            </a:r>
            <a:endParaRPr lang="en-GB"/>
          </a:p>
        </p:txBody>
      </p:sp>
      <p:sp>
        <p:nvSpPr>
          <p:cNvPr id="7" name="Rectangle 6">
            <a:extLst>
              <a:ext uri="{FF2B5EF4-FFF2-40B4-BE49-F238E27FC236}">
                <a16:creationId xmlns:a16="http://schemas.microsoft.com/office/drawing/2014/main" id="{890B9DC2-8926-479D-B1B8-B8C7523C89F3}"/>
              </a:ext>
            </a:extLst>
          </p:cNvPr>
          <p:cNvSpPr/>
          <p:nvPr userDrawn="1"/>
        </p:nvSpPr>
        <p:spPr>
          <a:xfrm>
            <a:off x="0" y="2435193"/>
            <a:ext cx="12192000" cy="4422808"/>
          </a:xfrm>
          <a:prstGeom prst="rect">
            <a:avLst/>
          </a:prstGeom>
          <a:solidFill>
            <a:srgbClr val="243A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Content Placeholder 10">
            <a:extLst>
              <a:ext uri="{FF2B5EF4-FFF2-40B4-BE49-F238E27FC236}">
                <a16:creationId xmlns:a16="http://schemas.microsoft.com/office/drawing/2014/main" id="{3645A1FC-1696-4F6D-A36B-748D2AEF01E2}"/>
              </a:ext>
            </a:extLst>
          </p:cNvPr>
          <p:cNvSpPr txBox="1">
            <a:spLocks/>
          </p:cNvSpPr>
          <p:nvPr userDrawn="1"/>
        </p:nvSpPr>
        <p:spPr>
          <a:xfrm>
            <a:off x="10568539" y="1"/>
            <a:ext cx="1623461" cy="564300"/>
          </a:xfrm>
          <a:prstGeom prst="rect">
            <a:avLst/>
          </a:prstGeom>
        </p:spPr>
        <p:txBody>
          <a:bodyPr vert="horz" lIns="91440" tIns="45720" rIns="91440" bIns="45720" rtlCol="0" anchor="ctr">
            <a:normAutofit/>
          </a:bodyPr>
          <a:lstStyle>
            <a:lvl1pPr marL="251460" indent="-251460" algn="l" defTabSz="1005840" rtl="0" eaLnBrk="1" latinLnBrk="0" hangingPunct="1">
              <a:lnSpc>
                <a:spcPct val="90000"/>
              </a:lnSpc>
              <a:spcBef>
                <a:spcPts val="1100"/>
              </a:spcBef>
              <a:buFont typeface="Arial" panose="020B0604020202020204" pitchFamily="34" charset="0"/>
              <a:buNone/>
              <a:defRPr sz="1600" b="1" kern="1200">
                <a:solidFill>
                  <a:schemeClr val="bg1"/>
                </a:solidFill>
                <a:latin typeface="Segoe UI "/>
                <a:ea typeface="+mn-ea"/>
                <a:cs typeface="Segoe UI Semibold" panose="020B0702040204020203" pitchFamily="34" charset="0"/>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lgn="ctr"/>
            <a:r>
              <a:rPr lang="en-GB" sz="1200">
                <a:solidFill>
                  <a:srgbClr val="243A5E"/>
                </a:solidFill>
                <a:hlinkClick r:id="" action="ppaction://noaction"/>
              </a:rPr>
              <a:t>&gt; </a:t>
            </a:r>
            <a:r>
              <a:rPr lang="en-GB" sz="1200" u="sng">
                <a:solidFill>
                  <a:srgbClr val="243A5E"/>
                </a:solidFill>
                <a:hlinkClick r:id="" action="ppaction://noaction"/>
              </a:rPr>
              <a:t>Contents</a:t>
            </a:r>
            <a:endParaRPr lang="en-GB" sz="1200" u="sng">
              <a:solidFill>
                <a:srgbClr val="243A5E"/>
              </a:solidFill>
            </a:endParaRPr>
          </a:p>
        </p:txBody>
      </p:sp>
    </p:spTree>
    <p:extLst>
      <p:ext uri="{BB962C8B-B14F-4D97-AF65-F5344CB8AC3E}">
        <p14:creationId xmlns:p14="http://schemas.microsoft.com/office/powerpoint/2010/main" val="310098398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lvl1pPr>
              <a:defRPr sz="3200"/>
            </a:lvl1pPr>
          </a:lstStyle>
          <a:p>
            <a:r>
              <a:rPr lang="en-US" dirty="0"/>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5542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spAutoFit/>
          </a:bodyPr>
          <a:lstStyle>
            <a:lvl1pPr>
              <a:defRPr sz="3200"/>
            </a:lvl1pPr>
          </a:lstStyle>
          <a:p>
            <a:r>
              <a:rPr lang="en-US" dirty="0"/>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65005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spAutoFit/>
          </a:bodyPr>
          <a:lstStyle>
            <a:lvl1pPr>
              <a:defRPr sz="3200"/>
            </a:lvl1pPr>
          </a:lstStyle>
          <a:p>
            <a:r>
              <a:rPr lang="en-US" dirty="0"/>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17604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615553"/>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8"/>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60634278"/>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 id="2147483719" r:id="rId25"/>
    <p:sldLayoutId id="2147483720" r:id="rId26"/>
    <p:sldLayoutId id="2147483721" r:id="rId27"/>
    <p:sldLayoutId id="2147483722" r:id="rId28"/>
    <p:sldLayoutId id="2147483723" r:id="rId29"/>
    <p:sldLayoutId id="2147483724" r:id="rId30"/>
    <p:sldLayoutId id="2147483725" r:id="rId31"/>
    <p:sldLayoutId id="2147483726" r:id="rId32"/>
    <p:sldLayoutId id="2147483727" r:id="rId33"/>
    <p:sldLayoutId id="2147483728" r:id="rId34"/>
    <p:sldLayoutId id="2147483729" r:id="rId35"/>
    <p:sldLayoutId id="2147483730" r:id="rId36"/>
    <p:sldLayoutId id="2147483731" r:id="rId37"/>
    <p:sldLayoutId id="2147483732" r:id="rId38"/>
    <p:sldLayoutId id="2147483733" r:id="rId39"/>
    <p:sldLayoutId id="2147483734" r:id="rId40"/>
    <p:sldLayoutId id="2147483735" r:id="rId41"/>
    <p:sldLayoutId id="2147483736" r:id="rId42"/>
    <p:sldLayoutId id="2147483737" r:id="rId43"/>
    <p:sldLayoutId id="2147483738" r:id="rId44"/>
    <p:sldLayoutId id="2147483739" r:id="rId45"/>
    <p:sldLayoutId id="2147483740" r:id="rId46"/>
    <p:sldLayoutId id="2147483741" r:id="rId47"/>
    <p:sldLayoutId id="2147483742" r:id="rId48"/>
    <p:sldLayoutId id="2147483743" r:id="rId49"/>
    <p:sldLayoutId id="2147483744" r:id="rId50"/>
    <p:sldLayoutId id="2147483745" r:id="rId51"/>
    <p:sldLayoutId id="2147483746" r:id="rId52"/>
    <p:sldLayoutId id="2147483747" r:id="rId53"/>
    <p:sldLayoutId id="2147483748" r:id="rId54"/>
    <p:sldLayoutId id="2147483749" r:id="rId55"/>
    <p:sldLayoutId id="2147483750" r:id="rId56"/>
    <p:sldLayoutId id="2147483751" r:id="rId57"/>
    <p:sldLayoutId id="2147483752" r:id="rId58"/>
    <p:sldLayoutId id="2147483753" r:id="rId59"/>
    <p:sldLayoutId id="2147483754" r:id="rId60"/>
    <p:sldLayoutId id="2147483691" r:id="rId61"/>
    <p:sldLayoutId id="2147483688" r:id="rId62"/>
    <p:sldLayoutId id="2147483689" r:id="rId63"/>
    <p:sldLayoutId id="2147483690" r:id="rId64"/>
    <p:sldLayoutId id="2147483692" r:id="rId65"/>
    <p:sldLayoutId id="2147483687" r:id="rId66"/>
  </p:sldLayoutIdLst>
  <p:transition>
    <p:fade/>
  </p:transition>
  <p:hf sldNum="0" hdr="0" ftr="0" dt="0"/>
  <p:txStyles>
    <p:titleStyle>
      <a:lvl1pPr algn="l" defTabSz="932742" rtl="0" eaLnBrk="1" latinLnBrk="0" hangingPunct="1">
        <a:lnSpc>
          <a:spcPct val="100000"/>
        </a:lnSpc>
        <a:spcBef>
          <a:spcPct val="0"/>
        </a:spcBef>
        <a:buNone/>
        <a:defRPr lang="en-US" sz="40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1.png"/><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6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29" Type="http://schemas.openxmlformats.org/officeDocument/2006/relationships/image" Target="../media/image56.png"/><Relationship Id="rId1" Type="http://schemas.openxmlformats.org/officeDocument/2006/relationships/slideLayout" Target="../slideLayouts/slideLayout60.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28" Type="http://schemas.openxmlformats.org/officeDocument/2006/relationships/image" Target="../media/image55.png"/><Relationship Id="rId10" Type="http://schemas.openxmlformats.org/officeDocument/2006/relationships/image" Target="../media/image37.png"/><Relationship Id="rId19" Type="http://schemas.openxmlformats.org/officeDocument/2006/relationships/image" Target="../media/image46.png"/><Relationship Id="rId31" Type="http://schemas.openxmlformats.org/officeDocument/2006/relationships/image" Target="../media/image58.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 Id="rId27" Type="http://schemas.openxmlformats.org/officeDocument/2006/relationships/image" Target="../media/image54.png"/><Relationship Id="rId30"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60.xml"/><Relationship Id="rId5" Type="http://schemas.openxmlformats.org/officeDocument/2006/relationships/image" Target="../media/image62.svg"/><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59.png"/><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ADB4E-373E-E570-3A0B-3D4E1F2497E1}"/>
              </a:ext>
            </a:extLst>
          </p:cNvPr>
          <p:cNvSpPr>
            <a:spLocks noGrp="1"/>
          </p:cNvSpPr>
          <p:nvPr>
            <p:ph type="title"/>
          </p:nvPr>
        </p:nvSpPr>
        <p:spPr>
          <a:xfrm>
            <a:off x="636633" y="1333030"/>
            <a:ext cx="9130918" cy="3447098"/>
          </a:xfrm>
        </p:spPr>
        <p:txBody>
          <a:bodyPr/>
          <a:lstStyle/>
          <a:p>
            <a:br>
              <a:rPr lang="en-US" sz="2400" dirty="0">
                <a:latin typeface="+mn-lt"/>
              </a:rPr>
            </a:br>
            <a:r>
              <a:rPr lang="en-US" sz="1600" dirty="0">
                <a:latin typeface="+mn-lt"/>
              </a:rPr>
              <a:t> </a:t>
            </a:r>
            <a:r>
              <a:rPr kumimoji="0" lang="en-US" sz="2400" b="0" i="0" u="none" strike="noStrike" kern="1200" cap="none" spc="-50" normalizeH="0" baseline="0" noProof="0" dirty="0">
                <a:ln w="3175">
                  <a:noFill/>
                </a:ln>
                <a:solidFill>
                  <a:srgbClr val="FFFFFF"/>
                </a:solidFill>
                <a:effectLst/>
                <a:uLnTx/>
                <a:uFillTx/>
                <a:latin typeface="Segoe UI"/>
                <a:ea typeface="+mn-ea"/>
                <a:cs typeface="Segoe UI" pitchFamily="34" charset="0"/>
              </a:rPr>
              <a:t>Responsible AI Workshop</a:t>
            </a:r>
            <a:br>
              <a:rPr kumimoji="0" lang="en-US" sz="2400" b="0" i="0" u="none" strike="noStrike" kern="1200" cap="none" spc="-50" normalizeH="0" baseline="0" noProof="0" dirty="0">
                <a:ln w="3175">
                  <a:noFill/>
                </a:ln>
                <a:solidFill>
                  <a:srgbClr val="FFFFFF"/>
                </a:solidFill>
                <a:effectLst/>
                <a:uLnTx/>
                <a:uFillTx/>
                <a:latin typeface="Segoe UI"/>
                <a:ea typeface="+mn-ea"/>
                <a:cs typeface="Segoe UI" pitchFamily="34" charset="0"/>
              </a:rPr>
            </a:br>
            <a:br>
              <a:rPr kumimoji="0" lang="en-US" sz="2400" b="0" i="0" u="none" strike="noStrike" kern="1200" cap="none" spc="-50" normalizeH="0" baseline="0" noProof="0" dirty="0">
                <a:ln w="3175">
                  <a:noFill/>
                </a:ln>
                <a:solidFill>
                  <a:srgbClr val="FFFFFF"/>
                </a:solidFill>
                <a:effectLst/>
                <a:uLnTx/>
                <a:uFillTx/>
                <a:latin typeface="Segoe UI"/>
                <a:ea typeface="+mn-ea"/>
                <a:cs typeface="Segoe UI" pitchFamily="34" charset="0"/>
              </a:rPr>
            </a:br>
            <a:br>
              <a:rPr kumimoji="0" lang="en-US" sz="2400" b="0" i="0" u="none" strike="noStrike" kern="1200" cap="none" spc="-50" normalizeH="0" baseline="0" noProof="0" dirty="0">
                <a:ln w="3175">
                  <a:noFill/>
                </a:ln>
                <a:solidFill>
                  <a:srgbClr val="FFFFFF"/>
                </a:solidFill>
                <a:effectLst/>
                <a:uLnTx/>
                <a:uFillTx/>
                <a:latin typeface="Segoe UI"/>
                <a:ea typeface="+mn-ea"/>
                <a:cs typeface="Segoe UI" pitchFamily="34" charset="0"/>
              </a:rPr>
            </a:br>
            <a:r>
              <a:rPr lang="en-US" sz="2800" kern="1400" dirty="0">
                <a:solidFill>
                  <a:srgbClr val="FFFFFF"/>
                </a:solidFill>
                <a:latin typeface="Segoe UI Semibold" panose="020B0702040204020203" pitchFamily="34" charset="0"/>
                <a:ea typeface="Times New Roman" panose="02020603050405020304" pitchFamily="18" charset="0"/>
              </a:rPr>
              <a:t>Establishing your Responsible AI journey for your (non-Generative vs. Generative) AI-powered solutions </a:t>
            </a:r>
            <a:r>
              <a:rPr kumimoji="0" lang="en-US" sz="2800" b="0" i="0" u="none" strike="noStrike" kern="1400" cap="none" spc="-50" normalizeH="0" baseline="0" noProof="0" dirty="0">
                <a:ln w="3175">
                  <a:noFill/>
                </a:ln>
                <a:solidFill>
                  <a:srgbClr val="FFFFFF"/>
                </a:solidFill>
                <a:effectLst/>
                <a:uLnTx/>
                <a:uFillTx/>
                <a:latin typeface="Segoe UI Semibold" panose="020B0702040204020203" pitchFamily="34" charset="0"/>
                <a:ea typeface="Times New Roman" panose="02020603050405020304" pitchFamily="18" charset="0"/>
                <a:cs typeface="Segoe UI" pitchFamily="34" charset="0"/>
              </a:rPr>
              <a:t>–</a:t>
            </a:r>
            <a:br>
              <a:rPr kumimoji="0" lang="en-US" sz="3600" b="0" i="0" u="none" strike="noStrike" kern="1400" cap="none" spc="-50" normalizeH="0" baseline="0" noProof="0" dirty="0">
                <a:ln w="3175">
                  <a:noFill/>
                </a:ln>
                <a:solidFill>
                  <a:srgbClr val="FFFFFF"/>
                </a:solidFill>
                <a:effectLst/>
                <a:uLnTx/>
                <a:uFillTx/>
                <a:latin typeface="Segoe UI Semibold" panose="020B0702040204020203" pitchFamily="34" charset="0"/>
                <a:ea typeface="Times New Roman" panose="02020603050405020304" pitchFamily="18" charset="0"/>
                <a:cs typeface="Segoe UI" pitchFamily="34" charset="0"/>
              </a:rPr>
            </a:br>
            <a:r>
              <a:rPr kumimoji="0" lang="en-US" sz="3600" b="0" i="0" u="none" strike="noStrike" kern="1400" cap="none" spc="-50" normalizeH="0" baseline="0" noProof="0" dirty="0">
                <a:ln w="3175">
                  <a:noFill/>
                </a:ln>
                <a:solidFill>
                  <a:srgbClr val="FFFFFF"/>
                </a:solidFill>
                <a:effectLst/>
                <a:uLnTx/>
                <a:uFillTx/>
                <a:latin typeface="Segoe UI Semibold" panose="020B0702040204020203" pitchFamily="34" charset="0"/>
                <a:ea typeface="Times New Roman" panose="02020603050405020304" pitchFamily="18" charset="0"/>
                <a:cs typeface="Segoe UI" pitchFamily="34" charset="0"/>
              </a:rPr>
              <a:t>HEROS Case Study  </a:t>
            </a:r>
            <a:br>
              <a:rPr kumimoji="0" lang="en-US" sz="3200" b="0" i="0" u="none" strike="noStrike" kern="1400" cap="none" spc="-50" normalizeH="0" baseline="0" noProof="0" dirty="0">
                <a:ln w="3175">
                  <a:noFill/>
                </a:ln>
                <a:solidFill>
                  <a:srgbClr val="FFFFFF"/>
                </a:solidFill>
                <a:effectLst/>
                <a:uLnTx/>
                <a:uFillTx/>
                <a:latin typeface="Segoe UI Semibold" panose="020B0702040204020203" pitchFamily="34" charset="0"/>
                <a:ea typeface="Times New Roman" panose="02020603050405020304" pitchFamily="18" charset="0"/>
                <a:cs typeface="Segoe UI" pitchFamily="34" charset="0"/>
              </a:rPr>
            </a:br>
            <a:r>
              <a:rPr kumimoji="0" lang="en-US" sz="1800" b="0" i="0" u="none" strike="noStrike" kern="0" cap="none" spc="-50" normalizeH="0" baseline="0" noProof="0" dirty="0">
                <a:ln w="3175">
                  <a:noFill/>
                </a:ln>
                <a:solidFill>
                  <a:srgbClr val="FFFFFF"/>
                </a:solidFill>
                <a:effectLst/>
                <a:uLnTx/>
                <a:uFillTx/>
                <a:latin typeface="Segoe UI" panose="020B0502040204020203" pitchFamily="34" charset="0"/>
                <a:ea typeface="+mn-ea"/>
                <a:cs typeface="Segoe UI" pitchFamily="34" charset="0"/>
              </a:rPr>
              <a:t>Yet another companion presentation for the eponym stater guide </a:t>
            </a:r>
            <a:r>
              <a:rPr lang="en-US" sz="1800" dirty="0">
                <a:solidFill>
                  <a:srgbClr val="FFFFFF"/>
                </a:solidFill>
                <a:effectLst/>
                <a:latin typeface="Segoe UI" panose="020B0502040204020203" pitchFamily="34" charset="0"/>
                <a:ea typeface="Times New Roman" panose="02020603050405020304" pitchFamily="18" charset="0"/>
              </a:rPr>
              <a:t>for data engineers, data scientists, AI developers</a:t>
            </a:r>
            <a:r>
              <a:rPr lang="en-US" sz="1800">
                <a:solidFill>
                  <a:srgbClr val="FFFFFF"/>
                </a:solidFill>
                <a:effectLst/>
                <a:latin typeface="Segoe UI" panose="020B0502040204020203" pitchFamily="34" charset="0"/>
                <a:ea typeface="Times New Roman" panose="02020603050405020304" pitchFamily="18" charset="0"/>
              </a:rPr>
              <a:t>, and </a:t>
            </a:r>
            <a:r>
              <a:rPr lang="en-US" sz="1800" dirty="0">
                <a:solidFill>
                  <a:srgbClr val="FFFFFF"/>
                </a:solidFill>
                <a:effectLst/>
                <a:latin typeface="Segoe UI" panose="020B0502040204020203" pitchFamily="34" charset="0"/>
                <a:ea typeface="Times New Roman" panose="02020603050405020304" pitchFamily="18" charset="0"/>
              </a:rPr>
              <a:t>other AI practitioners to help putting Responsible AI into practice</a:t>
            </a:r>
            <a:r>
              <a:rPr kumimoji="0" lang="en-US" sz="1800" b="0" i="0" u="none" strike="noStrike" kern="0" cap="none" spc="-50" normalizeH="0" baseline="0" noProof="0" dirty="0">
                <a:ln w="3175">
                  <a:noFill/>
                </a:ln>
                <a:solidFill>
                  <a:srgbClr val="FFFFFF"/>
                </a:solidFill>
                <a:effectLst/>
                <a:uLnTx/>
                <a:uFillTx/>
                <a:latin typeface="Segoe UI" panose="020B0502040204020203" pitchFamily="34" charset="0"/>
                <a:ea typeface="Times New Roman" panose="02020603050405020304" pitchFamily="18" charset="0"/>
                <a:cs typeface="Segoe UI" pitchFamily="34" charset="0"/>
              </a:rPr>
              <a:t>.</a:t>
            </a:r>
            <a:endParaRPr lang="en-US" dirty="0"/>
          </a:p>
        </p:txBody>
      </p:sp>
      <p:sp>
        <p:nvSpPr>
          <p:cNvPr id="6" name="Espace réservé du texte 5">
            <a:extLst>
              <a:ext uri="{FF2B5EF4-FFF2-40B4-BE49-F238E27FC236}">
                <a16:creationId xmlns:a16="http://schemas.microsoft.com/office/drawing/2014/main" id="{17AA7381-33AE-7B7E-0AAD-3F990357EE3F}"/>
              </a:ext>
            </a:extLst>
          </p:cNvPr>
          <p:cNvSpPr>
            <a:spLocks noGrp="1"/>
          </p:cNvSpPr>
          <p:nvPr>
            <p:ph type="body" sz="quarter" idx="12"/>
          </p:nvPr>
        </p:nvSpPr>
        <p:spPr>
          <a:xfrm>
            <a:off x="636633" y="5313527"/>
            <a:ext cx="4164583" cy="307777"/>
          </a:xfrm>
        </p:spPr>
        <p:txBody>
          <a:bodyPr/>
          <a:lstStyle/>
          <a:p>
            <a:pPr>
              <a:lnSpc>
                <a:spcPct val="107000"/>
              </a:lnSpc>
              <a:spcAft>
                <a:spcPts val="800"/>
              </a:spcAft>
            </a:pPr>
            <a:r>
              <a:rPr lang="en-US" sz="2000" kern="0" dirty="0">
                <a:solidFill>
                  <a:srgbClr val="FFFFFF"/>
                </a:solidFill>
                <a:effectLst/>
                <a:latin typeface="Segoe UI" panose="020B0502040204020203" pitchFamily="34" charset="0"/>
                <a:ea typeface="Times New Roman" panose="02020603050405020304" pitchFamily="18" charset="0"/>
                <a:cs typeface="Segoe UI" panose="020B0502040204020203" pitchFamily="34" charset="0"/>
              </a:rPr>
              <a:t>Version 1.0 - June 2024</a:t>
            </a:r>
            <a:endParaRPr lang="fr-FR" sz="2000" kern="100" dirty="0">
              <a:effectLst/>
              <a:latin typeface="Segoe UI" panose="020B0502040204020203"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9425714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sp>
        <p:nvSpPr>
          <p:cNvPr id="6" name="object 77">
            <a:extLst>
              <a:ext uri="{FF2B5EF4-FFF2-40B4-BE49-F238E27FC236}">
                <a16:creationId xmlns:a16="http://schemas.microsoft.com/office/drawing/2014/main" id="{85D8421F-91B4-452F-9595-0120C7888C7F}"/>
              </a:ext>
              <a:ext uri="{C183D7F6-B498-43B3-948B-1728B52AA6E4}">
                <adec:decorative xmlns:adec="http://schemas.microsoft.com/office/drawing/2017/decorative" val="1"/>
              </a:ext>
            </a:extLst>
          </p:cNvPr>
          <p:cNvSpPr/>
          <p:nvPr/>
        </p:nvSpPr>
        <p:spPr>
          <a:xfrm>
            <a:off x="4733636" y="724314"/>
            <a:ext cx="2424112" cy="5296472"/>
          </a:xfrm>
          <a:custGeom>
            <a:avLst/>
            <a:gdLst/>
            <a:ahLst/>
            <a:cxnLst/>
            <a:rect l="l" t="t" r="r" b="b"/>
            <a:pathLst>
              <a:path w="2680969" h="4049395">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09314"/>
                </a:lnTo>
                <a:lnTo>
                  <a:pt x="2580" y="3657232"/>
                </a:lnTo>
                <a:lnTo>
                  <a:pt x="10143" y="3703656"/>
                </a:lnTo>
                <a:lnTo>
                  <a:pt x="22420" y="3748317"/>
                </a:lnTo>
                <a:lnTo>
                  <a:pt x="39142" y="3790947"/>
                </a:lnTo>
                <a:lnTo>
                  <a:pt x="60042" y="3831278"/>
                </a:lnTo>
                <a:lnTo>
                  <a:pt x="84851" y="3869041"/>
                </a:lnTo>
                <a:lnTo>
                  <a:pt x="113301" y="3903967"/>
                </a:lnTo>
                <a:lnTo>
                  <a:pt x="145123" y="3935790"/>
                </a:lnTo>
                <a:lnTo>
                  <a:pt x="180050" y="3964240"/>
                </a:lnTo>
                <a:lnTo>
                  <a:pt x="217813" y="3989048"/>
                </a:lnTo>
                <a:lnTo>
                  <a:pt x="258143" y="4009948"/>
                </a:lnTo>
                <a:lnTo>
                  <a:pt x="300773" y="4026671"/>
                </a:lnTo>
                <a:lnTo>
                  <a:pt x="345434" y="4038948"/>
                </a:lnTo>
                <a:lnTo>
                  <a:pt x="391858" y="4046510"/>
                </a:lnTo>
                <a:lnTo>
                  <a:pt x="439777" y="4049091"/>
                </a:lnTo>
                <a:lnTo>
                  <a:pt x="2240769" y="4049091"/>
                </a:lnTo>
                <a:lnTo>
                  <a:pt x="2288688" y="4046510"/>
                </a:lnTo>
                <a:lnTo>
                  <a:pt x="2335112" y="4038948"/>
                </a:lnTo>
                <a:lnTo>
                  <a:pt x="2379773" y="4026671"/>
                </a:lnTo>
                <a:lnTo>
                  <a:pt x="2422403" y="4009948"/>
                </a:lnTo>
                <a:lnTo>
                  <a:pt x="2462733" y="3989048"/>
                </a:lnTo>
                <a:lnTo>
                  <a:pt x="2500496" y="3964240"/>
                </a:lnTo>
                <a:lnTo>
                  <a:pt x="2535423" y="3935790"/>
                </a:lnTo>
                <a:lnTo>
                  <a:pt x="2567245" y="3903967"/>
                </a:lnTo>
                <a:lnTo>
                  <a:pt x="2595695" y="3869041"/>
                </a:lnTo>
                <a:lnTo>
                  <a:pt x="2620504" y="3831278"/>
                </a:lnTo>
                <a:lnTo>
                  <a:pt x="2641404" y="3790947"/>
                </a:lnTo>
                <a:lnTo>
                  <a:pt x="2658126" y="3748317"/>
                </a:lnTo>
                <a:lnTo>
                  <a:pt x="2670403" y="3703656"/>
                </a:lnTo>
                <a:lnTo>
                  <a:pt x="2677966" y="3657232"/>
                </a:lnTo>
                <a:lnTo>
                  <a:pt x="2680546" y="3609314"/>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FFFFFF"/>
          </a:solidFill>
        </p:spPr>
        <p:txBody>
          <a:bodyPr wrap="square" lIns="0" tIns="0" rIns="0" bIns="0" rtlCol="0"/>
          <a:lstStyle/>
          <a:p>
            <a:endParaRPr/>
          </a:p>
        </p:txBody>
      </p:sp>
      <p:sp>
        <p:nvSpPr>
          <p:cNvPr id="33" name="object 4">
            <a:extLst>
              <a:ext uri="{FF2B5EF4-FFF2-40B4-BE49-F238E27FC236}">
                <a16:creationId xmlns:a16="http://schemas.microsoft.com/office/drawing/2014/main" id="{A18B2CD1-FE88-4CAF-A57E-0D368CF02CFE}"/>
              </a:ext>
              <a:ext uri="{C183D7F6-B498-43B3-948B-1728B52AA6E4}">
                <adec:decorative xmlns:adec="http://schemas.microsoft.com/office/drawing/2017/decorative" val="1"/>
              </a:ext>
            </a:extLst>
          </p:cNvPr>
          <p:cNvSpPr/>
          <p:nvPr/>
        </p:nvSpPr>
        <p:spPr>
          <a:xfrm>
            <a:off x="7682848" y="702392"/>
            <a:ext cx="2449512" cy="5296473"/>
          </a:xfrm>
          <a:custGeom>
            <a:avLst/>
            <a:gdLst/>
            <a:ahLst/>
            <a:cxnLst/>
            <a:rect l="l" t="t" r="r" b="b"/>
            <a:pathLst>
              <a:path w="2680970" h="4049395">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09314"/>
                </a:lnTo>
                <a:lnTo>
                  <a:pt x="2580" y="3657232"/>
                </a:lnTo>
                <a:lnTo>
                  <a:pt x="10143" y="3703656"/>
                </a:lnTo>
                <a:lnTo>
                  <a:pt x="22420" y="3748317"/>
                </a:lnTo>
                <a:lnTo>
                  <a:pt x="39142" y="3790947"/>
                </a:lnTo>
                <a:lnTo>
                  <a:pt x="60042" y="3831278"/>
                </a:lnTo>
                <a:lnTo>
                  <a:pt x="84851" y="3869041"/>
                </a:lnTo>
                <a:lnTo>
                  <a:pt x="113301" y="3903967"/>
                </a:lnTo>
                <a:lnTo>
                  <a:pt x="145123" y="3935790"/>
                </a:lnTo>
                <a:lnTo>
                  <a:pt x="180050" y="3964240"/>
                </a:lnTo>
                <a:lnTo>
                  <a:pt x="217813" y="3989048"/>
                </a:lnTo>
                <a:lnTo>
                  <a:pt x="258143" y="4009948"/>
                </a:lnTo>
                <a:lnTo>
                  <a:pt x="300773" y="4026671"/>
                </a:lnTo>
                <a:lnTo>
                  <a:pt x="345434" y="4038948"/>
                </a:lnTo>
                <a:lnTo>
                  <a:pt x="391858" y="4046510"/>
                </a:lnTo>
                <a:lnTo>
                  <a:pt x="439777" y="4049091"/>
                </a:lnTo>
                <a:lnTo>
                  <a:pt x="2240769" y="4049091"/>
                </a:lnTo>
                <a:lnTo>
                  <a:pt x="2288688" y="4046510"/>
                </a:lnTo>
                <a:lnTo>
                  <a:pt x="2335112" y="4038948"/>
                </a:lnTo>
                <a:lnTo>
                  <a:pt x="2379773" y="4026671"/>
                </a:lnTo>
                <a:lnTo>
                  <a:pt x="2422403" y="4009948"/>
                </a:lnTo>
                <a:lnTo>
                  <a:pt x="2462733" y="3989048"/>
                </a:lnTo>
                <a:lnTo>
                  <a:pt x="2500496" y="3964240"/>
                </a:lnTo>
                <a:lnTo>
                  <a:pt x="2535423" y="3935790"/>
                </a:lnTo>
                <a:lnTo>
                  <a:pt x="2567245" y="3903967"/>
                </a:lnTo>
                <a:lnTo>
                  <a:pt x="2595695" y="3869041"/>
                </a:lnTo>
                <a:lnTo>
                  <a:pt x="2620504" y="3831278"/>
                </a:lnTo>
                <a:lnTo>
                  <a:pt x="2641404" y="3790947"/>
                </a:lnTo>
                <a:lnTo>
                  <a:pt x="2658126" y="3748317"/>
                </a:lnTo>
                <a:lnTo>
                  <a:pt x="2670403" y="3703656"/>
                </a:lnTo>
                <a:lnTo>
                  <a:pt x="2677966" y="3657232"/>
                </a:lnTo>
                <a:lnTo>
                  <a:pt x="2680546" y="3609314"/>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FFFFFF"/>
          </a:solidFill>
        </p:spPr>
        <p:txBody>
          <a:bodyPr wrap="square" lIns="0" tIns="0" rIns="0" bIns="0" rtlCol="0"/>
          <a:lstStyle/>
          <a:p>
            <a:endParaRPr/>
          </a:p>
        </p:txBody>
      </p:sp>
      <p:sp>
        <p:nvSpPr>
          <p:cNvPr id="34" name="object 5">
            <a:extLst>
              <a:ext uri="{FF2B5EF4-FFF2-40B4-BE49-F238E27FC236}">
                <a16:creationId xmlns:a16="http://schemas.microsoft.com/office/drawing/2014/main" id="{3B3B20BD-0FD9-432F-9C8D-64474B8205CF}"/>
              </a:ext>
              <a:ext uri="{C183D7F6-B498-43B3-948B-1728B52AA6E4}">
                <adec:decorative xmlns:adec="http://schemas.microsoft.com/office/drawing/2017/decorative" val="1"/>
              </a:ext>
            </a:extLst>
          </p:cNvPr>
          <p:cNvSpPr/>
          <p:nvPr/>
        </p:nvSpPr>
        <p:spPr>
          <a:xfrm>
            <a:off x="7682847" y="702817"/>
            <a:ext cx="2449511" cy="734033"/>
          </a:xfrm>
          <a:custGeom>
            <a:avLst/>
            <a:gdLst/>
            <a:ahLst/>
            <a:cxnLst/>
            <a:rect l="l" t="t" r="r" b="b"/>
            <a:pathLst>
              <a:path w="2680970" h="901065">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900496"/>
                </a:lnTo>
                <a:lnTo>
                  <a:pt x="2680546" y="90049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000000"/>
          </a:solidFill>
        </p:spPr>
        <p:txBody>
          <a:bodyPr wrap="square" lIns="0" tIns="0" rIns="0" bIns="0" rtlCol="0"/>
          <a:lstStyle/>
          <a:p>
            <a:endParaRPr/>
          </a:p>
        </p:txBody>
      </p:sp>
      <p:sp>
        <p:nvSpPr>
          <p:cNvPr id="120" name="object 14">
            <a:extLst>
              <a:ext uri="{FF2B5EF4-FFF2-40B4-BE49-F238E27FC236}">
                <a16:creationId xmlns:a16="http://schemas.microsoft.com/office/drawing/2014/main" id="{6BBEE9E8-6E77-47DD-A6B8-EAC08EA19B90}"/>
              </a:ext>
              <a:ext uri="{C183D7F6-B498-43B3-948B-1728B52AA6E4}">
                <adec:decorative xmlns:adec="http://schemas.microsoft.com/office/drawing/2017/decorative" val="1"/>
              </a:ext>
            </a:extLst>
          </p:cNvPr>
          <p:cNvSpPr/>
          <p:nvPr/>
        </p:nvSpPr>
        <p:spPr>
          <a:xfrm>
            <a:off x="4725936" y="702392"/>
            <a:ext cx="2442225" cy="734033"/>
          </a:xfrm>
          <a:custGeom>
            <a:avLst/>
            <a:gdLst/>
            <a:ahLst/>
            <a:cxnLst/>
            <a:rect l="l" t="t" r="r" b="b"/>
            <a:pathLst>
              <a:path w="2680970" h="901064">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900496"/>
                </a:lnTo>
                <a:lnTo>
                  <a:pt x="2680546" y="90049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000000"/>
          </a:solidFill>
        </p:spPr>
        <p:txBody>
          <a:bodyPr wrap="square" lIns="0" tIns="0" rIns="0" bIns="0" rtlCol="0"/>
          <a:lstStyle/>
          <a:p>
            <a:endParaRPr/>
          </a:p>
        </p:txBody>
      </p:sp>
      <p:sp>
        <p:nvSpPr>
          <p:cNvPr id="9" name="Title 8">
            <a:extLst>
              <a:ext uri="{FF2B5EF4-FFF2-40B4-BE49-F238E27FC236}">
                <a16:creationId xmlns:a16="http://schemas.microsoft.com/office/drawing/2014/main" id="{0A242E79-82F5-42E7-B4F9-6904B63ADEDE}"/>
              </a:ext>
            </a:extLst>
          </p:cNvPr>
          <p:cNvSpPr txBox="1">
            <a:spLocks noGrp="1"/>
          </p:cNvSpPr>
          <p:nvPr>
            <p:ph type="title"/>
          </p:nvPr>
        </p:nvSpPr>
        <p:spPr>
          <a:xfrm>
            <a:off x="311056" y="137447"/>
            <a:ext cx="6097136"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Pro" panose="020B0502040504020203" pitchFamily="34" charset="0"/>
                <a:ea typeface="+mn-ea"/>
                <a:cs typeface="Times New Roman" panose="02020603050405020304" pitchFamily="18" charset="0"/>
              </a:rPr>
              <a:t>Brainstorming potential benefits and harms: </a:t>
            </a:r>
            <a:r>
              <a:rPr kumimoji="0" lang="en-US" sz="1800" b="0" i="0" u="none" strike="noStrike" kern="1200" cap="none" spc="0" normalizeH="0" baseline="0" noProof="0">
                <a:ln>
                  <a:noFill/>
                </a:ln>
                <a:solidFill>
                  <a:schemeClr val="bg1"/>
                </a:solidFill>
                <a:effectLst/>
                <a:uLnTx/>
                <a:uFillTx/>
                <a:latin typeface="Segoe Pro LIGHT"/>
                <a:ea typeface="+mn-ea"/>
                <a:cs typeface="Times New Roman" panose="02020603050405020304" pitchFamily="18" charset="0"/>
              </a:rPr>
              <a:t>Prompts </a:t>
            </a:r>
            <a:r>
              <a:rPr kumimoji="0" lang="en-US" sz="100" b="0" i="0" u="none" strike="noStrike" kern="1200" cap="none" spc="0" normalizeH="0" baseline="0" noProof="0">
                <a:ln>
                  <a:noFill/>
                </a:ln>
                <a:solidFill>
                  <a:srgbClr val="4472C4"/>
                </a:solidFill>
                <a:effectLst/>
                <a:uLnTx/>
                <a:uFillTx/>
                <a:latin typeface="Segoe Pro LIGHT"/>
                <a:ea typeface="+mn-ea"/>
                <a:cs typeface="Times New Roman" panose="02020603050405020304" pitchFamily="18" charset="0"/>
              </a:rPr>
              <a:t>(continued)</a:t>
            </a:r>
            <a:endParaRPr kumimoji="0" lang="en-GB" sz="100" b="0" i="0" u="none" strike="noStrike" kern="1200" cap="none" spc="0" normalizeH="0" baseline="0" noProof="0">
              <a:ln>
                <a:noFill/>
              </a:ln>
              <a:solidFill>
                <a:srgbClr val="4472C4"/>
              </a:solidFill>
              <a:effectLst/>
              <a:uLnTx/>
              <a:uFillTx/>
              <a:latin typeface="Segoe Pro LIGHT"/>
              <a:ea typeface="+mn-ea"/>
              <a:cs typeface="+mn-cs"/>
            </a:endParaRPr>
          </a:p>
        </p:txBody>
      </p:sp>
      <p:sp>
        <p:nvSpPr>
          <p:cNvPr id="128" name="object 77">
            <a:extLst>
              <a:ext uri="{FF2B5EF4-FFF2-40B4-BE49-F238E27FC236}">
                <a16:creationId xmlns:a16="http://schemas.microsoft.com/office/drawing/2014/main" id="{92B5FBF2-5AA9-4FAC-8F74-B87CF2D69A4A}"/>
              </a:ext>
              <a:ext uri="{C183D7F6-B498-43B3-948B-1728B52AA6E4}">
                <adec:decorative xmlns:adec="http://schemas.microsoft.com/office/drawing/2017/decorative" val="1"/>
              </a:ext>
            </a:extLst>
          </p:cNvPr>
          <p:cNvSpPr/>
          <p:nvPr/>
        </p:nvSpPr>
        <p:spPr>
          <a:xfrm>
            <a:off x="1713848" y="702392"/>
            <a:ext cx="2424112" cy="5305997"/>
          </a:xfrm>
          <a:custGeom>
            <a:avLst/>
            <a:gdLst/>
            <a:ahLst/>
            <a:cxnLst/>
            <a:rect l="l" t="t" r="r" b="b"/>
            <a:pathLst>
              <a:path w="2680969" h="4049395">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09314"/>
                </a:lnTo>
                <a:lnTo>
                  <a:pt x="2580" y="3657232"/>
                </a:lnTo>
                <a:lnTo>
                  <a:pt x="10143" y="3703656"/>
                </a:lnTo>
                <a:lnTo>
                  <a:pt x="22420" y="3748317"/>
                </a:lnTo>
                <a:lnTo>
                  <a:pt x="39142" y="3790947"/>
                </a:lnTo>
                <a:lnTo>
                  <a:pt x="60042" y="3831278"/>
                </a:lnTo>
                <a:lnTo>
                  <a:pt x="84851" y="3869041"/>
                </a:lnTo>
                <a:lnTo>
                  <a:pt x="113301" y="3903967"/>
                </a:lnTo>
                <a:lnTo>
                  <a:pt x="145123" y="3935790"/>
                </a:lnTo>
                <a:lnTo>
                  <a:pt x="180050" y="3964240"/>
                </a:lnTo>
                <a:lnTo>
                  <a:pt x="217813" y="3989048"/>
                </a:lnTo>
                <a:lnTo>
                  <a:pt x="258143" y="4009948"/>
                </a:lnTo>
                <a:lnTo>
                  <a:pt x="300773" y="4026671"/>
                </a:lnTo>
                <a:lnTo>
                  <a:pt x="345434" y="4038948"/>
                </a:lnTo>
                <a:lnTo>
                  <a:pt x="391858" y="4046510"/>
                </a:lnTo>
                <a:lnTo>
                  <a:pt x="439777" y="4049091"/>
                </a:lnTo>
                <a:lnTo>
                  <a:pt x="2240769" y="4049091"/>
                </a:lnTo>
                <a:lnTo>
                  <a:pt x="2288688" y="4046510"/>
                </a:lnTo>
                <a:lnTo>
                  <a:pt x="2335112" y="4038948"/>
                </a:lnTo>
                <a:lnTo>
                  <a:pt x="2379773" y="4026671"/>
                </a:lnTo>
                <a:lnTo>
                  <a:pt x="2422403" y="4009948"/>
                </a:lnTo>
                <a:lnTo>
                  <a:pt x="2462733" y="3989048"/>
                </a:lnTo>
                <a:lnTo>
                  <a:pt x="2500496" y="3964240"/>
                </a:lnTo>
                <a:lnTo>
                  <a:pt x="2535423" y="3935790"/>
                </a:lnTo>
                <a:lnTo>
                  <a:pt x="2567245" y="3903967"/>
                </a:lnTo>
                <a:lnTo>
                  <a:pt x="2595695" y="3869041"/>
                </a:lnTo>
                <a:lnTo>
                  <a:pt x="2620504" y="3831278"/>
                </a:lnTo>
                <a:lnTo>
                  <a:pt x="2641404" y="3790947"/>
                </a:lnTo>
                <a:lnTo>
                  <a:pt x="2658126" y="3748317"/>
                </a:lnTo>
                <a:lnTo>
                  <a:pt x="2670403" y="3703656"/>
                </a:lnTo>
                <a:lnTo>
                  <a:pt x="2677966" y="3657232"/>
                </a:lnTo>
                <a:lnTo>
                  <a:pt x="2680546" y="3609314"/>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FFFFFF"/>
          </a:solidFill>
        </p:spPr>
        <p:txBody>
          <a:bodyPr wrap="square" lIns="0" tIns="0" rIns="0" bIns="0" rtlCol="0"/>
          <a:lstStyle/>
          <a:p>
            <a:endParaRPr/>
          </a:p>
        </p:txBody>
      </p:sp>
      <p:sp>
        <p:nvSpPr>
          <p:cNvPr id="129" name="object 78">
            <a:extLst>
              <a:ext uri="{FF2B5EF4-FFF2-40B4-BE49-F238E27FC236}">
                <a16:creationId xmlns:a16="http://schemas.microsoft.com/office/drawing/2014/main" id="{92C9DDE7-EF0E-4751-B15A-11F98B3CFB5B}"/>
              </a:ext>
              <a:ext uri="{C183D7F6-B498-43B3-948B-1728B52AA6E4}">
                <adec:decorative xmlns:adec="http://schemas.microsoft.com/office/drawing/2017/decorative" val="1"/>
              </a:ext>
            </a:extLst>
          </p:cNvPr>
          <p:cNvSpPr/>
          <p:nvPr/>
        </p:nvSpPr>
        <p:spPr>
          <a:xfrm>
            <a:off x="1709085" y="702695"/>
            <a:ext cx="2433637" cy="734033"/>
          </a:xfrm>
          <a:custGeom>
            <a:avLst/>
            <a:gdLst/>
            <a:ahLst/>
            <a:cxnLst/>
            <a:rect l="l" t="t" r="r" b="b"/>
            <a:pathLst>
              <a:path w="2680969" h="901064">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900496"/>
                </a:lnTo>
                <a:lnTo>
                  <a:pt x="2680546" y="90049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000000"/>
          </a:solidFill>
        </p:spPr>
        <p:txBody>
          <a:bodyPr wrap="square" lIns="0" tIns="0" rIns="0" bIns="0" rtlCol="0"/>
          <a:lstStyle/>
          <a:p>
            <a:endParaRPr/>
          </a:p>
        </p:txBody>
      </p:sp>
      <p:pic>
        <p:nvPicPr>
          <p:cNvPr id="41" name="Graphic 40" descr="Graphic of any eye, for Transparency principle.">
            <a:extLst>
              <a:ext uri="{FF2B5EF4-FFF2-40B4-BE49-F238E27FC236}">
                <a16:creationId xmlns:a16="http://schemas.microsoft.com/office/drawing/2014/main" id="{6542CD54-100C-45D8-B0BA-92A69CA90737}"/>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45622" y="999254"/>
            <a:ext cx="366712" cy="211565"/>
          </a:xfrm>
          <a:prstGeom prst="rect">
            <a:avLst/>
          </a:prstGeom>
        </p:spPr>
      </p:pic>
      <p:sp>
        <p:nvSpPr>
          <p:cNvPr id="131" name="object 80">
            <a:extLst>
              <a:ext uri="{FF2B5EF4-FFF2-40B4-BE49-F238E27FC236}">
                <a16:creationId xmlns:a16="http://schemas.microsoft.com/office/drawing/2014/main" id="{73D3E39B-7040-4181-ACED-9559AC85B860}"/>
              </a:ext>
            </a:extLst>
          </p:cNvPr>
          <p:cNvSpPr txBox="1"/>
          <p:nvPr/>
        </p:nvSpPr>
        <p:spPr>
          <a:xfrm>
            <a:off x="2442814" y="968762"/>
            <a:ext cx="1267678" cy="253273"/>
          </a:xfrm>
          <a:prstGeom prst="rect">
            <a:avLst/>
          </a:prstGeom>
        </p:spPr>
        <p:txBody>
          <a:bodyPr vert="horz" wrap="square" lIns="0" tIns="14604" rIns="0" bIns="0" rtlCol="0">
            <a:spAutoFit/>
          </a:bodyPr>
          <a:lstStyle/>
          <a:p>
            <a:pPr marL="12700">
              <a:lnSpc>
                <a:spcPct val="100000"/>
              </a:lnSpc>
              <a:spcBef>
                <a:spcPts val="114"/>
              </a:spcBef>
            </a:pPr>
            <a:r>
              <a:rPr sz="1550" b="1" spc="-10">
                <a:solidFill>
                  <a:srgbClr val="FFFFFF"/>
                </a:solidFill>
                <a:latin typeface="Segoe UI Semibold"/>
                <a:cs typeface="Segoe UI Semibold"/>
              </a:rPr>
              <a:t>Transparency</a:t>
            </a:r>
            <a:endParaRPr sz="1550">
              <a:latin typeface="Segoe UI Semibold"/>
              <a:cs typeface="Segoe UI Semibold"/>
            </a:endParaRPr>
          </a:p>
        </p:txBody>
      </p:sp>
      <p:sp>
        <p:nvSpPr>
          <p:cNvPr id="130" name="object 79">
            <a:extLst>
              <a:ext uri="{FF2B5EF4-FFF2-40B4-BE49-F238E27FC236}">
                <a16:creationId xmlns:a16="http://schemas.microsoft.com/office/drawing/2014/main" id="{E90542FB-5A06-469D-B8E9-0808B781BA58}"/>
              </a:ext>
            </a:extLst>
          </p:cNvPr>
          <p:cNvSpPr txBox="1"/>
          <p:nvPr/>
        </p:nvSpPr>
        <p:spPr>
          <a:xfrm>
            <a:off x="1945621" y="1574089"/>
            <a:ext cx="1944687" cy="3714222"/>
          </a:xfrm>
          <a:prstGeom prst="rect">
            <a:avLst/>
          </a:prstGeom>
        </p:spPr>
        <p:txBody>
          <a:bodyPr vert="horz" wrap="square" lIns="0" tIns="63500" rIns="0" bIns="0" rtlCol="0">
            <a:spAutoFit/>
          </a:bodyPr>
          <a:lstStyle/>
          <a:p>
            <a:pPr marL="12700">
              <a:lnSpc>
                <a:spcPct val="100000"/>
              </a:lnSpc>
              <a:spcBef>
                <a:spcPts val="500"/>
              </a:spcBef>
            </a:pPr>
            <a:r>
              <a:rPr sz="750" b="1" spc="40">
                <a:solidFill>
                  <a:srgbClr val="191919"/>
                </a:solidFill>
                <a:latin typeface="Segoe Pro Semibold"/>
                <a:cs typeface="Segoe Pro Semibold"/>
              </a:rPr>
              <a:t>POTENTIAL</a:t>
            </a:r>
            <a:r>
              <a:rPr sz="750" b="1" spc="65">
                <a:solidFill>
                  <a:srgbClr val="191919"/>
                </a:solidFill>
                <a:latin typeface="Segoe Pro Semibold"/>
                <a:cs typeface="Segoe Pro Semibold"/>
              </a:rPr>
              <a:t> </a:t>
            </a:r>
            <a:r>
              <a:rPr sz="750" b="1" spc="30">
                <a:solidFill>
                  <a:srgbClr val="191919"/>
                </a:solidFill>
                <a:latin typeface="Segoe Pro Semibold"/>
                <a:cs typeface="Segoe Pro Semibold"/>
              </a:rPr>
              <a:t>HARM</a:t>
            </a:r>
            <a:endParaRPr sz="750">
              <a:latin typeface="Segoe Pro Semibold"/>
              <a:cs typeface="Segoe Pro Semibold"/>
            </a:endParaRPr>
          </a:p>
          <a:p>
            <a:pPr marL="12700">
              <a:lnSpc>
                <a:spcPct val="100000"/>
              </a:lnSpc>
              <a:spcBef>
                <a:spcPts val="645"/>
              </a:spcBef>
            </a:pPr>
            <a:r>
              <a:rPr sz="1150" b="1" spc="-10">
                <a:latin typeface="Segoe UI Semibold"/>
                <a:cs typeface="Segoe UI Semibold"/>
              </a:rPr>
              <a:t>System</a:t>
            </a:r>
            <a:r>
              <a:rPr sz="1150" b="1" spc="-65">
                <a:latin typeface="Segoe UI Semibold"/>
                <a:cs typeface="Segoe UI Semibold"/>
              </a:rPr>
              <a:t> </a:t>
            </a:r>
            <a:r>
              <a:rPr sz="1150" b="1" spc="-5">
                <a:latin typeface="Segoe UI Semibold"/>
                <a:cs typeface="Segoe UI Semibold"/>
              </a:rPr>
              <a:t>intelligibility</a:t>
            </a:r>
            <a:endParaRPr sz="1150">
              <a:latin typeface="Segoe UI Semibold"/>
              <a:cs typeface="Segoe UI Semibold"/>
            </a:endParaRPr>
          </a:p>
          <a:p>
            <a:pPr marL="12700" marR="5080">
              <a:lnSpc>
                <a:spcPct val="110000"/>
              </a:lnSpc>
              <a:spcBef>
                <a:spcPts val="320"/>
              </a:spcBef>
            </a:pPr>
            <a:r>
              <a:rPr lang="en-US" sz="1050" spc="5">
                <a:latin typeface="Segoe UI"/>
                <a:cs typeface="Segoe UI"/>
              </a:rPr>
              <a:t>What harms might this stakeholder experience if there is not enough information to make appropriate decisions about people, using the system’s outputs? </a:t>
            </a:r>
          </a:p>
          <a:p>
            <a:pPr marL="12700" marR="5080">
              <a:lnSpc>
                <a:spcPct val="110000"/>
              </a:lnSpc>
              <a:spcBef>
                <a:spcPts val="320"/>
              </a:spcBef>
            </a:pPr>
            <a:endParaRPr lang="en-US" sz="1050" spc="5">
              <a:latin typeface="Segoe UI"/>
              <a:cs typeface="Segoe UI"/>
            </a:endParaRPr>
          </a:p>
          <a:p>
            <a:pPr marL="12700" marR="5080">
              <a:lnSpc>
                <a:spcPct val="110000"/>
              </a:lnSpc>
              <a:spcBef>
                <a:spcPts val="320"/>
              </a:spcBef>
            </a:pPr>
            <a:endParaRPr lang="en-US" sz="1050" spc="5">
              <a:latin typeface="Segoe UI"/>
              <a:cs typeface="Segoe UI"/>
            </a:endParaRPr>
          </a:p>
          <a:p>
            <a:pPr marL="12700" marR="5080">
              <a:lnSpc>
                <a:spcPct val="110000"/>
              </a:lnSpc>
              <a:spcBef>
                <a:spcPts val="320"/>
              </a:spcBef>
            </a:pPr>
            <a:endParaRPr lang="en-US" sz="1050" spc="5">
              <a:latin typeface="Segoe UI"/>
              <a:cs typeface="Segoe UI"/>
            </a:endParaRPr>
          </a:p>
          <a:p>
            <a:pPr marL="12700" marR="5080" defTabSz="1943100">
              <a:lnSpc>
                <a:spcPct val="110000"/>
              </a:lnSpc>
              <a:spcBef>
                <a:spcPts val="320"/>
              </a:spcBef>
            </a:pPr>
            <a:r>
              <a:rPr lang="en-US" sz="950" i="1" spc="15">
                <a:solidFill>
                  <a:srgbClr val="3D4078"/>
                </a:solidFill>
                <a:latin typeface="Segoe UI"/>
                <a:cs typeface="Segoe UI"/>
              </a:rPr>
              <a:t>E.g., If the hospital staff (decision maker) do not understand how to interpret system  outputs, a patient (decision subject) could be allocated a bed for a shorter amount of time impacting their ability to fully recover. </a:t>
            </a:r>
          </a:p>
          <a:p>
            <a:pPr marL="12700" marR="5080">
              <a:lnSpc>
                <a:spcPct val="110000"/>
              </a:lnSpc>
              <a:spcBef>
                <a:spcPts val="320"/>
              </a:spcBef>
            </a:pPr>
            <a:endParaRPr sz="1050" spc="5">
              <a:latin typeface="Segoe UI"/>
              <a:cs typeface="Segoe UI"/>
            </a:endParaRPr>
          </a:p>
        </p:txBody>
      </p:sp>
      <p:pic>
        <p:nvPicPr>
          <p:cNvPr id="4" name="Graphic 3" descr="Graphic of any eye, for Transparency principle.">
            <a:extLst>
              <a:ext uri="{FF2B5EF4-FFF2-40B4-BE49-F238E27FC236}">
                <a16:creationId xmlns:a16="http://schemas.microsoft.com/office/drawing/2014/main" id="{B8299A6E-F467-462F-A3A2-69A1CA59CAD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67237" y="1011651"/>
            <a:ext cx="366712" cy="211565"/>
          </a:xfrm>
          <a:prstGeom prst="rect">
            <a:avLst/>
          </a:prstGeom>
        </p:spPr>
      </p:pic>
      <p:sp>
        <p:nvSpPr>
          <p:cNvPr id="123" name="object 17">
            <a:extLst>
              <a:ext uri="{FF2B5EF4-FFF2-40B4-BE49-F238E27FC236}">
                <a16:creationId xmlns:a16="http://schemas.microsoft.com/office/drawing/2014/main" id="{E49F35C6-E33E-481E-AC0E-A55399E03354}"/>
              </a:ext>
            </a:extLst>
          </p:cNvPr>
          <p:cNvSpPr txBox="1"/>
          <p:nvPr/>
        </p:nvSpPr>
        <p:spPr>
          <a:xfrm>
            <a:off x="5475707" y="981159"/>
            <a:ext cx="1207581" cy="253273"/>
          </a:xfrm>
          <a:prstGeom prst="rect">
            <a:avLst/>
          </a:prstGeom>
        </p:spPr>
        <p:txBody>
          <a:bodyPr vert="horz" wrap="square" lIns="0" tIns="14604" rIns="0" bIns="0" rtlCol="0">
            <a:spAutoFit/>
          </a:bodyPr>
          <a:lstStyle/>
          <a:p>
            <a:pPr marL="12700">
              <a:lnSpc>
                <a:spcPct val="100000"/>
              </a:lnSpc>
              <a:spcBef>
                <a:spcPts val="114"/>
              </a:spcBef>
            </a:pPr>
            <a:r>
              <a:rPr sz="1550" b="1" spc="-10">
                <a:solidFill>
                  <a:srgbClr val="FFFFFF"/>
                </a:solidFill>
                <a:latin typeface="Segoe UI Semibold"/>
                <a:cs typeface="Segoe UI Semibold"/>
              </a:rPr>
              <a:t>Transparency</a:t>
            </a:r>
            <a:endParaRPr sz="1550">
              <a:latin typeface="Segoe UI Semibold"/>
              <a:cs typeface="Segoe UI Semibold"/>
            </a:endParaRPr>
          </a:p>
        </p:txBody>
      </p:sp>
      <p:sp>
        <p:nvSpPr>
          <p:cNvPr id="122" name="object 16">
            <a:extLst>
              <a:ext uri="{FF2B5EF4-FFF2-40B4-BE49-F238E27FC236}">
                <a16:creationId xmlns:a16="http://schemas.microsoft.com/office/drawing/2014/main" id="{BAF194ED-3D98-4574-933E-385791A5D1B2}"/>
              </a:ext>
            </a:extLst>
          </p:cNvPr>
          <p:cNvSpPr txBox="1"/>
          <p:nvPr/>
        </p:nvSpPr>
        <p:spPr>
          <a:xfrm>
            <a:off x="4967238" y="1584136"/>
            <a:ext cx="1935996" cy="1257395"/>
          </a:xfrm>
          <a:prstGeom prst="rect">
            <a:avLst/>
          </a:prstGeom>
        </p:spPr>
        <p:txBody>
          <a:bodyPr vert="horz" wrap="square" lIns="0" tIns="66675" rIns="0" bIns="0" rtlCol="0">
            <a:spAutoFit/>
          </a:bodyPr>
          <a:lstStyle/>
          <a:p>
            <a:pPr marL="12700">
              <a:lnSpc>
                <a:spcPct val="100000"/>
              </a:lnSpc>
              <a:spcBef>
                <a:spcPts val="525"/>
              </a:spcBef>
            </a:pPr>
            <a:r>
              <a:rPr sz="750" b="1" spc="40">
                <a:solidFill>
                  <a:srgbClr val="191919"/>
                </a:solidFill>
                <a:latin typeface="Segoe Pro Semibold"/>
                <a:cs typeface="Segoe Pro Semibold"/>
              </a:rPr>
              <a:t>POTENTIAL</a:t>
            </a:r>
            <a:r>
              <a:rPr sz="750" b="1" spc="65">
                <a:solidFill>
                  <a:srgbClr val="191919"/>
                </a:solidFill>
                <a:latin typeface="Segoe Pro Semibold"/>
                <a:cs typeface="Segoe Pro Semibold"/>
              </a:rPr>
              <a:t> </a:t>
            </a:r>
            <a:r>
              <a:rPr sz="750" b="1" spc="30">
                <a:solidFill>
                  <a:srgbClr val="191919"/>
                </a:solidFill>
                <a:latin typeface="Segoe Pro Semibold"/>
                <a:cs typeface="Segoe Pro Semibold"/>
              </a:rPr>
              <a:t>HARM</a:t>
            </a:r>
            <a:endParaRPr sz="750">
              <a:latin typeface="Segoe Pro Semibold"/>
              <a:cs typeface="Segoe Pro Semibold"/>
            </a:endParaRPr>
          </a:p>
          <a:p>
            <a:pPr marL="12700">
              <a:lnSpc>
                <a:spcPct val="100000"/>
              </a:lnSpc>
              <a:spcBef>
                <a:spcPts val="665"/>
              </a:spcBef>
            </a:pPr>
            <a:r>
              <a:rPr sz="1100" b="1">
                <a:latin typeface="Segoe UI Semibold"/>
                <a:cs typeface="Segoe UI Semibold"/>
              </a:rPr>
              <a:t>Communication</a:t>
            </a:r>
            <a:r>
              <a:rPr sz="1100" b="1" spc="-20">
                <a:latin typeface="Segoe UI Semibold"/>
                <a:cs typeface="Segoe UI Semibold"/>
              </a:rPr>
              <a:t> </a:t>
            </a:r>
            <a:r>
              <a:rPr sz="1100" b="1">
                <a:latin typeface="Segoe UI Semibold"/>
                <a:cs typeface="Segoe UI Semibold"/>
              </a:rPr>
              <a:t>to</a:t>
            </a:r>
            <a:r>
              <a:rPr sz="1100" b="1" spc="-15">
                <a:latin typeface="Segoe UI Semibold"/>
                <a:cs typeface="Segoe UI Semibold"/>
              </a:rPr>
              <a:t> </a:t>
            </a:r>
            <a:r>
              <a:rPr sz="1100" b="1">
                <a:latin typeface="Segoe UI Semibold"/>
                <a:cs typeface="Segoe UI Semibold"/>
              </a:rPr>
              <a:t>stakeholders</a:t>
            </a:r>
            <a:endParaRPr sz="1100">
              <a:latin typeface="Segoe UI Semibold"/>
              <a:cs typeface="Segoe UI Semibold"/>
            </a:endParaRPr>
          </a:p>
          <a:p>
            <a:pPr marR="0" lvl="0" fontAlgn="base">
              <a:spcBef>
                <a:spcPts val="0"/>
              </a:spcBef>
              <a:spcAft>
                <a:spcPts val="0"/>
              </a:spcAft>
              <a:buSzPts val="1000"/>
              <a:tabLst>
                <a:tab pos="457200" algn="l"/>
              </a:tabLst>
            </a:pPr>
            <a:r>
              <a:rPr lang="en-US" sz="1050" spc="5">
                <a:latin typeface="Segoe UI"/>
                <a:cs typeface="Segoe UI"/>
              </a:rPr>
              <a:t>What harms might this stakeholder experience if they are unable to understand what the system can or cannot do? </a:t>
            </a:r>
          </a:p>
        </p:txBody>
      </p:sp>
      <p:sp>
        <p:nvSpPr>
          <p:cNvPr id="121" name="object 15">
            <a:extLst>
              <a:ext uri="{FF2B5EF4-FFF2-40B4-BE49-F238E27FC236}">
                <a16:creationId xmlns:a16="http://schemas.microsoft.com/office/drawing/2014/main" id="{6026A37E-DF3C-4EBB-9732-12687C21B042}"/>
              </a:ext>
            </a:extLst>
          </p:cNvPr>
          <p:cNvSpPr txBox="1"/>
          <p:nvPr/>
        </p:nvSpPr>
        <p:spPr>
          <a:xfrm>
            <a:off x="4967237" y="3805637"/>
            <a:ext cx="1928236" cy="1483419"/>
          </a:xfrm>
          <a:prstGeom prst="rect">
            <a:avLst/>
          </a:prstGeom>
        </p:spPr>
        <p:txBody>
          <a:bodyPr vert="horz" wrap="square" lIns="0" tIns="15875" rIns="0" bIns="0" rtlCol="0">
            <a:spAutoFit/>
          </a:bodyPr>
          <a:lstStyle/>
          <a:p>
            <a:pPr marL="12700" marR="5080">
              <a:lnSpc>
                <a:spcPct val="101299"/>
              </a:lnSpc>
              <a:spcBef>
                <a:spcPts val="125"/>
              </a:spcBef>
            </a:pPr>
            <a:r>
              <a:rPr lang="en-US" sz="950" i="1" spc="15">
                <a:solidFill>
                  <a:srgbClr val="3D4078"/>
                </a:solidFill>
                <a:latin typeface="Segoe UI"/>
                <a:cs typeface="Segoe UI"/>
              </a:rPr>
              <a:t>E.g., If the ‘hospital management’ (system deployer) doesn’t understand what the system was designed to do, they might use the system in a way it was not intended to be used. An unsupported use of this system would be denying patients (decision subject) treatment based on system predictions. </a:t>
            </a:r>
            <a:endParaRPr sz="950" i="1" spc="15">
              <a:solidFill>
                <a:srgbClr val="3D4078"/>
              </a:solidFill>
              <a:latin typeface="Segoe UI"/>
              <a:cs typeface="Segoe UI"/>
            </a:endParaRPr>
          </a:p>
        </p:txBody>
      </p:sp>
      <p:pic>
        <p:nvPicPr>
          <p:cNvPr id="5" name="Graphic 4" descr="Graphic of any eye, for Transparency principle.">
            <a:extLst>
              <a:ext uri="{FF2B5EF4-FFF2-40B4-BE49-F238E27FC236}">
                <a16:creationId xmlns:a16="http://schemas.microsoft.com/office/drawing/2014/main" id="{434BD2BA-0AB8-4D06-B587-7844A5A18F85}"/>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28984" y="978513"/>
            <a:ext cx="366712" cy="211565"/>
          </a:xfrm>
          <a:prstGeom prst="rect">
            <a:avLst/>
          </a:prstGeom>
        </p:spPr>
      </p:pic>
      <p:sp>
        <p:nvSpPr>
          <p:cNvPr id="3" name="object 80">
            <a:extLst>
              <a:ext uri="{FF2B5EF4-FFF2-40B4-BE49-F238E27FC236}">
                <a16:creationId xmlns:a16="http://schemas.microsoft.com/office/drawing/2014/main" id="{60797AB7-1BD7-4027-B029-5A486536AF16}"/>
              </a:ext>
            </a:extLst>
          </p:cNvPr>
          <p:cNvSpPr txBox="1"/>
          <p:nvPr/>
        </p:nvSpPr>
        <p:spPr>
          <a:xfrm>
            <a:off x="8526176" y="948021"/>
            <a:ext cx="1267678" cy="253273"/>
          </a:xfrm>
          <a:prstGeom prst="rect">
            <a:avLst/>
          </a:prstGeom>
        </p:spPr>
        <p:txBody>
          <a:bodyPr vert="horz" wrap="square" lIns="0" tIns="14604" rIns="0" bIns="0" rtlCol="0">
            <a:spAutoFit/>
          </a:bodyPr>
          <a:lstStyle/>
          <a:p>
            <a:pPr marL="12700">
              <a:lnSpc>
                <a:spcPct val="100000"/>
              </a:lnSpc>
              <a:spcBef>
                <a:spcPts val="114"/>
              </a:spcBef>
            </a:pPr>
            <a:r>
              <a:rPr sz="1550" b="1" spc="-10">
                <a:solidFill>
                  <a:srgbClr val="FFFFFF"/>
                </a:solidFill>
                <a:latin typeface="Segoe UI Semibold"/>
                <a:cs typeface="Segoe UI Semibold"/>
              </a:rPr>
              <a:t>Transparency</a:t>
            </a:r>
            <a:endParaRPr sz="1550">
              <a:latin typeface="Segoe UI Semibold"/>
              <a:cs typeface="Segoe UI Semibold"/>
            </a:endParaRPr>
          </a:p>
        </p:txBody>
      </p:sp>
      <p:sp>
        <p:nvSpPr>
          <p:cNvPr id="2" name="object 79">
            <a:extLst>
              <a:ext uri="{FF2B5EF4-FFF2-40B4-BE49-F238E27FC236}">
                <a16:creationId xmlns:a16="http://schemas.microsoft.com/office/drawing/2014/main" id="{EB79BFA5-E8B2-4828-9A9F-527FB8ADFC84}"/>
              </a:ext>
            </a:extLst>
          </p:cNvPr>
          <p:cNvSpPr txBox="1"/>
          <p:nvPr/>
        </p:nvSpPr>
        <p:spPr>
          <a:xfrm>
            <a:off x="7984506" y="1562214"/>
            <a:ext cx="1943265" cy="4298036"/>
          </a:xfrm>
          <a:prstGeom prst="rect">
            <a:avLst/>
          </a:prstGeom>
        </p:spPr>
        <p:txBody>
          <a:bodyPr vert="horz" wrap="square" lIns="0" tIns="63500" rIns="0" bIns="0" rtlCol="0">
            <a:spAutoFit/>
          </a:bodyPr>
          <a:lstStyle/>
          <a:p>
            <a:pPr marL="12700">
              <a:lnSpc>
                <a:spcPct val="100000"/>
              </a:lnSpc>
              <a:spcBef>
                <a:spcPts val="500"/>
              </a:spcBef>
            </a:pPr>
            <a:r>
              <a:rPr sz="750" b="1" spc="40">
                <a:solidFill>
                  <a:srgbClr val="191919"/>
                </a:solidFill>
                <a:latin typeface="Segoe Pro Semibold"/>
                <a:cs typeface="Segoe Pro Semibold"/>
              </a:rPr>
              <a:t>POTENTIAL</a:t>
            </a:r>
            <a:r>
              <a:rPr sz="750" b="1" spc="65">
                <a:solidFill>
                  <a:srgbClr val="191919"/>
                </a:solidFill>
                <a:latin typeface="Segoe Pro Semibold"/>
                <a:cs typeface="Segoe Pro Semibold"/>
              </a:rPr>
              <a:t> </a:t>
            </a:r>
            <a:r>
              <a:rPr sz="750" b="1" spc="30">
                <a:solidFill>
                  <a:srgbClr val="191919"/>
                </a:solidFill>
                <a:latin typeface="Segoe Pro Semibold"/>
                <a:cs typeface="Segoe Pro Semibold"/>
              </a:rPr>
              <a:t>HARM</a:t>
            </a:r>
            <a:endParaRPr sz="750">
              <a:latin typeface="Segoe Pro Semibold"/>
              <a:cs typeface="Segoe Pro Semibold"/>
            </a:endParaRPr>
          </a:p>
          <a:p>
            <a:pPr marL="12700">
              <a:lnSpc>
                <a:spcPct val="100000"/>
              </a:lnSpc>
              <a:spcBef>
                <a:spcPts val="645"/>
              </a:spcBef>
            </a:pPr>
            <a:r>
              <a:rPr lang="en-US" sz="1150" b="1" spc="-10">
                <a:latin typeface="Segoe UI Semibold"/>
                <a:cs typeface="Segoe UI Semibold"/>
              </a:rPr>
              <a:t>Disclosure of AI interaction</a:t>
            </a:r>
            <a:endParaRPr lang="en-US" sz="1150" b="1">
              <a:latin typeface="Segoe UI Semibold"/>
              <a:cs typeface="Segoe UI Semibold"/>
            </a:endParaRPr>
          </a:p>
          <a:p>
            <a:pPr marL="12700">
              <a:lnSpc>
                <a:spcPct val="100000"/>
              </a:lnSpc>
              <a:spcBef>
                <a:spcPts val="645"/>
              </a:spcBef>
            </a:pPr>
            <a:r>
              <a:rPr lang="en-US" sz="1050" spc="5">
                <a:latin typeface="Segoe UI"/>
                <a:cs typeface="Segoe UI"/>
              </a:rPr>
              <a:t>What harms might this stakeholder experience if they are unaware that they are interacting with an AI system when that system impersonates human interaction or generates or manipulates image, audio or video content that could falsely appear to be authentic?</a:t>
            </a:r>
          </a:p>
          <a:p>
            <a:pPr marL="12700" marR="5080">
              <a:lnSpc>
                <a:spcPct val="110000"/>
              </a:lnSpc>
              <a:spcBef>
                <a:spcPts val="320"/>
              </a:spcBef>
            </a:pPr>
            <a:endParaRPr lang="en-US" sz="1050" spc="5">
              <a:latin typeface="Segoe UI"/>
              <a:cs typeface="Segoe UI"/>
            </a:endParaRPr>
          </a:p>
          <a:p>
            <a:pPr marL="12700" marR="5080">
              <a:lnSpc>
                <a:spcPct val="110000"/>
              </a:lnSpc>
              <a:spcBef>
                <a:spcPts val="320"/>
              </a:spcBef>
            </a:pPr>
            <a:r>
              <a:rPr lang="en-US" sz="950" i="1" spc="15">
                <a:solidFill>
                  <a:srgbClr val="3D4078"/>
                </a:solidFill>
                <a:latin typeface="Segoe UI"/>
                <a:cs typeface="Segoe UI"/>
              </a:rPr>
              <a:t>While this harm does not apply to HEROS, it may apply to the system you are working on. It can be deceptive for an AI chatbot to handle conversations with a user without any indication of it being an AI system. It could also be deceptive for a system to create synthetic voice from input text with no indication that this is an AI system. </a:t>
            </a:r>
          </a:p>
        </p:txBody>
      </p:sp>
    </p:spTree>
    <p:extLst>
      <p:ext uri="{BB962C8B-B14F-4D97-AF65-F5344CB8AC3E}">
        <p14:creationId xmlns:p14="http://schemas.microsoft.com/office/powerpoint/2010/main" val="3710618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F22E644-DD72-489A-9D02-26F8096536ED}"/>
              </a:ext>
            </a:extLst>
          </p:cNvPr>
          <p:cNvSpPr txBox="1">
            <a:spLocks noGrp="1"/>
          </p:cNvSpPr>
          <p:nvPr>
            <p:ph type="title"/>
          </p:nvPr>
        </p:nvSpPr>
        <p:spPr>
          <a:xfrm>
            <a:off x="311056" y="137447"/>
            <a:ext cx="6097136"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Pro" panose="020B0502040504020203" pitchFamily="34" charset="0"/>
                <a:ea typeface="+mn-ea"/>
                <a:cs typeface="Times New Roman" panose="02020603050405020304" pitchFamily="18" charset="0"/>
              </a:rPr>
              <a:t>Brainstorming potential benefits and harms: </a:t>
            </a:r>
            <a:r>
              <a:rPr kumimoji="0" lang="en-US" sz="1800" b="0" i="0" u="none" strike="noStrike" kern="1200" cap="none" spc="0" normalizeH="0" baseline="0" noProof="0">
                <a:ln>
                  <a:noFill/>
                </a:ln>
                <a:solidFill>
                  <a:schemeClr val="bg1"/>
                </a:solidFill>
                <a:effectLst/>
                <a:uLnTx/>
                <a:uFillTx/>
                <a:latin typeface="Segoe Pro LIGHT"/>
                <a:ea typeface="+mn-ea"/>
                <a:cs typeface="Times New Roman" panose="02020603050405020304" pitchFamily="18" charset="0"/>
              </a:rPr>
              <a:t>Prompts </a:t>
            </a:r>
            <a:r>
              <a:rPr kumimoji="0" lang="en-US" sz="100" b="0" i="0" u="none" strike="noStrike" kern="1200" cap="none" spc="0" normalizeH="0" baseline="0" noProof="0">
                <a:ln>
                  <a:noFill/>
                </a:ln>
                <a:solidFill>
                  <a:schemeClr val="bg1"/>
                </a:solidFill>
                <a:effectLst/>
                <a:uLnTx/>
                <a:uFillTx/>
                <a:latin typeface="Segoe Pro LIGHT"/>
                <a:ea typeface="+mn-ea"/>
                <a:cs typeface="Times New Roman" panose="02020603050405020304" pitchFamily="18" charset="0"/>
              </a:rPr>
              <a:t>(</a:t>
            </a:r>
            <a:r>
              <a:rPr kumimoji="0" lang="en-US" sz="100" b="0" i="0" u="none" strike="noStrike" kern="1200" cap="none" spc="0" normalizeH="0" baseline="0" noProof="0">
                <a:ln>
                  <a:noFill/>
                </a:ln>
                <a:solidFill>
                  <a:srgbClr val="FFFFFF"/>
                </a:solidFill>
                <a:effectLst/>
                <a:uLnTx/>
                <a:uFillTx/>
                <a:latin typeface="Segoe Pro LIGHT"/>
                <a:ea typeface="+mn-ea"/>
                <a:cs typeface="Times New Roman" panose="02020603050405020304" pitchFamily="18" charset="0"/>
              </a:rPr>
              <a:t> continued)</a:t>
            </a:r>
            <a:endParaRPr kumimoji="0" lang="en-GB" sz="100" b="0" i="0" u="none" strike="noStrike" kern="1200" cap="none" spc="0" normalizeH="0" baseline="0" noProof="0">
              <a:ln>
                <a:noFill/>
              </a:ln>
              <a:solidFill>
                <a:srgbClr val="FFFFFF"/>
              </a:solidFill>
              <a:effectLst/>
              <a:uLnTx/>
              <a:uFillTx/>
              <a:latin typeface="Segoe Pro LIGHT"/>
              <a:ea typeface="+mn-ea"/>
              <a:cs typeface="+mn-cs"/>
            </a:endParaRPr>
          </a:p>
        </p:txBody>
      </p:sp>
      <p:sp>
        <p:nvSpPr>
          <p:cNvPr id="67" name="object 38">
            <a:extLst>
              <a:ext uri="{FF2B5EF4-FFF2-40B4-BE49-F238E27FC236}">
                <a16:creationId xmlns:a16="http://schemas.microsoft.com/office/drawing/2014/main" id="{C817F92D-E3B4-4951-BC60-FBB2C591CDD4}"/>
              </a:ext>
              <a:ext uri="{C183D7F6-B498-43B3-948B-1728B52AA6E4}">
                <adec:decorative xmlns:adec="http://schemas.microsoft.com/office/drawing/2017/decorative" val="1"/>
              </a:ext>
            </a:extLst>
          </p:cNvPr>
          <p:cNvSpPr/>
          <p:nvPr/>
        </p:nvSpPr>
        <p:spPr>
          <a:xfrm>
            <a:off x="695325" y="1736725"/>
            <a:ext cx="2430410" cy="4067052"/>
          </a:xfrm>
          <a:custGeom>
            <a:avLst/>
            <a:gdLst/>
            <a:ahLst/>
            <a:cxnLst/>
            <a:rect l="l" t="t" r="r" b="b"/>
            <a:pathLst>
              <a:path w="2680970" h="4132579">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92746"/>
                </a:lnTo>
                <a:lnTo>
                  <a:pt x="2580" y="3740664"/>
                </a:lnTo>
                <a:lnTo>
                  <a:pt x="10143" y="3787088"/>
                </a:lnTo>
                <a:lnTo>
                  <a:pt x="22420" y="3831749"/>
                </a:lnTo>
                <a:lnTo>
                  <a:pt x="39142" y="3874379"/>
                </a:lnTo>
                <a:lnTo>
                  <a:pt x="60042" y="3914710"/>
                </a:lnTo>
                <a:lnTo>
                  <a:pt x="84851" y="3952473"/>
                </a:lnTo>
                <a:lnTo>
                  <a:pt x="113301" y="3987399"/>
                </a:lnTo>
                <a:lnTo>
                  <a:pt x="145123" y="4019222"/>
                </a:lnTo>
                <a:lnTo>
                  <a:pt x="180050" y="4047672"/>
                </a:lnTo>
                <a:lnTo>
                  <a:pt x="217813" y="4072481"/>
                </a:lnTo>
                <a:lnTo>
                  <a:pt x="258143" y="4093380"/>
                </a:lnTo>
                <a:lnTo>
                  <a:pt x="300773" y="4110103"/>
                </a:lnTo>
                <a:lnTo>
                  <a:pt x="345434" y="4122380"/>
                </a:lnTo>
                <a:lnTo>
                  <a:pt x="391858" y="4129942"/>
                </a:lnTo>
                <a:lnTo>
                  <a:pt x="439777" y="4132523"/>
                </a:lnTo>
                <a:lnTo>
                  <a:pt x="2240769" y="4132523"/>
                </a:lnTo>
                <a:lnTo>
                  <a:pt x="2288688" y="4129942"/>
                </a:lnTo>
                <a:lnTo>
                  <a:pt x="2335112" y="4122380"/>
                </a:lnTo>
                <a:lnTo>
                  <a:pt x="2379773" y="4110103"/>
                </a:lnTo>
                <a:lnTo>
                  <a:pt x="2422403" y="4093380"/>
                </a:lnTo>
                <a:lnTo>
                  <a:pt x="2462733" y="4072481"/>
                </a:lnTo>
                <a:lnTo>
                  <a:pt x="2500496" y="4047672"/>
                </a:lnTo>
                <a:lnTo>
                  <a:pt x="2535423" y="4019222"/>
                </a:lnTo>
                <a:lnTo>
                  <a:pt x="2567245" y="3987399"/>
                </a:lnTo>
                <a:lnTo>
                  <a:pt x="2595695" y="3952473"/>
                </a:lnTo>
                <a:lnTo>
                  <a:pt x="2620504" y="3914710"/>
                </a:lnTo>
                <a:lnTo>
                  <a:pt x="2641404" y="3874379"/>
                </a:lnTo>
                <a:lnTo>
                  <a:pt x="2658126" y="3831749"/>
                </a:lnTo>
                <a:lnTo>
                  <a:pt x="2670403" y="3787088"/>
                </a:lnTo>
                <a:lnTo>
                  <a:pt x="2677966" y="3740664"/>
                </a:lnTo>
                <a:lnTo>
                  <a:pt x="2680546" y="369274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FFFFFF"/>
          </a:solidFill>
        </p:spPr>
        <p:txBody>
          <a:bodyPr wrap="square" lIns="0" tIns="0" rIns="0" bIns="0" rtlCol="0"/>
          <a:lstStyle/>
          <a:p>
            <a:endParaRPr/>
          </a:p>
        </p:txBody>
      </p:sp>
      <p:sp>
        <p:nvSpPr>
          <p:cNvPr id="68" name="object 39">
            <a:extLst>
              <a:ext uri="{FF2B5EF4-FFF2-40B4-BE49-F238E27FC236}">
                <a16:creationId xmlns:a16="http://schemas.microsoft.com/office/drawing/2014/main" id="{FC544D5E-88E0-4443-82B4-A11D1FCF2A50}"/>
              </a:ext>
              <a:ext uri="{C183D7F6-B498-43B3-948B-1728B52AA6E4}">
                <adec:decorative xmlns:adec="http://schemas.microsoft.com/office/drawing/2017/decorative" val="1"/>
              </a:ext>
            </a:extLst>
          </p:cNvPr>
          <p:cNvSpPr/>
          <p:nvPr/>
        </p:nvSpPr>
        <p:spPr>
          <a:xfrm>
            <a:off x="695325" y="1736725"/>
            <a:ext cx="2431255" cy="734033"/>
          </a:xfrm>
          <a:custGeom>
            <a:avLst/>
            <a:gdLst/>
            <a:ahLst/>
            <a:cxnLst/>
            <a:rect l="l" t="t" r="r" b="b"/>
            <a:pathLst>
              <a:path w="2680970" h="901064">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900496"/>
                </a:lnTo>
                <a:lnTo>
                  <a:pt x="2680546" y="90049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000000"/>
          </a:solidFill>
        </p:spPr>
        <p:txBody>
          <a:bodyPr wrap="square" lIns="0" tIns="0" rIns="0" bIns="0" rtlCol="0"/>
          <a:lstStyle/>
          <a:p>
            <a:endParaRPr/>
          </a:p>
        </p:txBody>
      </p:sp>
      <p:sp>
        <p:nvSpPr>
          <p:cNvPr id="71" name="object 42" descr="Graphic of a balance scale, for Fairness principle.">
            <a:extLst>
              <a:ext uri="{FF2B5EF4-FFF2-40B4-BE49-F238E27FC236}">
                <a16:creationId xmlns:a16="http://schemas.microsoft.com/office/drawing/2014/main" id="{2F335BB8-65DD-461B-BF0C-CB2FCC6A4F5B}"/>
              </a:ext>
              <a:ext uri="{C183D7F6-B498-43B3-948B-1728B52AA6E4}">
                <adec:decorative xmlns:adec="http://schemas.microsoft.com/office/drawing/2017/decorative" val="1"/>
              </a:ext>
            </a:extLst>
          </p:cNvPr>
          <p:cNvSpPr/>
          <p:nvPr/>
        </p:nvSpPr>
        <p:spPr>
          <a:xfrm>
            <a:off x="968278" y="1949981"/>
            <a:ext cx="319167" cy="333134"/>
          </a:xfrm>
          <a:custGeom>
            <a:avLst/>
            <a:gdLst/>
            <a:ahLst/>
            <a:cxnLst/>
            <a:rect l="l" t="t" r="r" b="b"/>
            <a:pathLst>
              <a:path w="391794" h="408939">
                <a:moveTo>
                  <a:pt x="391388" y="170586"/>
                </a:moveTo>
                <a:lnTo>
                  <a:pt x="387565" y="170586"/>
                </a:lnTo>
                <a:lnTo>
                  <a:pt x="369531" y="170586"/>
                </a:lnTo>
                <a:lnTo>
                  <a:pt x="348996" y="98793"/>
                </a:lnTo>
                <a:lnTo>
                  <a:pt x="344144" y="81889"/>
                </a:lnTo>
                <a:lnTo>
                  <a:pt x="344144" y="206781"/>
                </a:lnTo>
                <a:lnTo>
                  <a:pt x="337223" y="212725"/>
                </a:lnTo>
                <a:lnTo>
                  <a:pt x="329209" y="217208"/>
                </a:lnTo>
                <a:lnTo>
                  <a:pt x="320357" y="220027"/>
                </a:lnTo>
                <a:lnTo>
                  <a:pt x="310883" y="221018"/>
                </a:lnTo>
                <a:lnTo>
                  <a:pt x="301421" y="220040"/>
                </a:lnTo>
                <a:lnTo>
                  <a:pt x="292582" y="217208"/>
                </a:lnTo>
                <a:lnTo>
                  <a:pt x="284581" y="212725"/>
                </a:lnTo>
                <a:lnTo>
                  <a:pt x="277660" y="206781"/>
                </a:lnTo>
                <a:lnTo>
                  <a:pt x="344144" y="206781"/>
                </a:lnTo>
                <a:lnTo>
                  <a:pt x="344144" y="81889"/>
                </a:lnTo>
                <a:lnTo>
                  <a:pt x="336600" y="55511"/>
                </a:lnTo>
                <a:lnTo>
                  <a:pt x="387565" y="55511"/>
                </a:lnTo>
                <a:lnTo>
                  <a:pt x="387565" y="19316"/>
                </a:lnTo>
                <a:lnTo>
                  <a:pt x="331470" y="19316"/>
                </a:lnTo>
                <a:lnTo>
                  <a:pt x="331470" y="170586"/>
                </a:lnTo>
                <a:lnTo>
                  <a:pt x="290398" y="170586"/>
                </a:lnTo>
                <a:lnTo>
                  <a:pt x="310921" y="98818"/>
                </a:lnTo>
                <a:lnTo>
                  <a:pt x="331470" y="170586"/>
                </a:lnTo>
                <a:lnTo>
                  <a:pt x="331470" y="19316"/>
                </a:lnTo>
                <a:lnTo>
                  <a:pt x="214045" y="19316"/>
                </a:lnTo>
                <a:lnTo>
                  <a:pt x="214045" y="0"/>
                </a:lnTo>
                <a:lnTo>
                  <a:pt x="177419" y="0"/>
                </a:lnTo>
                <a:lnTo>
                  <a:pt x="177419" y="19316"/>
                </a:lnTo>
                <a:lnTo>
                  <a:pt x="101384" y="19316"/>
                </a:lnTo>
                <a:lnTo>
                  <a:pt x="101384" y="170586"/>
                </a:lnTo>
                <a:lnTo>
                  <a:pt x="60325" y="170586"/>
                </a:lnTo>
                <a:lnTo>
                  <a:pt x="80860" y="98793"/>
                </a:lnTo>
                <a:lnTo>
                  <a:pt x="101384" y="170586"/>
                </a:lnTo>
                <a:lnTo>
                  <a:pt x="101384" y="19316"/>
                </a:lnTo>
                <a:lnTo>
                  <a:pt x="4089" y="19316"/>
                </a:lnTo>
                <a:lnTo>
                  <a:pt x="4089" y="55499"/>
                </a:lnTo>
                <a:lnTo>
                  <a:pt x="55156" y="55511"/>
                </a:lnTo>
                <a:lnTo>
                  <a:pt x="22250" y="170586"/>
                </a:lnTo>
                <a:lnTo>
                  <a:pt x="4089" y="170586"/>
                </a:lnTo>
                <a:lnTo>
                  <a:pt x="254" y="170586"/>
                </a:lnTo>
                <a:lnTo>
                  <a:pt x="0" y="188201"/>
                </a:lnTo>
                <a:lnTo>
                  <a:pt x="254" y="192239"/>
                </a:lnTo>
                <a:lnTo>
                  <a:pt x="1193" y="196862"/>
                </a:lnTo>
                <a:lnTo>
                  <a:pt x="2489" y="201180"/>
                </a:lnTo>
                <a:lnTo>
                  <a:pt x="4089" y="205308"/>
                </a:lnTo>
                <a:lnTo>
                  <a:pt x="4432" y="206311"/>
                </a:lnTo>
                <a:lnTo>
                  <a:pt x="4686" y="206781"/>
                </a:lnTo>
                <a:lnTo>
                  <a:pt x="17043" y="227291"/>
                </a:lnTo>
                <a:lnTo>
                  <a:pt x="34709" y="243217"/>
                </a:lnTo>
                <a:lnTo>
                  <a:pt x="56388" y="253530"/>
                </a:lnTo>
                <a:lnTo>
                  <a:pt x="80797" y="257200"/>
                </a:lnTo>
                <a:lnTo>
                  <a:pt x="105181" y="253530"/>
                </a:lnTo>
                <a:lnTo>
                  <a:pt x="144526" y="227279"/>
                </a:lnTo>
                <a:lnTo>
                  <a:pt x="160426" y="196773"/>
                </a:lnTo>
                <a:lnTo>
                  <a:pt x="160528" y="196215"/>
                </a:lnTo>
                <a:lnTo>
                  <a:pt x="161315" y="192392"/>
                </a:lnTo>
                <a:lnTo>
                  <a:pt x="161328" y="192239"/>
                </a:lnTo>
                <a:lnTo>
                  <a:pt x="161836" y="188201"/>
                </a:lnTo>
                <a:lnTo>
                  <a:pt x="161950" y="186982"/>
                </a:lnTo>
                <a:lnTo>
                  <a:pt x="162941" y="170586"/>
                </a:lnTo>
                <a:lnTo>
                  <a:pt x="157480" y="170586"/>
                </a:lnTo>
                <a:lnTo>
                  <a:pt x="139446" y="170586"/>
                </a:lnTo>
                <a:lnTo>
                  <a:pt x="118922" y="98793"/>
                </a:lnTo>
                <a:lnTo>
                  <a:pt x="114071" y="81915"/>
                </a:lnTo>
                <a:lnTo>
                  <a:pt x="114071" y="206781"/>
                </a:lnTo>
                <a:lnTo>
                  <a:pt x="107149" y="212725"/>
                </a:lnTo>
                <a:lnTo>
                  <a:pt x="99136" y="217208"/>
                </a:lnTo>
                <a:lnTo>
                  <a:pt x="90271" y="220027"/>
                </a:lnTo>
                <a:lnTo>
                  <a:pt x="80797" y="221018"/>
                </a:lnTo>
                <a:lnTo>
                  <a:pt x="71310" y="220040"/>
                </a:lnTo>
                <a:lnTo>
                  <a:pt x="62433" y="217208"/>
                </a:lnTo>
                <a:lnTo>
                  <a:pt x="54432" y="212725"/>
                </a:lnTo>
                <a:lnTo>
                  <a:pt x="47510" y="206781"/>
                </a:lnTo>
                <a:lnTo>
                  <a:pt x="114071" y="206781"/>
                </a:lnTo>
                <a:lnTo>
                  <a:pt x="114071" y="81915"/>
                </a:lnTo>
                <a:lnTo>
                  <a:pt x="111671" y="73533"/>
                </a:lnTo>
                <a:lnTo>
                  <a:pt x="106527" y="55511"/>
                </a:lnTo>
                <a:lnTo>
                  <a:pt x="177419" y="55511"/>
                </a:lnTo>
                <a:lnTo>
                  <a:pt x="177419" y="321259"/>
                </a:lnTo>
                <a:lnTo>
                  <a:pt x="146189" y="326605"/>
                </a:lnTo>
                <a:lnTo>
                  <a:pt x="116001" y="336892"/>
                </a:lnTo>
                <a:lnTo>
                  <a:pt x="87503" y="352120"/>
                </a:lnTo>
                <a:lnTo>
                  <a:pt x="61366" y="372287"/>
                </a:lnTo>
                <a:lnTo>
                  <a:pt x="29679" y="372287"/>
                </a:lnTo>
                <a:lnTo>
                  <a:pt x="29667" y="408482"/>
                </a:lnTo>
                <a:lnTo>
                  <a:pt x="362000" y="408482"/>
                </a:lnTo>
                <a:lnTo>
                  <a:pt x="362000" y="372287"/>
                </a:lnTo>
                <a:lnTo>
                  <a:pt x="330327" y="372287"/>
                </a:lnTo>
                <a:lnTo>
                  <a:pt x="321449" y="365455"/>
                </a:lnTo>
                <a:lnTo>
                  <a:pt x="309943" y="356590"/>
                </a:lnTo>
                <a:lnTo>
                  <a:pt x="304126" y="352094"/>
                </a:lnTo>
                <a:lnTo>
                  <a:pt x="275577" y="336854"/>
                </a:lnTo>
                <a:lnTo>
                  <a:pt x="265912" y="333578"/>
                </a:lnTo>
                <a:lnTo>
                  <a:pt x="265912" y="372287"/>
                </a:lnTo>
                <a:lnTo>
                  <a:pt x="125755" y="372287"/>
                </a:lnTo>
                <a:lnTo>
                  <a:pt x="160058" y="360514"/>
                </a:lnTo>
                <a:lnTo>
                  <a:pt x="195821" y="356590"/>
                </a:lnTo>
                <a:lnTo>
                  <a:pt x="231597" y="360514"/>
                </a:lnTo>
                <a:lnTo>
                  <a:pt x="265912" y="372287"/>
                </a:lnTo>
                <a:lnTo>
                  <a:pt x="265912" y="333578"/>
                </a:lnTo>
                <a:lnTo>
                  <a:pt x="245325" y="326567"/>
                </a:lnTo>
                <a:lnTo>
                  <a:pt x="214172" y="321271"/>
                </a:lnTo>
                <a:lnTo>
                  <a:pt x="214109" y="188391"/>
                </a:lnTo>
                <a:lnTo>
                  <a:pt x="214045" y="55511"/>
                </a:lnTo>
                <a:lnTo>
                  <a:pt x="285229" y="55511"/>
                </a:lnTo>
                <a:lnTo>
                  <a:pt x="252323" y="170586"/>
                </a:lnTo>
                <a:lnTo>
                  <a:pt x="234175" y="170586"/>
                </a:lnTo>
                <a:lnTo>
                  <a:pt x="229222" y="170586"/>
                </a:lnTo>
                <a:lnTo>
                  <a:pt x="229768" y="186982"/>
                </a:lnTo>
                <a:lnTo>
                  <a:pt x="230352" y="192303"/>
                </a:lnTo>
                <a:lnTo>
                  <a:pt x="231279" y="196862"/>
                </a:lnTo>
                <a:lnTo>
                  <a:pt x="232587" y="201180"/>
                </a:lnTo>
                <a:lnTo>
                  <a:pt x="264871" y="243217"/>
                </a:lnTo>
                <a:lnTo>
                  <a:pt x="310883" y="257200"/>
                </a:lnTo>
                <a:lnTo>
                  <a:pt x="335267" y="253530"/>
                </a:lnTo>
                <a:lnTo>
                  <a:pt x="374599" y="227279"/>
                </a:lnTo>
                <a:lnTo>
                  <a:pt x="389775" y="199212"/>
                </a:lnTo>
                <a:lnTo>
                  <a:pt x="390499" y="196773"/>
                </a:lnTo>
                <a:lnTo>
                  <a:pt x="391388" y="192392"/>
                </a:lnTo>
                <a:lnTo>
                  <a:pt x="391388" y="170586"/>
                </a:lnTo>
                <a:close/>
              </a:path>
            </a:pathLst>
          </a:custGeom>
          <a:solidFill>
            <a:srgbClr val="007CC4"/>
          </a:solidFill>
        </p:spPr>
        <p:txBody>
          <a:bodyPr wrap="square" lIns="0" tIns="0" rIns="0" bIns="0" rtlCol="0"/>
          <a:lstStyle/>
          <a:p>
            <a:endParaRPr/>
          </a:p>
        </p:txBody>
      </p:sp>
      <p:sp>
        <p:nvSpPr>
          <p:cNvPr id="70" name="object 41">
            <a:extLst>
              <a:ext uri="{FF2B5EF4-FFF2-40B4-BE49-F238E27FC236}">
                <a16:creationId xmlns:a16="http://schemas.microsoft.com/office/drawing/2014/main" id="{6434805F-4624-463A-9643-56406FFFD6BB}"/>
              </a:ext>
            </a:extLst>
          </p:cNvPr>
          <p:cNvSpPr txBox="1"/>
          <p:nvPr/>
        </p:nvSpPr>
        <p:spPr>
          <a:xfrm>
            <a:off x="1494322" y="1995721"/>
            <a:ext cx="1153295" cy="253273"/>
          </a:xfrm>
          <a:prstGeom prst="rect">
            <a:avLst/>
          </a:prstGeom>
        </p:spPr>
        <p:txBody>
          <a:bodyPr vert="horz" wrap="square" lIns="0" tIns="14604" rIns="0" bIns="0" rtlCol="0">
            <a:spAutoFit/>
          </a:bodyPr>
          <a:lstStyle/>
          <a:p>
            <a:pPr marL="12700">
              <a:lnSpc>
                <a:spcPct val="100000"/>
              </a:lnSpc>
              <a:spcBef>
                <a:spcPts val="114"/>
              </a:spcBef>
            </a:pPr>
            <a:r>
              <a:rPr sz="1550" b="1" spc="-50">
                <a:solidFill>
                  <a:srgbClr val="FFFFFF"/>
                </a:solidFill>
                <a:latin typeface="Segoe UI Semibold"/>
                <a:cs typeface="Segoe UI Semibold"/>
              </a:rPr>
              <a:t>F</a:t>
            </a:r>
            <a:r>
              <a:rPr sz="1550" b="1" spc="5">
                <a:solidFill>
                  <a:srgbClr val="FFFFFF"/>
                </a:solidFill>
                <a:latin typeface="Segoe UI Semibold"/>
                <a:cs typeface="Segoe UI Semibold"/>
              </a:rPr>
              <a:t>airness</a:t>
            </a:r>
            <a:endParaRPr sz="1550">
              <a:latin typeface="Segoe UI Semibold"/>
              <a:cs typeface="Segoe UI Semibold"/>
            </a:endParaRPr>
          </a:p>
        </p:txBody>
      </p:sp>
      <p:sp>
        <p:nvSpPr>
          <p:cNvPr id="69" name="object 40">
            <a:extLst>
              <a:ext uri="{FF2B5EF4-FFF2-40B4-BE49-F238E27FC236}">
                <a16:creationId xmlns:a16="http://schemas.microsoft.com/office/drawing/2014/main" id="{E3ACADFC-9281-45EA-B10A-B3E1A9C6C61B}"/>
              </a:ext>
            </a:extLst>
          </p:cNvPr>
          <p:cNvSpPr txBox="1"/>
          <p:nvPr/>
        </p:nvSpPr>
        <p:spPr>
          <a:xfrm>
            <a:off x="948411" y="2583744"/>
            <a:ext cx="1907502" cy="2153859"/>
          </a:xfrm>
          <a:prstGeom prst="rect">
            <a:avLst/>
          </a:prstGeom>
        </p:spPr>
        <p:txBody>
          <a:bodyPr vert="horz" wrap="square" lIns="0" tIns="66675" rIns="0" bIns="0" rtlCol="0">
            <a:spAutoFit/>
          </a:bodyPr>
          <a:lstStyle/>
          <a:p>
            <a:pPr marL="12700">
              <a:lnSpc>
                <a:spcPct val="100000"/>
              </a:lnSpc>
              <a:spcBef>
                <a:spcPts val="525"/>
              </a:spcBef>
            </a:pPr>
            <a:r>
              <a:rPr sz="750" b="1" spc="40">
                <a:solidFill>
                  <a:srgbClr val="191919"/>
                </a:solidFill>
                <a:latin typeface="Segoe Pro Semibold"/>
                <a:cs typeface="Segoe Pro Semibold"/>
              </a:rPr>
              <a:t>POTENTIAL</a:t>
            </a:r>
            <a:r>
              <a:rPr sz="750" b="1" spc="65">
                <a:solidFill>
                  <a:srgbClr val="191919"/>
                </a:solidFill>
                <a:latin typeface="Segoe Pro Semibold"/>
                <a:cs typeface="Segoe Pro Semibold"/>
              </a:rPr>
              <a:t> </a:t>
            </a:r>
            <a:r>
              <a:rPr sz="750" b="1" spc="30">
                <a:solidFill>
                  <a:srgbClr val="191919"/>
                </a:solidFill>
                <a:latin typeface="Segoe Pro Semibold"/>
                <a:cs typeface="Segoe Pro Semibold"/>
              </a:rPr>
              <a:t>HARM</a:t>
            </a:r>
            <a:endParaRPr sz="750">
              <a:latin typeface="Segoe Pro Semibold"/>
              <a:cs typeface="Segoe Pro Semibold"/>
            </a:endParaRPr>
          </a:p>
          <a:p>
            <a:pPr marL="12700">
              <a:lnSpc>
                <a:spcPct val="100000"/>
              </a:lnSpc>
              <a:spcBef>
                <a:spcPts val="675"/>
              </a:spcBef>
              <a:spcAft>
                <a:spcPts val="200"/>
              </a:spcAft>
            </a:pPr>
            <a:r>
              <a:rPr sz="1150" b="1">
                <a:latin typeface="Segoe UI Semibold"/>
                <a:cs typeface="Segoe UI Semibold"/>
              </a:rPr>
              <a:t>Quality</a:t>
            </a:r>
            <a:r>
              <a:rPr sz="1150" b="1" spc="-20">
                <a:latin typeface="Segoe UI Semibold"/>
                <a:cs typeface="Segoe UI Semibold"/>
              </a:rPr>
              <a:t> </a:t>
            </a:r>
            <a:r>
              <a:rPr sz="1150" b="1" spc="-10">
                <a:latin typeface="Segoe UI Semibold"/>
                <a:cs typeface="Segoe UI Semibold"/>
              </a:rPr>
              <a:t>of</a:t>
            </a:r>
            <a:r>
              <a:rPr sz="1150" b="1" spc="-15">
                <a:latin typeface="Segoe UI Semibold"/>
                <a:cs typeface="Segoe UI Semibold"/>
              </a:rPr>
              <a:t> </a:t>
            </a:r>
            <a:r>
              <a:rPr sz="1150" b="1">
                <a:latin typeface="Segoe UI Semibold"/>
                <a:cs typeface="Segoe UI Semibold"/>
              </a:rPr>
              <a:t>service</a:t>
            </a:r>
            <a:endParaRPr sz="1150">
              <a:latin typeface="Segoe UI Semibold"/>
              <a:cs typeface="Segoe UI Semibold"/>
            </a:endParaRPr>
          </a:p>
          <a:p>
            <a:pPr marL="12700" marR="9525">
              <a:lnSpc>
                <a:spcPct val="110000"/>
              </a:lnSpc>
              <a:spcBef>
                <a:spcPts val="310"/>
              </a:spcBef>
              <a:spcAft>
                <a:spcPts val="200"/>
              </a:spcAft>
            </a:pPr>
            <a:r>
              <a:rPr sz="1050" spc="10">
                <a:latin typeface="Segoe UI"/>
                <a:cs typeface="Segoe UI"/>
              </a:rPr>
              <a:t>How</a:t>
            </a:r>
            <a:r>
              <a:rPr sz="1050" spc="-10">
                <a:latin typeface="Segoe UI"/>
                <a:cs typeface="Segoe UI"/>
              </a:rPr>
              <a:t> </a:t>
            </a:r>
            <a:r>
              <a:rPr sz="1050" spc="5">
                <a:latin typeface="Segoe UI"/>
                <a:cs typeface="Segoe UI"/>
              </a:rPr>
              <a:t>might</a:t>
            </a:r>
            <a:r>
              <a:rPr sz="1050" spc="-10">
                <a:latin typeface="Segoe UI"/>
                <a:cs typeface="Segoe UI"/>
              </a:rPr>
              <a:t> </a:t>
            </a:r>
            <a:r>
              <a:rPr sz="1050" spc="10">
                <a:latin typeface="Segoe UI"/>
                <a:cs typeface="Segoe UI"/>
              </a:rPr>
              <a:t>the</a:t>
            </a:r>
            <a:r>
              <a:rPr sz="1050" spc="-5">
                <a:latin typeface="Segoe UI"/>
                <a:cs typeface="Segoe UI"/>
              </a:rPr>
              <a:t> </a:t>
            </a:r>
            <a:r>
              <a:rPr sz="1050" spc="5">
                <a:latin typeface="Segoe UI"/>
                <a:cs typeface="Segoe UI"/>
              </a:rPr>
              <a:t>system</a:t>
            </a:r>
            <a:r>
              <a:rPr sz="1050" spc="-10">
                <a:latin typeface="Segoe UI"/>
                <a:cs typeface="Segoe UI"/>
              </a:rPr>
              <a:t> </a:t>
            </a:r>
            <a:r>
              <a:rPr sz="1050" spc="10">
                <a:latin typeface="Segoe UI"/>
                <a:cs typeface="Segoe UI"/>
              </a:rPr>
              <a:t>perform</a:t>
            </a:r>
            <a:r>
              <a:rPr lang="en-US" sz="1050" spc="10">
                <a:latin typeface="Segoe UI"/>
                <a:cs typeface="Segoe UI"/>
              </a:rPr>
              <a:t> </a:t>
            </a:r>
            <a:r>
              <a:rPr sz="1050" spc="5">
                <a:latin typeface="Segoe UI"/>
                <a:cs typeface="Segoe UI"/>
              </a:rPr>
              <a:t>better </a:t>
            </a:r>
            <a:r>
              <a:rPr sz="1050" spc="10">
                <a:latin typeface="Segoe UI"/>
                <a:cs typeface="Segoe UI"/>
              </a:rPr>
              <a:t>or worse </a:t>
            </a:r>
            <a:r>
              <a:rPr sz="1050" spc="5">
                <a:latin typeface="Segoe UI"/>
                <a:cs typeface="Segoe UI"/>
              </a:rPr>
              <a:t>for different</a:t>
            </a:r>
            <a:r>
              <a:rPr lang="en-US" sz="1050" spc="5">
                <a:latin typeface="Segoe UI"/>
                <a:cs typeface="Segoe UI"/>
              </a:rPr>
              <a:t> </a:t>
            </a:r>
            <a:r>
              <a:rPr sz="1050" spc="10">
                <a:latin typeface="Segoe UI"/>
                <a:cs typeface="Segoe UI"/>
              </a:rPr>
              <a:t>demographic group</a:t>
            </a:r>
            <a:r>
              <a:rPr lang="en-US" sz="1050" spc="10">
                <a:latin typeface="Segoe UI"/>
                <a:cs typeface="Segoe UI"/>
              </a:rPr>
              <a:t>(</a:t>
            </a:r>
            <a:r>
              <a:rPr sz="1050" spc="10">
                <a:latin typeface="Segoe UI"/>
                <a:cs typeface="Segoe UI"/>
              </a:rPr>
              <a:t>s</a:t>
            </a:r>
            <a:r>
              <a:rPr lang="en-US" sz="1050" spc="10">
                <a:latin typeface="Segoe UI"/>
                <a:cs typeface="Segoe UI"/>
              </a:rPr>
              <a:t>)</a:t>
            </a:r>
            <a:r>
              <a:rPr sz="1050" spc="10">
                <a:latin typeface="Segoe UI"/>
                <a:cs typeface="Segoe UI"/>
              </a:rPr>
              <a:t> </a:t>
            </a:r>
            <a:r>
              <a:rPr sz="1050" spc="5">
                <a:latin typeface="Segoe UI"/>
                <a:cs typeface="Segoe UI"/>
              </a:rPr>
              <a:t>this</a:t>
            </a:r>
            <a:r>
              <a:rPr lang="en-US" sz="1050" spc="5">
                <a:latin typeface="Segoe UI"/>
                <a:cs typeface="Segoe UI"/>
              </a:rPr>
              <a:t> </a:t>
            </a:r>
            <a:r>
              <a:rPr sz="1050" spc="5">
                <a:latin typeface="Segoe UI"/>
                <a:cs typeface="Segoe UI"/>
              </a:rPr>
              <a:t>stakeholder</a:t>
            </a:r>
            <a:r>
              <a:rPr sz="1050" spc="-5">
                <a:latin typeface="Segoe UI"/>
                <a:cs typeface="Segoe UI"/>
              </a:rPr>
              <a:t> </a:t>
            </a:r>
            <a:r>
              <a:rPr sz="1050" spc="5">
                <a:latin typeface="Segoe UI"/>
                <a:cs typeface="Segoe UI"/>
              </a:rPr>
              <a:t>might</a:t>
            </a:r>
            <a:r>
              <a:rPr sz="1050" spc="-5">
                <a:latin typeface="Segoe UI"/>
                <a:cs typeface="Segoe UI"/>
              </a:rPr>
              <a:t> </a:t>
            </a:r>
            <a:r>
              <a:rPr sz="1050">
                <a:latin typeface="Segoe UI"/>
                <a:cs typeface="Segoe UI"/>
              </a:rPr>
              <a:t>identify </a:t>
            </a:r>
            <a:r>
              <a:rPr sz="1050" spc="10">
                <a:latin typeface="Segoe UI"/>
                <a:cs typeface="Segoe UI"/>
              </a:rPr>
              <a:t>as?</a:t>
            </a:r>
            <a:endParaRPr sz="1050">
              <a:latin typeface="Segoe UI"/>
              <a:cs typeface="Segoe UI"/>
            </a:endParaRPr>
          </a:p>
          <a:p>
            <a:pPr marL="12700" marR="5080">
              <a:lnSpc>
                <a:spcPct val="104099"/>
              </a:lnSpc>
              <a:spcBef>
                <a:spcPts val="1170"/>
              </a:spcBef>
            </a:pPr>
            <a:r>
              <a:rPr sz="950" i="1" spc="10">
                <a:solidFill>
                  <a:srgbClr val="005185"/>
                </a:solidFill>
                <a:latin typeface="Segoe UI"/>
                <a:cs typeface="Segoe UI"/>
              </a:rPr>
              <a:t>E.g., if the health </a:t>
            </a:r>
            <a:r>
              <a:rPr sz="950" i="1" spc="15">
                <a:solidFill>
                  <a:srgbClr val="005185"/>
                </a:solidFill>
                <a:latin typeface="Segoe UI"/>
                <a:cs typeface="Segoe UI"/>
              </a:rPr>
              <a:t>information</a:t>
            </a:r>
            <a:r>
              <a:rPr lang="en-US" sz="950" i="1" spc="15">
                <a:solidFill>
                  <a:srgbClr val="005185"/>
                </a:solidFill>
                <a:latin typeface="Segoe UI"/>
                <a:cs typeface="Segoe UI"/>
              </a:rPr>
              <a:t> </a:t>
            </a:r>
            <a:r>
              <a:rPr sz="950" i="1" spc="10">
                <a:solidFill>
                  <a:srgbClr val="005185"/>
                </a:solidFill>
                <a:latin typeface="Segoe UI"/>
                <a:cs typeface="Segoe UI"/>
              </a:rPr>
              <a:t>provided by the </a:t>
            </a:r>
            <a:r>
              <a:rPr sz="950" i="1" spc="15">
                <a:solidFill>
                  <a:srgbClr val="005185"/>
                </a:solidFill>
                <a:latin typeface="Segoe UI"/>
                <a:cs typeface="Segoe UI"/>
              </a:rPr>
              <a:t>family </a:t>
            </a:r>
            <a:r>
              <a:rPr sz="950" i="1" spc="10">
                <a:solidFill>
                  <a:srgbClr val="005185"/>
                </a:solidFill>
                <a:latin typeface="Segoe UI"/>
                <a:cs typeface="Segoe UI"/>
              </a:rPr>
              <a:t>is </a:t>
            </a:r>
            <a:r>
              <a:rPr sz="950" i="1" spc="15">
                <a:solidFill>
                  <a:srgbClr val="005185"/>
                </a:solidFill>
                <a:latin typeface="Segoe UI"/>
                <a:cs typeface="Segoe UI"/>
              </a:rPr>
              <a:t>in </a:t>
            </a:r>
            <a:r>
              <a:rPr sz="950" i="1" spc="20">
                <a:solidFill>
                  <a:srgbClr val="005185"/>
                </a:solidFill>
                <a:latin typeface="Segoe UI"/>
                <a:cs typeface="Segoe UI"/>
              </a:rPr>
              <a:t>a</a:t>
            </a:r>
            <a:r>
              <a:rPr lang="en-US" sz="950" i="1" spc="20">
                <a:solidFill>
                  <a:srgbClr val="005185"/>
                </a:solidFill>
                <a:latin typeface="Segoe UI"/>
                <a:cs typeface="Segoe UI"/>
              </a:rPr>
              <a:t> </a:t>
            </a:r>
            <a:r>
              <a:rPr sz="950" i="1" spc="15">
                <a:solidFill>
                  <a:srgbClr val="005185"/>
                </a:solidFill>
                <a:latin typeface="Segoe UI"/>
                <a:cs typeface="Segoe UI"/>
              </a:rPr>
              <a:t>different language</a:t>
            </a:r>
            <a:r>
              <a:rPr lang="en-US" sz="950" i="1" spc="15">
                <a:solidFill>
                  <a:srgbClr val="005185"/>
                </a:solidFill>
                <a:latin typeface="Segoe UI"/>
                <a:cs typeface="Segoe UI"/>
              </a:rPr>
              <a:t> (demographic group)</a:t>
            </a:r>
            <a:r>
              <a:rPr sz="950" i="1" spc="15">
                <a:solidFill>
                  <a:srgbClr val="005185"/>
                </a:solidFill>
                <a:latin typeface="Segoe UI"/>
                <a:cs typeface="Segoe UI"/>
              </a:rPr>
              <a:t> </a:t>
            </a:r>
            <a:r>
              <a:rPr sz="950" i="1" spc="10">
                <a:solidFill>
                  <a:srgbClr val="005185"/>
                </a:solidFill>
                <a:latin typeface="Segoe UI"/>
                <a:cs typeface="Segoe UI"/>
              </a:rPr>
              <a:t>the </a:t>
            </a:r>
            <a:r>
              <a:rPr sz="950" i="1" spc="15">
                <a:solidFill>
                  <a:srgbClr val="005185"/>
                </a:solidFill>
                <a:latin typeface="Segoe UI"/>
                <a:cs typeface="Segoe UI"/>
              </a:rPr>
              <a:t>system </a:t>
            </a:r>
            <a:r>
              <a:rPr sz="950" i="1" spc="20">
                <a:solidFill>
                  <a:srgbClr val="005185"/>
                </a:solidFill>
                <a:latin typeface="Segoe UI"/>
                <a:cs typeface="Segoe UI"/>
              </a:rPr>
              <a:t>may</a:t>
            </a:r>
            <a:r>
              <a:rPr lang="en-US" sz="950" i="1" spc="20">
                <a:solidFill>
                  <a:srgbClr val="005185"/>
                </a:solidFill>
                <a:latin typeface="Segoe UI"/>
                <a:cs typeface="Segoe UI"/>
              </a:rPr>
              <a:t> </a:t>
            </a:r>
            <a:r>
              <a:rPr sz="950" i="1" spc="15">
                <a:solidFill>
                  <a:srgbClr val="005185"/>
                </a:solidFill>
                <a:latin typeface="Segoe UI"/>
                <a:cs typeface="Segoe UI"/>
              </a:rPr>
              <a:t>not</a:t>
            </a:r>
            <a:r>
              <a:rPr sz="950" i="1" spc="5">
                <a:solidFill>
                  <a:srgbClr val="005185"/>
                </a:solidFill>
                <a:latin typeface="Segoe UI"/>
                <a:cs typeface="Segoe UI"/>
              </a:rPr>
              <a:t> </a:t>
            </a:r>
            <a:r>
              <a:rPr sz="950" i="1" spc="20">
                <a:solidFill>
                  <a:srgbClr val="005185"/>
                </a:solidFill>
                <a:latin typeface="Segoe UI"/>
                <a:cs typeface="Segoe UI"/>
              </a:rPr>
              <a:t>perform</a:t>
            </a:r>
            <a:r>
              <a:rPr sz="950" i="1" spc="5">
                <a:solidFill>
                  <a:srgbClr val="005185"/>
                </a:solidFill>
                <a:latin typeface="Segoe UI"/>
                <a:cs typeface="Segoe UI"/>
              </a:rPr>
              <a:t> </a:t>
            </a:r>
            <a:r>
              <a:rPr sz="950" i="1" spc="15">
                <a:solidFill>
                  <a:srgbClr val="005185"/>
                </a:solidFill>
                <a:latin typeface="Segoe UI"/>
                <a:cs typeface="Segoe UI"/>
              </a:rPr>
              <a:t>as</a:t>
            </a:r>
            <a:r>
              <a:rPr sz="950" i="1" spc="10">
                <a:solidFill>
                  <a:srgbClr val="005185"/>
                </a:solidFill>
                <a:latin typeface="Segoe UI"/>
                <a:cs typeface="Segoe UI"/>
              </a:rPr>
              <a:t> </a:t>
            </a:r>
            <a:r>
              <a:rPr sz="950" i="1" spc="15">
                <a:solidFill>
                  <a:srgbClr val="005185"/>
                </a:solidFill>
                <a:latin typeface="Segoe UI"/>
                <a:cs typeface="Segoe UI"/>
              </a:rPr>
              <a:t>well.</a:t>
            </a:r>
            <a:endParaRPr sz="950">
              <a:latin typeface="Segoe UI"/>
              <a:cs typeface="Segoe UI"/>
            </a:endParaRPr>
          </a:p>
        </p:txBody>
      </p:sp>
      <p:grpSp>
        <p:nvGrpSpPr>
          <p:cNvPr id="7" name="Group 6" descr="Graphic of a balance scale for Fairness principle.&#10;&#10;Fairness&#10;&#10;POTENTIAL HARM&#10;Allocation&#10;Could the system allocate resources or opportunities to a stakeholder differently based on their demographic group(s)?&#10;&#10;E.g., patients from ‘low-income backgrounds’ (demographic group) might have a history of short hospital stays for financial reasons. This may result in predictions for shorter stays even when they have severe health needs, thereby impacting the patient’s access to a hospital bed.&#10;">
            <a:extLst>
              <a:ext uri="{FF2B5EF4-FFF2-40B4-BE49-F238E27FC236}">
                <a16:creationId xmlns:a16="http://schemas.microsoft.com/office/drawing/2014/main" id="{74108941-C3EA-43FC-86C3-D49C736616A8}"/>
              </a:ext>
              <a:ext uri="{C183D7F6-B498-43B3-948B-1728B52AA6E4}">
                <adec:decorative xmlns:adec="http://schemas.microsoft.com/office/drawing/2017/decorative" val="0"/>
              </a:ext>
            </a:extLst>
          </p:cNvPr>
          <p:cNvGrpSpPr/>
          <p:nvPr/>
        </p:nvGrpSpPr>
        <p:grpSpPr>
          <a:xfrm>
            <a:off x="3489477" y="1744766"/>
            <a:ext cx="2423504" cy="4050971"/>
            <a:chOff x="3181959" y="2009170"/>
            <a:chExt cx="2423504" cy="4050971"/>
          </a:xfrm>
        </p:grpSpPr>
        <p:sp>
          <p:nvSpPr>
            <p:cNvPr id="85" name="object 56">
              <a:extLst>
                <a:ext uri="{FF2B5EF4-FFF2-40B4-BE49-F238E27FC236}">
                  <a16:creationId xmlns:a16="http://schemas.microsoft.com/office/drawing/2014/main" id="{28B65F61-E9A2-44A7-A352-1E4E88738CA6}"/>
                </a:ext>
              </a:extLst>
            </p:cNvPr>
            <p:cNvSpPr/>
            <p:nvPr/>
          </p:nvSpPr>
          <p:spPr>
            <a:xfrm>
              <a:off x="3181959" y="2009170"/>
              <a:ext cx="2423504" cy="4050971"/>
            </a:xfrm>
            <a:custGeom>
              <a:avLst/>
              <a:gdLst/>
              <a:ahLst/>
              <a:cxnLst/>
              <a:rect l="l" t="t" r="r" b="b"/>
              <a:pathLst>
                <a:path w="2680970" h="4132579">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92746"/>
                  </a:lnTo>
                  <a:lnTo>
                    <a:pt x="2580" y="3740664"/>
                  </a:lnTo>
                  <a:lnTo>
                    <a:pt x="10143" y="3787088"/>
                  </a:lnTo>
                  <a:lnTo>
                    <a:pt x="22420" y="3831749"/>
                  </a:lnTo>
                  <a:lnTo>
                    <a:pt x="39142" y="3874379"/>
                  </a:lnTo>
                  <a:lnTo>
                    <a:pt x="60042" y="3914710"/>
                  </a:lnTo>
                  <a:lnTo>
                    <a:pt x="84851" y="3952473"/>
                  </a:lnTo>
                  <a:lnTo>
                    <a:pt x="113301" y="3987399"/>
                  </a:lnTo>
                  <a:lnTo>
                    <a:pt x="145123" y="4019222"/>
                  </a:lnTo>
                  <a:lnTo>
                    <a:pt x="180050" y="4047672"/>
                  </a:lnTo>
                  <a:lnTo>
                    <a:pt x="217813" y="4072481"/>
                  </a:lnTo>
                  <a:lnTo>
                    <a:pt x="258143" y="4093380"/>
                  </a:lnTo>
                  <a:lnTo>
                    <a:pt x="300773" y="4110103"/>
                  </a:lnTo>
                  <a:lnTo>
                    <a:pt x="345434" y="4122380"/>
                  </a:lnTo>
                  <a:lnTo>
                    <a:pt x="391858" y="4129942"/>
                  </a:lnTo>
                  <a:lnTo>
                    <a:pt x="439777" y="4132523"/>
                  </a:lnTo>
                  <a:lnTo>
                    <a:pt x="2240769" y="4132523"/>
                  </a:lnTo>
                  <a:lnTo>
                    <a:pt x="2288688" y="4129942"/>
                  </a:lnTo>
                  <a:lnTo>
                    <a:pt x="2335112" y="4122380"/>
                  </a:lnTo>
                  <a:lnTo>
                    <a:pt x="2379773" y="4110103"/>
                  </a:lnTo>
                  <a:lnTo>
                    <a:pt x="2422403" y="4093380"/>
                  </a:lnTo>
                  <a:lnTo>
                    <a:pt x="2462733" y="4072481"/>
                  </a:lnTo>
                  <a:lnTo>
                    <a:pt x="2500496" y="4047672"/>
                  </a:lnTo>
                  <a:lnTo>
                    <a:pt x="2535423" y="4019222"/>
                  </a:lnTo>
                  <a:lnTo>
                    <a:pt x="2567245" y="3987399"/>
                  </a:lnTo>
                  <a:lnTo>
                    <a:pt x="2595695" y="3952473"/>
                  </a:lnTo>
                  <a:lnTo>
                    <a:pt x="2620504" y="3914710"/>
                  </a:lnTo>
                  <a:lnTo>
                    <a:pt x="2641404" y="3874379"/>
                  </a:lnTo>
                  <a:lnTo>
                    <a:pt x="2658126" y="3831749"/>
                  </a:lnTo>
                  <a:lnTo>
                    <a:pt x="2670403" y="3787088"/>
                  </a:lnTo>
                  <a:lnTo>
                    <a:pt x="2677966" y="3740664"/>
                  </a:lnTo>
                  <a:lnTo>
                    <a:pt x="2680546" y="369274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FFFFFF"/>
            </a:solidFill>
          </p:spPr>
          <p:txBody>
            <a:bodyPr wrap="square" lIns="0" tIns="0" rIns="0" bIns="0" rtlCol="0"/>
            <a:lstStyle/>
            <a:p>
              <a:endParaRPr/>
            </a:p>
          </p:txBody>
        </p:sp>
        <p:sp>
          <p:nvSpPr>
            <p:cNvPr id="86" name="object 57">
              <a:extLst>
                <a:ext uri="{FF2B5EF4-FFF2-40B4-BE49-F238E27FC236}">
                  <a16:creationId xmlns:a16="http://schemas.microsoft.com/office/drawing/2014/main" id="{A5379EF1-E02E-4DBF-B09B-CE9D01959AC5}"/>
                </a:ext>
              </a:extLst>
            </p:cNvPr>
            <p:cNvSpPr/>
            <p:nvPr/>
          </p:nvSpPr>
          <p:spPr>
            <a:xfrm>
              <a:off x="3181959" y="2009170"/>
              <a:ext cx="2423504" cy="734033"/>
            </a:xfrm>
            <a:custGeom>
              <a:avLst/>
              <a:gdLst/>
              <a:ahLst/>
              <a:cxnLst/>
              <a:rect l="l" t="t" r="r" b="b"/>
              <a:pathLst>
                <a:path w="2680970" h="901064">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900496"/>
                  </a:lnTo>
                  <a:lnTo>
                    <a:pt x="2680546" y="90049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000000"/>
            </a:solidFill>
          </p:spPr>
          <p:txBody>
            <a:bodyPr wrap="square" lIns="0" tIns="0" rIns="0" bIns="0" rtlCol="0"/>
            <a:lstStyle/>
            <a:p>
              <a:endParaRPr/>
            </a:p>
          </p:txBody>
        </p:sp>
        <p:sp>
          <p:nvSpPr>
            <p:cNvPr id="87" name="object 58">
              <a:extLst>
                <a:ext uri="{FF2B5EF4-FFF2-40B4-BE49-F238E27FC236}">
                  <a16:creationId xmlns:a16="http://schemas.microsoft.com/office/drawing/2014/main" id="{05E0BFCF-0633-4AC6-A992-1E1DC708E834}"/>
                </a:ext>
              </a:extLst>
            </p:cNvPr>
            <p:cNvSpPr txBox="1"/>
            <p:nvPr/>
          </p:nvSpPr>
          <p:spPr>
            <a:xfrm>
              <a:off x="3435044" y="2856189"/>
              <a:ext cx="1929048" cy="2728632"/>
            </a:xfrm>
            <a:prstGeom prst="rect">
              <a:avLst/>
            </a:prstGeom>
          </p:spPr>
          <p:txBody>
            <a:bodyPr vert="horz" wrap="square" lIns="0" tIns="66675" rIns="0" bIns="0" rtlCol="0">
              <a:spAutoFit/>
            </a:bodyPr>
            <a:lstStyle/>
            <a:p>
              <a:pPr marL="12700">
                <a:lnSpc>
                  <a:spcPct val="100000"/>
                </a:lnSpc>
                <a:spcBef>
                  <a:spcPts val="525"/>
                </a:spcBef>
              </a:pPr>
              <a:r>
                <a:rPr sz="750" b="1" spc="40">
                  <a:solidFill>
                    <a:srgbClr val="191919"/>
                  </a:solidFill>
                  <a:latin typeface="Segoe Pro Semibold"/>
                  <a:cs typeface="Segoe Pro Semibold"/>
                </a:rPr>
                <a:t>POTENTIAL</a:t>
              </a:r>
              <a:r>
                <a:rPr sz="750" b="1" spc="65">
                  <a:solidFill>
                    <a:srgbClr val="191919"/>
                  </a:solidFill>
                  <a:latin typeface="Segoe Pro Semibold"/>
                  <a:cs typeface="Segoe Pro Semibold"/>
                </a:rPr>
                <a:t> </a:t>
              </a:r>
              <a:r>
                <a:rPr sz="750" b="1" spc="30">
                  <a:solidFill>
                    <a:srgbClr val="191919"/>
                  </a:solidFill>
                  <a:latin typeface="Segoe Pro Semibold"/>
                  <a:cs typeface="Segoe Pro Semibold"/>
                </a:rPr>
                <a:t>HARM</a:t>
              </a:r>
              <a:endParaRPr sz="750">
                <a:latin typeface="Segoe Pro Semibold"/>
                <a:cs typeface="Segoe Pro Semibold"/>
              </a:endParaRPr>
            </a:p>
            <a:p>
              <a:pPr marL="12700">
                <a:lnSpc>
                  <a:spcPct val="100000"/>
                </a:lnSpc>
                <a:spcBef>
                  <a:spcPts val="675"/>
                </a:spcBef>
                <a:spcAft>
                  <a:spcPts val="200"/>
                </a:spcAft>
              </a:pPr>
              <a:r>
                <a:rPr lang="en-US" sz="1150" b="1" spc="-10">
                  <a:latin typeface="Segoe UI Semibold"/>
                  <a:cs typeface="Segoe UI Semibold"/>
                </a:rPr>
                <a:t>A</a:t>
              </a:r>
              <a:r>
                <a:rPr sz="1150" b="1">
                  <a:latin typeface="Segoe UI Semibold"/>
                  <a:cs typeface="Segoe UI Semibold"/>
                </a:rPr>
                <a:t>llocation</a:t>
              </a:r>
              <a:endParaRPr sz="1150">
                <a:latin typeface="Segoe UI Semibold"/>
                <a:cs typeface="Segoe UI Semibold"/>
              </a:endParaRPr>
            </a:p>
            <a:p>
              <a:pPr marL="12700" marR="5080">
                <a:lnSpc>
                  <a:spcPct val="110000"/>
                </a:lnSpc>
                <a:spcBef>
                  <a:spcPts val="310"/>
                </a:spcBef>
              </a:pPr>
              <a:r>
                <a:rPr sz="1050" spc="5">
                  <a:latin typeface="Segoe UI"/>
                  <a:cs typeface="Segoe UI"/>
                </a:rPr>
                <a:t>Could </a:t>
              </a:r>
              <a:r>
                <a:rPr sz="1050" spc="10">
                  <a:latin typeface="Segoe UI"/>
                  <a:cs typeface="Segoe UI"/>
                </a:rPr>
                <a:t>the </a:t>
              </a:r>
              <a:r>
                <a:rPr sz="1050" spc="5">
                  <a:latin typeface="Segoe UI"/>
                  <a:cs typeface="Segoe UI"/>
                </a:rPr>
                <a:t>system allocate</a:t>
              </a:r>
              <a:r>
                <a:rPr lang="en-US" sz="1050" spc="5">
                  <a:latin typeface="Segoe UI"/>
                  <a:cs typeface="Segoe UI"/>
                </a:rPr>
                <a:t> </a:t>
              </a:r>
              <a:r>
                <a:rPr sz="1050" spc="10">
                  <a:latin typeface="Segoe UI"/>
                  <a:cs typeface="Segoe UI"/>
                </a:rPr>
                <a:t>resources or opportunities to a</a:t>
              </a:r>
              <a:r>
                <a:rPr lang="en-US" sz="1050" spc="10">
                  <a:latin typeface="Segoe UI"/>
                  <a:cs typeface="Segoe UI"/>
                </a:rPr>
                <a:t> </a:t>
              </a:r>
              <a:r>
                <a:rPr sz="1050" spc="10">
                  <a:latin typeface="Segoe UI"/>
                  <a:cs typeface="Segoe UI"/>
                </a:rPr>
                <a:t>stakeholder differently based on</a:t>
              </a:r>
              <a:r>
                <a:rPr lang="en-US" sz="1050" spc="10">
                  <a:latin typeface="Segoe UI"/>
                  <a:cs typeface="Segoe UI"/>
                </a:rPr>
                <a:t> </a:t>
              </a:r>
              <a:r>
                <a:rPr sz="1050" spc="10">
                  <a:latin typeface="Segoe UI"/>
                  <a:cs typeface="Segoe UI"/>
                </a:rPr>
                <a:t>their demographic group(s)?</a:t>
              </a:r>
            </a:p>
            <a:p>
              <a:pPr>
                <a:lnSpc>
                  <a:spcPct val="100000"/>
                </a:lnSpc>
                <a:spcBef>
                  <a:spcPts val="5"/>
                </a:spcBef>
              </a:pPr>
              <a:endParaRPr sz="950">
                <a:latin typeface="Segoe UI"/>
                <a:cs typeface="Segoe UI"/>
              </a:endParaRPr>
            </a:p>
            <a:p>
              <a:pPr marL="12700" marR="54610">
                <a:lnSpc>
                  <a:spcPct val="104099"/>
                </a:lnSpc>
              </a:pPr>
              <a:r>
                <a:rPr sz="950" i="1" spc="10">
                  <a:solidFill>
                    <a:srgbClr val="005185"/>
                  </a:solidFill>
                  <a:latin typeface="Segoe UI"/>
                  <a:cs typeface="Segoe UI"/>
                </a:rPr>
                <a:t>E.g., </a:t>
              </a:r>
              <a:r>
                <a:rPr sz="950" i="1" spc="15">
                  <a:solidFill>
                    <a:srgbClr val="005185"/>
                  </a:solidFill>
                  <a:latin typeface="Segoe UI"/>
                  <a:cs typeface="Segoe UI"/>
                </a:rPr>
                <a:t>patients from </a:t>
              </a:r>
              <a:r>
                <a:rPr sz="950" i="1" spc="10">
                  <a:solidFill>
                    <a:srgbClr val="005185"/>
                  </a:solidFill>
                  <a:latin typeface="Segoe UI"/>
                  <a:cs typeface="Segoe UI"/>
                </a:rPr>
                <a:t>‘low-income</a:t>
              </a:r>
              <a:r>
                <a:rPr lang="en-US" sz="950" i="1" spc="10">
                  <a:solidFill>
                    <a:srgbClr val="005185"/>
                  </a:solidFill>
                  <a:latin typeface="Segoe UI"/>
                  <a:cs typeface="Segoe UI"/>
                </a:rPr>
                <a:t> </a:t>
              </a:r>
              <a:r>
                <a:rPr sz="950" i="1" spc="10">
                  <a:solidFill>
                    <a:srgbClr val="005185"/>
                  </a:solidFill>
                  <a:latin typeface="Segoe UI"/>
                  <a:cs typeface="Segoe UI"/>
                </a:rPr>
                <a:t>backgrounds’ </a:t>
              </a:r>
              <a:r>
                <a:rPr sz="950" i="1" spc="15">
                  <a:solidFill>
                    <a:srgbClr val="005185"/>
                  </a:solidFill>
                  <a:latin typeface="Segoe UI"/>
                  <a:cs typeface="Segoe UI"/>
                </a:rPr>
                <a:t>(demographic </a:t>
              </a:r>
              <a:r>
                <a:rPr sz="950" i="1" spc="10">
                  <a:solidFill>
                    <a:srgbClr val="005185"/>
                  </a:solidFill>
                  <a:latin typeface="Segoe UI"/>
                  <a:cs typeface="Segoe UI"/>
                </a:rPr>
                <a:t>group)</a:t>
              </a:r>
              <a:r>
                <a:rPr lang="en-US" sz="950" i="1" spc="10">
                  <a:solidFill>
                    <a:srgbClr val="005185"/>
                  </a:solidFill>
                  <a:latin typeface="Segoe UI"/>
                  <a:cs typeface="Segoe UI"/>
                </a:rPr>
                <a:t> </a:t>
              </a:r>
              <a:r>
                <a:rPr sz="950" i="1" spc="20">
                  <a:solidFill>
                    <a:srgbClr val="005185"/>
                  </a:solidFill>
                  <a:latin typeface="Segoe UI"/>
                  <a:cs typeface="Segoe UI"/>
                </a:rPr>
                <a:t>might </a:t>
              </a:r>
              <a:r>
                <a:rPr sz="950" i="1" spc="15">
                  <a:solidFill>
                    <a:srgbClr val="005185"/>
                  </a:solidFill>
                  <a:latin typeface="Segoe UI"/>
                  <a:cs typeface="Segoe UI"/>
                </a:rPr>
                <a:t>have </a:t>
              </a:r>
              <a:r>
                <a:rPr sz="950" i="1" spc="20">
                  <a:solidFill>
                    <a:srgbClr val="005185"/>
                  </a:solidFill>
                  <a:latin typeface="Segoe UI"/>
                  <a:cs typeface="Segoe UI"/>
                </a:rPr>
                <a:t>a </a:t>
              </a:r>
              <a:r>
                <a:rPr sz="950" i="1" spc="15">
                  <a:solidFill>
                    <a:srgbClr val="005185"/>
                  </a:solidFill>
                  <a:latin typeface="Segoe UI"/>
                  <a:cs typeface="Segoe UI"/>
                </a:rPr>
                <a:t>history </a:t>
              </a:r>
              <a:r>
                <a:rPr sz="950" i="1" spc="5">
                  <a:solidFill>
                    <a:srgbClr val="005185"/>
                  </a:solidFill>
                  <a:latin typeface="Segoe UI"/>
                  <a:cs typeface="Segoe UI"/>
                </a:rPr>
                <a:t>of </a:t>
              </a:r>
              <a:r>
                <a:rPr sz="950" i="1" spc="20">
                  <a:solidFill>
                    <a:srgbClr val="005185"/>
                  </a:solidFill>
                  <a:latin typeface="Segoe UI"/>
                  <a:cs typeface="Segoe UI"/>
                </a:rPr>
                <a:t>short</a:t>
              </a:r>
              <a:r>
                <a:rPr lang="en-US" sz="950" i="1" spc="20">
                  <a:solidFill>
                    <a:srgbClr val="005185"/>
                  </a:solidFill>
                  <a:latin typeface="Segoe UI"/>
                  <a:cs typeface="Segoe UI"/>
                </a:rPr>
                <a:t> </a:t>
              </a:r>
              <a:r>
                <a:rPr sz="950" i="1" spc="10">
                  <a:solidFill>
                    <a:srgbClr val="005185"/>
                  </a:solidFill>
                  <a:latin typeface="Segoe UI"/>
                  <a:cs typeface="Segoe UI"/>
                </a:rPr>
                <a:t>hospital </a:t>
              </a:r>
              <a:r>
                <a:rPr sz="950" i="1" spc="15">
                  <a:solidFill>
                    <a:srgbClr val="005185"/>
                  </a:solidFill>
                  <a:latin typeface="Segoe UI"/>
                  <a:cs typeface="Segoe UI"/>
                </a:rPr>
                <a:t>stays for financial </a:t>
              </a:r>
              <a:r>
                <a:rPr sz="950" i="1" spc="10">
                  <a:solidFill>
                    <a:srgbClr val="005185"/>
                  </a:solidFill>
                  <a:latin typeface="Segoe UI"/>
                  <a:cs typeface="Segoe UI"/>
                </a:rPr>
                <a:t>reasons.</a:t>
              </a:r>
              <a:r>
                <a:rPr lang="en-US" sz="950" i="1" spc="10">
                  <a:solidFill>
                    <a:srgbClr val="005185"/>
                  </a:solidFill>
                  <a:latin typeface="Segoe UI"/>
                  <a:cs typeface="Segoe UI"/>
                </a:rPr>
                <a:t> </a:t>
              </a:r>
              <a:r>
                <a:rPr sz="950" i="1" spc="15">
                  <a:solidFill>
                    <a:srgbClr val="005185"/>
                  </a:solidFill>
                  <a:latin typeface="Segoe UI"/>
                  <a:cs typeface="Segoe UI"/>
                </a:rPr>
                <a:t>This </a:t>
              </a:r>
              <a:r>
                <a:rPr sz="950" i="1" spc="20">
                  <a:solidFill>
                    <a:srgbClr val="005185"/>
                  </a:solidFill>
                  <a:latin typeface="Segoe UI"/>
                  <a:cs typeface="Segoe UI"/>
                </a:rPr>
                <a:t>may </a:t>
              </a:r>
              <a:r>
                <a:rPr lang="en-US" sz="950" i="1" spc="20">
                  <a:solidFill>
                    <a:srgbClr val="005185"/>
                  </a:solidFill>
                  <a:latin typeface="Segoe UI"/>
                  <a:cs typeface="Segoe UI"/>
                </a:rPr>
                <a:t>result in predictions for shorter stays even when they have severe health needs, thereby impacting the patient’s access to a hospital bed.</a:t>
              </a:r>
              <a:endParaRPr sz="950" i="1" spc="20">
                <a:solidFill>
                  <a:srgbClr val="005185"/>
                </a:solidFill>
                <a:latin typeface="Segoe UI"/>
                <a:cs typeface="Segoe UI"/>
              </a:endParaRPr>
            </a:p>
          </p:txBody>
        </p:sp>
        <p:sp>
          <p:nvSpPr>
            <p:cNvPr id="88" name="object 59">
              <a:extLst>
                <a:ext uri="{FF2B5EF4-FFF2-40B4-BE49-F238E27FC236}">
                  <a16:creationId xmlns:a16="http://schemas.microsoft.com/office/drawing/2014/main" id="{20C8EE75-E74B-4AC8-ADFC-64C90733E9B1}"/>
                </a:ext>
              </a:extLst>
            </p:cNvPr>
            <p:cNvSpPr txBox="1"/>
            <p:nvPr/>
          </p:nvSpPr>
          <p:spPr>
            <a:xfrm>
              <a:off x="3980957" y="2268166"/>
              <a:ext cx="919936" cy="253273"/>
            </a:xfrm>
            <a:prstGeom prst="rect">
              <a:avLst/>
            </a:prstGeom>
          </p:spPr>
          <p:txBody>
            <a:bodyPr vert="horz" wrap="square" lIns="0" tIns="14604" rIns="0" bIns="0" rtlCol="0">
              <a:spAutoFit/>
            </a:bodyPr>
            <a:lstStyle/>
            <a:p>
              <a:pPr marL="12700">
                <a:lnSpc>
                  <a:spcPct val="100000"/>
                </a:lnSpc>
                <a:spcBef>
                  <a:spcPts val="114"/>
                </a:spcBef>
              </a:pPr>
              <a:r>
                <a:rPr sz="1550" b="1" spc="-50">
                  <a:solidFill>
                    <a:srgbClr val="FFFFFF"/>
                  </a:solidFill>
                  <a:latin typeface="Segoe UI Semibold"/>
                  <a:cs typeface="Segoe UI Semibold"/>
                </a:rPr>
                <a:t>F</a:t>
              </a:r>
              <a:r>
                <a:rPr sz="1550" b="1" spc="5">
                  <a:solidFill>
                    <a:srgbClr val="FFFFFF"/>
                  </a:solidFill>
                  <a:latin typeface="Segoe UI Semibold"/>
                  <a:cs typeface="Segoe UI Semibold"/>
                </a:rPr>
                <a:t>airness</a:t>
              </a:r>
              <a:endParaRPr sz="1550">
                <a:latin typeface="Segoe UI Semibold"/>
                <a:cs typeface="Segoe UI Semibold"/>
              </a:endParaRPr>
            </a:p>
          </p:txBody>
        </p:sp>
        <p:sp>
          <p:nvSpPr>
            <p:cNvPr id="115" name="object 86">
              <a:extLst>
                <a:ext uri="{FF2B5EF4-FFF2-40B4-BE49-F238E27FC236}">
                  <a16:creationId xmlns:a16="http://schemas.microsoft.com/office/drawing/2014/main" id="{961BE2B1-E7B6-4F4F-9DFB-94FB0B79DC14}"/>
                </a:ext>
              </a:extLst>
            </p:cNvPr>
            <p:cNvSpPr/>
            <p:nvPr/>
          </p:nvSpPr>
          <p:spPr>
            <a:xfrm>
              <a:off x="3454912" y="2222426"/>
              <a:ext cx="319167" cy="333134"/>
            </a:xfrm>
            <a:custGeom>
              <a:avLst/>
              <a:gdLst/>
              <a:ahLst/>
              <a:cxnLst/>
              <a:rect l="l" t="t" r="r" b="b"/>
              <a:pathLst>
                <a:path w="391795" h="408939">
                  <a:moveTo>
                    <a:pt x="391388" y="170586"/>
                  </a:moveTo>
                  <a:lnTo>
                    <a:pt x="387565" y="170586"/>
                  </a:lnTo>
                  <a:lnTo>
                    <a:pt x="369531" y="170586"/>
                  </a:lnTo>
                  <a:lnTo>
                    <a:pt x="348996" y="98793"/>
                  </a:lnTo>
                  <a:lnTo>
                    <a:pt x="344144" y="81889"/>
                  </a:lnTo>
                  <a:lnTo>
                    <a:pt x="344144" y="206781"/>
                  </a:lnTo>
                  <a:lnTo>
                    <a:pt x="337223" y="212725"/>
                  </a:lnTo>
                  <a:lnTo>
                    <a:pt x="329209" y="217208"/>
                  </a:lnTo>
                  <a:lnTo>
                    <a:pt x="320357" y="220027"/>
                  </a:lnTo>
                  <a:lnTo>
                    <a:pt x="310883" y="221018"/>
                  </a:lnTo>
                  <a:lnTo>
                    <a:pt x="301421" y="220040"/>
                  </a:lnTo>
                  <a:lnTo>
                    <a:pt x="292582" y="217208"/>
                  </a:lnTo>
                  <a:lnTo>
                    <a:pt x="284581" y="212725"/>
                  </a:lnTo>
                  <a:lnTo>
                    <a:pt x="277660" y="206781"/>
                  </a:lnTo>
                  <a:lnTo>
                    <a:pt x="344144" y="206781"/>
                  </a:lnTo>
                  <a:lnTo>
                    <a:pt x="344144" y="81889"/>
                  </a:lnTo>
                  <a:lnTo>
                    <a:pt x="336600" y="55511"/>
                  </a:lnTo>
                  <a:lnTo>
                    <a:pt x="387565" y="55511"/>
                  </a:lnTo>
                  <a:lnTo>
                    <a:pt x="387565" y="19316"/>
                  </a:lnTo>
                  <a:lnTo>
                    <a:pt x="331470" y="19316"/>
                  </a:lnTo>
                  <a:lnTo>
                    <a:pt x="331470" y="170586"/>
                  </a:lnTo>
                  <a:lnTo>
                    <a:pt x="290398" y="170586"/>
                  </a:lnTo>
                  <a:lnTo>
                    <a:pt x="310921" y="98818"/>
                  </a:lnTo>
                  <a:lnTo>
                    <a:pt x="331470" y="170586"/>
                  </a:lnTo>
                  <a:lnTo>
                    <a:pt x="331470" y="19316"/>
                  </a:lnTo>
                  <a:lnTo>
                    <a:pt x="214045" y="19316"/>
                  </a:lnTo>
                  <a:lnTo>
                    <a:pt x="214045" y="0"/>
                  </a:lnTo>
                  <a:lnTo>
                    <a:pt x="177419" y="0"/>
                  </a:lnTo>
                  <a:lnTo>
                    <a:pt x="177419" y="19316"/>
                  </a:lnTo>
                  <a:lnTo>
                    <a:pt x="101384" y="19316"/>
                  </a:lnTo>
                  <a:lnTo>
                    <a:pt x="101384" y="170586"/>
                  </a:lnTo>
                  <a:lnTo>
                    <a:pt x="60325" y="170586"/>
                  </a:lnTo>
                  <a:lnTo>
                    <a:pt x="80860" y="98793"/>
                  </a:lnTo>
                  <a:lnTo>
                    <a:pt x="101384" y="170586"/>
                  </a:lnTo>
                  <a:lnTo>
                    <a:pt x="101384" y="19316"/>
                  </a:lnTo>
                  <a:lnTo>
                    <a:pt x="4089" y="19316"/>
                  </a:lnTo>
                  <a:lnTo>
                    <a:pt x="4089" y="55499"/>
                  </a:lnTo>
                  <a:lnTo>
                    <a:pt x="55156" y="55511"/>
                  </a:lnTo>
                  <a:lnTo>
                    <a:pt x="22250" y="170586"/>
                  </a:lnTo>
                  <a:lnTo>
                    <a:pt x="4089" y="170586"/>
                  </a:lnTo>
                  <a:lnTo>
                    <a:pt x="254" y="170586"/>
                  </a:lnTo>
                  <a:lnTo>
                    <a:pt x="0" y="188201"/>
                  </a:lnTo>
                  <a:lnTo>
                    <a:pt x="254" y="192239"/>
                  </a:lnTo>
                  <a:lnTo>
                    <a:pt x="1193" y="196862"/>
                  </a:lnTo>
                  <a:lnTo>
                    <a:pt x="2489" y="201180"/>
                  </a:lnTo>
                  <a:lnTo>
                    <a:pt x="4089" y="205308"/>
                  </a:lnTo>
                  <a:lnTo>
                    <a:pt x="4432" y="206311"/>
                  </a:lnTo>
                  <a:lnTo>
                    <a:pt x="4686" y="206781"/>
                  </a:lnTo>
                  <a:lnTo>
                    <a:pt x="17043" y="227291"/>
                  </a:lnTo>
                  <a:lnTo>
                    <a:pt x="34709" y="243217"/>
                  </a:lnTo>
                  <a:lnTo>
                    <a:pt x="56388" y="253530"/>
                  </a:lnTo>
                  <a:lnTo>
                    <a:pt x="80797" y="257200"/>
                  </a:lnTo>
                  <a:lnTo>
                    <a:pt x="105181" y="253530"/>
                  </a:lnTo>
                  <a:lnTo>
                    <a:pt x="144526" y="227279"/>
                  </a:lnTo>
                  <a:lnTo>
                    <a:pt x="160426" y="196773"/>
                  </a:lnTo>
                  <a:lnTo>
                    <a:pt x="160528" y="196215"/>
                  </a:lnTo>
                  <a:lnTo>
                    <a:pt x="161315" y="192392"/>
                  </a:lnTo>
                  <a:lnTo>
                    <a:pt x="161328" y="192239"/>
                  </a:lnTo>
                  <a:lnTo>
                    <a:pt x="161836" y="188201"/>
                  </a:lnTo>
                  <a:lnTo>
                    <a:pt x="161950" y="186982"/>
                  </a:lnTo>
                  <a:lnTo>
                    <a:pt x="162941" y="170586"/>
                  </a:lnTo>
                  <a:lnTo>
                    <a:pt x="157480" y="170586"/>
                  </a:lnTo>
                  <a:lnTo>
                    <a:pt x="139446" y="170586"/>
                  </a:lnTo>
                  <a:lnTo>
                    <a:pt x="118922" y="98793"/>
                  </a:lnTo>
                  <a:lnTo>
                    <a:pt x="114071" y="81915"/>
                  </a:lnTo>
                  <a:lnTo>
                    <a:pt x="114071" y="206781"/>
                  </a:lnTo>
                  <a:lnTo>
                    <a:pt x="107149" y="212725"/>
                  </a:lnTo>
                  <a:lnTo>
                    <a:pt x="99136" y="217208"/>
                  </a:lnTo>
                  <a:lnTo>
                    <a:pt x="90271" y="220027"/>
                  </a:lnTo>
                  <a:lnTo>
                    <a:pt x="80797" y="221018"/>
                  </a:lnTo>
                  <a:lnTo>
                    <a:pt x="71310" y="220040"/>
                  </a:lnTo>
                  <a:lnTo>
                    <a:pt x="62433" y="217208"/>
                  </a:lnTo>
                  <a:lnTo>
                    <a:pt x="54432" y="212725"/>
                  </a:lnTo>
                  <a:lnTo>
                    <a:pt x="47510" y="206781"/>
                  </a:lnTo>
                  <a:lnTo>
                    <a:pt x="114071" y="206781"/>
                  </a:lnTo>
                  <a:lnTo>
                    <a:pt x="114071" y="81915"/>
                  </a:lnTo>
                  <a:lnTo>
                    <a:pt x="111671" y="73533"/>
                  </a:lnTo>
                  <a:lnTo>
                    <a:pt x="106527" y="55511"/>
                  </a:lnTo>
                  <a:lnTo>
                    <a:pt x="177419" y="55511"/>
                  </a:lnTo>
                  <a:lnTo>
                    <a:pt x="177419" y="321259"/>
                  </a:lnTo>
                  <a:lnTo>
                    <a:pt x="146189" y="326605"/>
                  </a:lnTo>
                  <a:lnTo>
                    <a:pt x="116001" y="336892"/>
                  </a:lnTo>
                  <a:lnTo>
                    <a:pt x="87503" y="352120"/>
                  </a:lnTo>
                  <a:lnTo>
                    <a:pt x="61366" y="372287"/>
                  </a:lnTo>
                  <a:lnTo>
                    <a:pt x="29679" y="372287"/>
                  </a:lnTo>
                  <a:lnTo>
                    <a:pt x="29667" y="408482"/>
                  </a:lnTo>
                  <a:lnTo>
                    <a:pt x="362000" y="408482"/>
                  </a:lnTo>
                  <a:lnTo>
                    <a:pt x="362000" y="372287"/>
                  </a:lnTo>
                  <a:lnTo>
                    <a:pt x="330327" y="372287"/>
                  </a:lnTo>
                  <a:lnTo>
                    <a:pt x="321449" y="365455"/>
                  </a:lnTo>
                  <a:lnTo>
                    <a:pt x="309943" y="356590"/>
                  </a:lnTo>
                  <a:lnTo>
                    <a:pt x="304126" y="352094"/>
                  </a:lnTo>
                  <a:lnTo>
                    <a:pt x="275577" y="336854"/>
                  </a:lnTo>
                  <a:lnTo>
                    <a:pt x="265912" y="333578"/>
                  </a:lnTo>
                  <a:lnTo>
                    <a:pt x="265912" y="372287"/>
                  </a:lnTo>
                  <a:lnTo>
                    <a:pt x="125755" y="372287"/>
                  </a:lnTo>
                  <a:lnTo>
                    <a:pt x="160058" y="360514"/>
                  </a:lnTo>
                  <a:lnTo>
                    <a:pt x="195821" y="356590"/>
                  </a:lnTo>
                  <a:lnTo>
                    <a:pt x="231597" y="360514"/>
                  </a:lnTo>
                  <a:lnTo>
                    <a:pt x="265912" y="372287"/>
                  </a:lnTo>
                  <a:lnTo>
                    <a:pt x="265912" y="333578"/>
                  </a:lnTo>
                  <a:lnTo>
                    <a:pt x="245325" y="326567"/>
                  </a:lnTo>
                  <a:lnTo>
                    <a:pt x="214172" y="321271"/>
                  </a:lnTo>
                  <a:lnTo>
                    <a:pt x="214109" y="188391"/>
                  </a:lnTo>
                  <a:lnTo>
                    <a:pt x="214045" y="55511"/>
                  </a:lnTo>
                  <a:lnTo>
                    <a:pt x="285229" y="55511"/>
                  </a:lnTo>
                  <a:lnTo>
                    <a:pt x="252323" y="170586"/>
                  </a:lnTo>
                  <a:lnTo>
                    <a:pt x="234175" y="170586"/>
                  </a:lnTo>
                  <a:lnTo>
                    <a:pt x="229222" y="170586"/>
                  </a:lnTo>
                  <a:lnTo>
                    <a:pt x="229768" y="186982"/>
                  </a:lnTo>
                  <a:lnTo>
                    <a:pt x="230352" y="192303"/>
                  </a:lnTo>
                  <a:lnTo>
                    <a:pt x="231279" y="196862"/>
                  </a:lnTo>
                  <a:lnTo>
                    <a:pt x="232587" y="201180"/>
                  </a:lnTo>
                  <a:lnTo>
                    <a:pt x="264871" y="243217"/>
                  </a:lnTo>
                  <a:lnTo>
                    <a:pt x="310883" y="257200"/>
                  </a:lnTo>
                  <a:lnTo>
                    <a:pt x="335267" y="253530"/>
                  </a:lnTo>
                  <a:lnTo>
                    <a:pt x="374599" y="227279"/>
                  </a:lnTo>
                  <a:lnTo>
                    <a:pt x="389775" y="199212"/>
                  </a:lnTo>
                  <a:lnTo>
                    <a:pt x="390499" y="196773"/>
                  </a:lnTo>
                  <a:lnTo>
                    <a:pt x="391388" y="192392"/>
                  </a:lnTo>
                  <a:lnTo>
                    <a:pt x="391388" y="170586"/>
                  </a:lnTo>
                  <a:close/>
                </a:path>
              </a:pathLst>
            </a:custGeom>
            <a:solidFill>
              <a:srgbClr val="007CC4"/>
            </a:solidFill>
          </p:spPr>
          <p:txBody>
            <a:bodyPr wrap="square" lIns="0" tIns="0" rIns="0" bIns="0" rtlCol="0"/>
            <a:lstStyle/>
            <a:p>
              <a:endParaRPr/>
            </a:p>
          </p:txBody>
        </p:sp>
      </p:grpSp>
      <p:sp>
        <p:nvSpPr>
          <p:cNvPr id="90" name="object 61">
            <a:extLst>
              <a:ext uri="{FF2B5EF4-FFF2-40B4-BE49-F238E27FC236}">
                <a16:creationId xmlns:a16="http://schemas.microsoft.com/office/drawing/2014/main" id="{D393C7EB-01B5-421A-9DA4-A6942452D46A}"/>
              </a:ext>
            </a:extLst>
          </p:cNvPr>
          <p:cNvSpPr/>
          <p:nvPr/>
        </p:nvSpPr>
        <p:spPr>
          <a:xfrm>
            <a:off x="6276723" y="1745887"/>
            <a:ext cx="2448282" cy="4048730"/>
          </a:xfrm>
          <a:custGeom>
            <a:avLst/>
            <a:gdLst/>
            <a:ahLst/>
            <a:cxnLst/>
            <a:rect l="l" t="t" r="r" b="b"/>
            <a:pathLst>
              <a:path w="2680970" h="4132579">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92746"/>
                </a:lnTo>
                <a:lnTo>
                  <a:pt x="2580" y="3740664"/>
                </a:lnTo>
                <a:lnTo>
                  <a:pt x="10143" y="3787088"/>
                </a:lnTo>
                <a:lnTo>
                  <a:pt x="22420" y="3831749"/>
                </a:lnTo>
                <a:lnTo>
                  <a:pt x="39142" y="3874379"/>
                </a:lnTo>
                <a:lnTo>
                  <a:pt x="60042" y="3914710"/>
                </a:lnTo>
                <a:lnTo>
                  <a:pt x="84851" y="3952473"/>
                </a:lnTo>
                <a:lnTo>
                  <a:pt x="113301" y="3987399"/>
                </a:lnTo>
                <a:lnTo>
                  <a:pt x="145123" y="4019222"/>
                </a:lnTo>
                <a:lnTo>
                  <a:pt x="180050" y="4047672"/>
                </a:lnTo>
                <a:lnTo>
                  <a:pt x="217813" y="4072481"/>
                </a:lnTo>
                <a:lnTo>
                  <a:pt x="258143" y="4093380"/>
                </a:lnTo>
                <a:lnTo>
                  <a:pt x="300773" y="4110103"/>
                </a:lnTo>
                <a:lnTo>
                  <a:pt x="345434" y="4122380"/>
                </a:lnTo>
                <a:lnTo>
                  <a:pt x="391858" y="4129942"/>
                </a:lnTo>
                <a:lnTo>
                  <a:pt x="439777" y="4132523"/>
                </a:lnTo>
                <a:lnTo>
                  <a:pt x="2240769" y="4132523"/>
                </a:lnTo>
                <a:lnTo>
                  <a:pt x="2288688" y="4129942"/>
                </a:lnTo>
                <a:lnTo>
                  <a:pt x="2335112" y="4122380"/>
                </a:lnTo>
                <a:lnTo>
                  <a:pt x="2379773" y="4110103"/>
                </a:lnTo>
                <a:lnTo>
                  <a:pt x="2422403" y="4093380"/>
                </a:lnTo>
                <a:lnTo>
                  <a:pt x="2462733" y="4072481"/>
                </a:lnTo>
                <a:lnTo>
                  <a:pt x="2500496" y="4047672"/>
                </a:lnTo>
                <a:lnTo>
                  <a:pt x="2535423" y="4019222"/>
                </a:lnTo>
                <a:lnTo>
                  <a:pt x="2567245" y="3987399"/>
                </a:lnTo>
                <a:lnTo>
                  <a:pt x="2595695" y="3952473"/>
                </a:lnTo>
                <a:lnTo>
                  <a:pt x="2620504" y="3914710"/>
                </a:lnTo>
                <a:lnTo>
                  <a:pt x="2641404" y="3874379"/>
                </a:lnTo>
                <a:lnTo>
                  <a:pt x="2658126" y="3831749"/>
                </a:lnTo>
                <a:lnTo>
                  <a:pt x="2670403" y="3787088"/>
                </a:lnTo>
                <a:lnTo>
                  <a:pt x="2677966" y="3740664"/>
                </a:lnTo>
                <a:lnTo>
                  <a:pt x="2680546" y="369274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FFFFFF"/>
          </a:solidFill>
        </p:spPr>
        <p:txBody>
          <a:bodyPr wrap="square" lIns="0" tIns="0" rIns="0" bIns="0" rtlCol="0"/>
          <a:lstStyle/>
          <a:p>
            <a:endParaRPr/>
          </a:p>
        </p:txBody>
      </p:sp>
      <p:sp>
        <p:nvSpPr>
          <p:cNvPr id="91" name="object 62">
            <a:extLst>
              <a:ext uri="{FF2B5EF4-FFF2-40B4-BE49-F238E27FC236}">
                <a16:creationId xmlns:a16="http://schemas.microsoft.com/office/drawing/2014/main" id="{1C3A77F5-2F07-43BE-8EF0-3CF95DF0AF04}"/>
              </a:ext>
            </a:extLst>
          </p:cNvPr>
          <p:cNvSpPr/>
          <p:nvPr/>
        </p:nvSpPr>
        <p:spPr>
          <a:xfrm>
            <a:off x="6276722" y="1745886"/>
            <a:ext cx="2448281" cy="734033"/>
          </a:xfrm>
          <a:custGeom>
            <a:avLst/>
            <a:gdLst/>
            <a:ahLst/>
            <a:cxnLst/>
            <a:rect l="l" t="t" r="r" b="b"/>
            <a:pathLst>
              <a:path w="2680970" h="901064">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900496"/>
                </a:lnTo>
                <a:lnTo>
                  <a:pt x="2680546" y="90049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000000"/>
          </a:solidFill>
        </p:spPr>
        <p:txBody>
          <a:bodyPr wrap="square" lIns="0" tIns="0" rIns="0" bIns="0" rtlCol="0"/>
          <a:lstStyle/>
          <a:p>
            <a:endParaRPr/>
          </a:p>
        </p:txBody>
      </p:sp>
      <p:sp>
        <p:nvSpPr>
          <p:cNvPr id="92" name="object 63">
            <a:extLst>
              <a:ext uri="{FF2B5EF4-FFF2-40B4-BE49-F238E27FC236}">
                <a16:creationId xmlns:a16="http://schemas.microsoft.com/office/drawing/2014/main" id="{D729E734-8B7E-4B4D-93AA-886A27AAEE43}"/>
              </a:ext>
            </a:extLst>
          </p:cNvPr>
          <p:cNvSpPr txBox="1"/>
          <p:nvPr/>
        </p:nvSpPr>
        <p:spPr>
          <a:xfrm>
            <a:off x="6529809" y="2592905"/>
            <a:ext cx="1942679" cy="2590133"/>
          </a:xfrm>
          <a:prstGeom prst="rect">
            <a:avLst/>
          </a:prstGeom>
        </p:spPr>
        <p:txBody>
          <a:bodyPr vert="horz" wrap="square" lIns="0" tIns="66675" rIns="0" bIns="0" rtlCol="0">
            <a:spAutoFit/>
          </a:bodyPr>
          <a:lstStyle/>
          <a:p>
            <a:pPr marL="12700">
              <a:lnSpc>
                <a:spcPct val="100000"/>
              </a:lnSpc>
              <a:spcBef>
                <a:spcPts val="525"/>
              </a:spcBef>
            </a:pPr>
            <a:r>
              <a:rPr sz="750" b="1" spc="40">
                <a:solidFill>
                  <a:srgbClr val="191919"/>
                </a:solidFill>
                <a:latin typeface="Segoe Pro Semibold"/>
                <a:cs typeface="Segoe Pro Semibold"/>
              </a:rPr>
              <a:t>POTENTIAL</a:t>
            </a:r>
            <a:r>
              <a:rPr sz="750" b="1" spc="65">
                <a:solidFill>
                  <a:srgbClr val="191919"/>
                </a:solidFill>
                <a:latin typeface="Segoe Pro Semibold"/>
                <a:cs typeface="Segoe Pro Semibold"/>
              </a:rPr>
              <a:t> </a:t>
            </a:r>
            <a:r>
              <a:rPr sz="750" b="1" spc="30">
                <a:solidFill>
                  <a:srgbClr val="191919"/>
                </a:solidFill>
                <a:latin typeface="Segoe Pro Semibold"/>
                <a:cs typeface="Segoe Pro Semibold"/>
              </a:rPr>
              <a:t>HARM</a:t>
            </a:r>
            <a:endParaRPr sz="750">
              <a:latin typeface="Segoe Pro Semibold"/>
              <a:cs typeface="Segoe Pro Semibold"/>
            </a:endParaRPr>
          </a:p>
          <a:p>
            <a:pPr marL="12700" marR="5080">
              <a:lnSpc>
                <a:spcPct val="119500"/>
              </a:lnSpc>
              <a:spcBef>
                <a:spcPts val="405"/>
              </a:spcBef>
              <a:spcAft>
                <a:spcPts val="200"/>
              </a:spcAft>
            </a:pPr>
            <a:r>
              <a:rPr lang="en-US" sz="1150" b="1" spc="-10">
                <a:latin typeface="Segoe UI Semibold"/>
                <a:cs typeface="Segoe UI Semibold"/>
              </a:rPr>
              <a:t>Minimization of s</a:t>
            </a:r>
            <a:r>
              <a:rPr sz="1150" b="1" spc="-10">
                <a:latin typeface="Segoe UI Semibold"/>
                <a:cs typeface="Segoe UI Semibold"/>
              </a:rPr>
              <a:t>tereotyping, </a:t>
            </a:r>
            <a:r>
              <a:rPr sz="1150" b="1">
                <a:latin typeface="Segoe UI Semibold"/>
                <a:cs typeface="Segoe UI Semibold"/>
              </a:rPr>
              <a:t>demeaning, </a:t>
            </a:r>
            <a:r>
              <a:rPr sz="1150" b="1" spc="-5">
                <a:latin typeface="Segoe UI Semibold"/>
                <a:cs typeface="Segoe UI Semibold"/>
              </a:rPr>
              <a:t>or</a:t>
            </a:r>
            <a:r>
              <a:rPr lang="en-US" sz="1150" b="1" spc="-5">
                <a:latin typeface="Segoe UI Semibold"/>
                <a:cs typeface="Segoe UI Semibold"/>
              </a:rPr>
              <a:t> </a:t>
            </a:r>
            <a:r>
              <a:rPr sz="1150" b="1" spc="-5">
                <a:latin typeface="Segoe UI Semibold"/>
                <a:cs typeface="Segoe UI Semibold"/>
              </a:rPr>
              <a:t>eras</a:t>
            </a:r>
            <a:r>
              <a:rPr lang="en-US" sz="1150" b="1" spc="-5">
                <a:latin typeface="Segoe UI Semibold"/>
                <a:cs typeface="Segoe UI Semibold"/>
              </a:rPr>
              <a:t>ing</a:t>
            </a:r>
            <a:r>
              <a:rPr sz="1150" b="1" spc="-5">
                <a:latin typeface="Segoe UI Semibold"/>
                <a:cs typeface="Segoe UI Semibold"/>
              </a:rPr>
              <a:t> outputs</a:t>
            </a:r>
            <a:endParaRPr sz="1150">
              <a:latin typeface="Segoe UI Semibold"/>
              <a:cs typeface="Segoe UI Semibold"/>
            </a:endParaRPr>
          </a:p>
          <a:p>
            <a:pPr marL="12700" marR="80645">
              <a:lnSpc>
                <a:spcPct val="110000"/>
              </a:lnSpc>
              <a:spcBef>
                <a:spcPts val="310"/>
              </a:spcBef>
            </a:pPr>
            <a:r>
              <a:rPr sz="1050" spc="10">
                <a:latin typeface="Segoe UI"/>
                <a:cs typeface="Segoe UI"/>
              </a:rPr>
              <a:t>How </a:t>
            </a:r>
            <a:r>
              <a:rPr sz="1050" spc="5">
                <a:latin typeface="Segoe UI"/>
                <a:cs typeface="Segoe UI"/>
              </a:rPr>
              <a:t>might </a:t>
            </a:r>
            <a:r>
              <a:rPr sz="1050" spc="10">
                <a:latin typeface="Segoe UI"/>
                <a:cs typeface="Segoe UI"/>
              </a:rPr>
              <a:t>the </a:t>
            </a:r>
            <a:r>
              <a:rPr sz="1050" spc="5">
                <a:latin typeface="Segoe UI"/>
                <a:cs typeface="Segoe UI"/>
              </a:rPr>
              <a:t>system</a:t>
            </a:r>
            <a:r>
              <a:rPr lang="en-US" sz="1050" spc="5">
                <a:latin typeface="Segoe UI"/>
                <a:cs typeface="Segoe UI"/>
              </a:rPr>
              <a:t> </a:t>
            </a:r>
            <a:r>
              <a:rPr sz="1050" spc="10">
                <a:latin typeface="Segoe UI"/>
                <a:cs typeface="Segoe UI"/>
              </a:rPr>
              <a:t>represent </a:t>
            </a:r>
            <a:r>
              <a:rPr sz="1050" spc="5">
                <a:latin typeface="Segoe UI"/>
                <a:cs typeface="Segoe UI"/>
              </a:rPr>
              <a:t>this stakeholder </a:t>
            </a:r>
            <a:r>
              <a:rPr sz="1050">
                <a:latin typeface="Segoe UI"/>
                <a:cs typeface="Segoe UI"/>
              </a:rPr>
              <a:t>in</a:t>
            </a:r>
            <a:r>
              <a:rPr lang="en-US" sz="1050">
                <a:latin typeface="Segoe UI"/>
                <a:cs typeface="Segoe UI"/>
              </a:rPr>
              <a:t> </a:t>
            </a:r>
            <a:r>
              <a:rPr sz="1050" spc="10">
                <a:latin typeface="Segoe UI"/>
                <a:cs typeface="Segoe UI"/>
              </a:rPr>
              <a:t>ways </a:t>
            </a:r>
            <a:r>
              <a:rPr sz="1050" spc="5">
                <a:latin typeface="Segoe UI"/>
                <a:cs typeface="Segoe UI"/>
              </a:rPr>
              <a:t>that stereotype, erase, </a:t>
            </a:r>
            <a:r>
              <a:rPr sz="1050" spc="10">
                <a:latin typeface="Segoe UI"/>
                <a:cs typeface="Segoe UI"/>
              </a:rPr>
              <a:t>or</a:t>
            </a:r>
            <a:r>
              <a:rPr lang="en-US" sz="1050" spc="10">
                <a:latin typeface="Segoe UI"/>
                <a:cs typeface="Segoe UI"/>
              </a:rPr>
              <a:t> </a:t>
            </a:r>
            <a:r>
              <a:rPr sz="1050" spc="10">
                <a:latin typeface="Segoe UI"/>
                <a:cs typeface="Segoe UI"/>
              </a:rPr>
              <a:t>demean them based on </a:t>
            </a:r>
            <a:r>
              <a:rPr sz="1050" spc="5">
                <a:latin typeface="Segoe UI"/>
                <a:cs typeface="Segoe UI"/>
              </a:rPr>
              <a:t>their</a:t>
            </a:r>
            <a:r>
              <a:rPr lang="en-US" sz="1050" spc="5">
                <a:latin typeface="Segoe UI"/>
                <a:cs typeface="Segoe UI"/>
              </a:rPr>
              <a:t> </a:t>
            </a:r>
            <a:r>
              <a:rPr sz="1050" spc="10">
                <a:latin typeface="Segoe UI"/>
                <a:cs typeface="Segoe UI"/>
              </a:rPr>
              <a:t>demographic</a:t>
            </a:r>
            <a:r>
              <a:rPr sz="1050" spc="-5">
                <a:latin typeface="Segoe UI"/>
                <a:cs typeface="Segoe UI"/>
              </a:rPr>
              <a:t> </a:t>
            </a:r>
            <a:r>
              <a:rPr sz="1050" spc="10">
                <a:latin typeface="Segoe UI"/>
                <a:cs typeface="Segoe UI"/>
              </a:rPr>
              <a:t>group(s)?</a:t>
            </a:r>
            <a:endParaRPr sz="1050">
              <a:latin typeface="Segoe UI"/>
              <a:cs typeface="Segoe UI"/>
            </a:endParaRPr>
          </a:p>
          <a:p>
            <a:pPr marL="12700" marR="114935">
              <a:lnSpc>
                <a:spcPct val="108500"/>
              </a:lnSpc>
              <a:spcBef>
                <a:spcPts val="1120"/>
              </a:spcBef>
            </a:pPr>
            <a:r>
              <a:rPr sz="950" i="1" spc="10">
                <a:solidFill>
                  <a:srgbClr val="005185"/>
                </a:solidFill>
                <a:latin typeface="Segoe UI"/>
                <a:cs typeface="Segoe UI"/>
              </a:rPr>
              <a:t>E.</a:t>
            </a:r>
            <a:r>
              <a:rPr sz="950" i="1" spc="20">
                <a:solidFill>
                  <a:srgbClr val="005185"/>
                </a:solidFill>
                <a:latin typeface="Segoe UI"/>
                <a:cs typeface="Segoe UI"/>
              </a:rPr>
              <a:t>g.,</a:t>
            </a:r>
            <a:r>
              <a:rPr lang="en-US" sz="950" i="1" spc="20">
                <a:solidFill>
                  <a:srgbClr val="005185"/>
                </a:solidFill>
                <a:latin typeface="Segoe UI"/>
                <a:cs typeface="Segoe UI"/>
              </a:rPr>
              <a:t> if the system uses a binary gender classification (male/female) it would erase other gender identities.</a:t>
            </a:r>
            <a:endParaRPr sz="950" i="1" spc="20">
              <a:solidFill>
                <a:srgbClr val="005185"/>
              </a:solidFill>
              <a:latin typeface="Segoe UI"/>
              <a:cs typeface="Segoe UI"/>
            </a:endParaRPr>
          </a:p>
        </p:txBody>
      </p:sp>
      <p:sp>
        <p:nvSpPr>
          <p:cNvPr id="93" name="object 64">
            <a:extLst>
              <a:ext uri="{FF2B5EF4-FFF2-40B4-BE49-F238E27FC236}">
                <a16:creationId xmlns:a16="http://schemas.microsoft.com/office/drawing/2014/main" id="{631D8177-4891-4FA3-8BD0-F2EE67A1EC16}"/>
              </a:ext>
            </a:extLst>
          </p:cNvPr>
          <p:cNvSpPr txBox="1"/>
          <p:nvPr/>
        </p:nvSpPr>
        <p:spPr>
          <a:xfrm>
            <a:off x="7075720" y="1999253"/>
            <a:ext cx="1091951" cy="253273"/>
          </a:xfrm>
          <a:prstGeom prst="rect">
            <a:avLst/>
          </a:prstGeom>
        </p:spPr>
        <p:txBody>
          <a:bodyPr vert="horz" wrap="square" lIns="0" tIns="14604" rIns="0" bIns="0" rtlCol="0">
            <a:spAutoFit/>
          </a:bodyPr>
          <a:lstStyle/>
          <a:p>
            <a:pPr marL="12700">
              <a:lnSpc>
                <a:spcPct val="100000"/>
              </a:lnSpc>
              <a:spcBef>
                <a:spcPts val="114"/>
              </a:spcBef>
            </a:pPr>
            <a:r>
              <a:rPr sz="1550" b="1" spc="-50">
                <a:solidFill>
                  <a:srgbClr val="FFFFFF"/>
                </a:solidFill>
                <a:latin typeface="Segoe UI Semibold"/>
                <a:cs typeface="Segoe UI Semibold"/>
              </a:rPr>
              <a:t>F</a:t>
            </a:r>
            <a:r>
              <a:rPr sz="1550" b="1" spc="5">
                <a:solidFill>
                  <a:srgbClr val="FFFFFF"/>
                </a:solidFill>
                <a:latin typeface="Segoe UI Semibold"/>
                <a:cs typeface="Segoe UI Semibold"/>
              </a:rPr>
              <a:t>airness</a:t>
            </a:r>
            <a:endParaRPr sz="1550">
              <a:latin typeface="Segoe UI Semibold"/>
              <a:cs typeface="Segoe UI Semibold"/>
            </a:endParaRPr>
          </a:p>
        </p:txBody>
      </p:sp>
      <p:grpSp>
        <p:nvGrpSpPr>
          <p:cNvPr id="5" name="Group 4" descr="Graphic of group of people, for Inclusiveness principle.&#10;&#10;Accessibility Standards&#10;Refer to the standards for&#10;compliance. Learn more here.">
            <a:extLst>
              <a:ext uri="{FF2B5EF4-FFF2-40B4-BE49-F238E27FC236}">
                <a16:creationId xmlns:a16="http://schemas.microsoft.com/office/drawing/2014/main" id="{0765D145-E645-47DA-9392-191F74BC18A1}"/>
              </a:ext>
              <a:ext uri="{C183D7F6-B498-43B3-948B-1728B52AA6E4}">
                <adec:decorative xmlns:adec="http://schemas.microsoft.com/office/drawing/2017/decorative" val="0"/>
              </a:ext>
            </a:extLst>
          </p:cNvPr>
          <p:cNvGrpSpPr/>
          <p:nvPr/>
        </p:nvGrpSpPr>
        <p:grpSpPr>
          <a:xfrm>
            <a:off x="9088747" y="1753144"/>
            <a:ext cx="2407928" cy="4034214"/>
            <a:chOff x="9564997" y="2023685"/>
            <a:chExt cx="2407928" cy="4034214"/>
          </a:xfrm>
        </p:grpSpPr>
        <p:sp>
          <p:nvSpPr>
            <p:cNvPr id="63" name="object 34">
              <a:extLst>
                <a:ext uri="{FF2B5EF4-FFF2-40B4-BE49-F238E27FC236}">
                  <a16:creationId xmlns:a16="http://schemas.microsoft.com/office/drawing/2014/main" id="{5FEF8A96-17E1-4E3A-807F-4CAAF932F9AE}"/>
                </a:ext>
              </a:extLst>
            </p:cNvPr>
            <p:cNvSpPr/>
            <p:nvPr/>
          </p:nvSpPr>
          <p:spPr>
            <a:xfrm>
              <a:off x="9564997" y="2038354"/>
              <a:ext cx="2407928" cy="4019545"/>
            </a:xfrm>
            <a:custGeom>
              <a:avLst/>
              <a:gdLst/>
              <a:ahLst/>
              <a:cxnLst/>
              <a:rect l="l" t="t" r="r" b="b"/>
              <a:pathLst>
                <a:path w="2680969" h="4049395">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09314"/>
                  </a:lnTo>
                  <a:lnTo>
                    <a:pt x="2580" y="3657232"/>
                  </a:lnTo>
                  <a:lnTo>
                    <a:pt x="10143" y="3703656"/>
                  </a:lnTo>
                  <a:lnTo>
                    <a:pt x="22420" y="3748317"/>
                  </a:lnTo>
                  <a:lnTo>
                    <a:pt x="39142" y="3790947"/>
                  </a:lnTo>
                  <a:lnTo>
                    <a:pt x="60042" y="3831278"/>
                  </a:lnTo>
                  <a:lnTo>
                    <a:pt x="84851" y="3869041"/>
                  </a:lnTo>
                  <a:lnTo>
                    <a:pt x="113301" y="3903967"/>
                  </a:lnTo>
                  <a:lnTo>
                    <a:pt x="145123" y="3935790"/>
                  </a:lnTo>
                  <a:lnTo>
                    <a:pt x="180050" y="3964240"/>
                  </a:lnTo>
                  <a:lnTo>
                    <a:pt x="217813" y="3989048"/>
                  </a:lnTo>
                  <a:lnTo>
                    <a:pt x="258143" y="4009948"/>
                  </a:lnTo>
                  <a:lnTo>
                    <a:pt x="300773" y="4026671"/>
                  </a:lnTo>
                  <a:lnTo>
                    <a:pt x="345434" y="4038948"/>
                  </a:lnTo>
                  <a:lnTo>
                    <a:pt x="391858" y="4046510"/>
                  </a:lnTo>
                  <a:lnTo>
                    <a:pt x="439777" y="4049091"/>
                  </a:lnTo>
                  <a:lnTo>
                    <a:pt x="2240769" y="4049091"/>
                  </a:lnTo>
                  <a:lnTo>
                    <a:pt x="2288688" y="4046510"/>
                  </a:lnTo>
                  <a:lnTo>
                    <a:pt x="2335112" y="4038948"/>
                  </a:lnTo>
                  <a:lnTo>
                    <a:pt x="2379773" y="4026671"/>
                  </a:lnTo>
                  <a:lnTo>
                    <a:pt x="2422403" y="4009948"/>
                  </a:lnTo>
                  <a:lnTo>
                    <a:pt x="2462733" y="3989048"/>
                  </a:lnTo>
                  <a:lnTo>
                    <a:pt x="2500496" y="3964240"/>
                  </a:lnTo>
                  <a:lnTo>
                    <a:pt x="2535423" y="3935790"/>
                  </a:lnTo>
                  <a:lnTo>
                    <a:pt x="2567245" y="3903967"/>
                  </a:lnTo>
                  <a:lnTo>
                    <a:pt x="2595695" y="3869041"/>
                  </a:lnTo>
                  <a:lnTo>
                    <a:pt x="2620504" y="3831278"/>
                  </a:lnTo>
                  <a:lnTo>
                    <a:pt x="2641404" y="3790947"/>
                  </a:lnTo>
                  <a:lnTo>
                    <a:pt x="2658126" y="3748317"/>
                  </a:lnTo>
                  <a:lnTo>
                    <a:pt x="2670403" y="3703656"/>
                  </a:lnTo>
                  <a:lnTo>
                    <a:pt x="2677966" y="3657232"/>
                  </a:lnTo>
                  <a:lnTo>
                    <a:pt x="2680546" y="3609314"/>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FFFFFF"/>
            </a:solidFill>
          </p:spPr>
          <p:txBody>
            <a:bodyPr wrap="square" lIns="0" tIns="0" rIns="0" bIns="0" rtlCol="0"/>
            <a:lstStyle/>
            <a:p>
              <a:endParaRPr/>
            </a:p>
          </p:txBody>
        </p:sp>
        <p:sp>
          <p:nvSpPr>
            <p:cNvPr id="64" name="object 35">
              <a:extLst>
                <a:ext uri="{FF2B5EF4-FFF2-40B4-BE49-F238E27FC236}">
                  <a16:creationId xmlns:a16="http://schemas.microsoft.com/office/drawing/2014/main" id="{5F948D69-366E-44A5-AC36-148B2D83DD7A}"/>
                </a:ext>
              </a:extLst>
            </p:cNvPr>
            <p:cNvSpPr/>
            <p:nvPr/>
          </p:nvSpPr>
          <p:spPr>
            <a:xfrm>
              <a:off x="9564997" y="2023685"/>
              <a:ext cx="2407928" cy="734033"/>
            </a:xfrm>
            <a:custGeom>
              <a:avLst/>
              <a:gdLst/>
              <a:ahLst/>
              <a:cxnLst/>
              <a:rect l="l" t="t" r="r" b="b"/>
              <a:pathLst>
                <a:path w="2680969" h="901064">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900496"/>
                  </a:lnTo>
                  <a:lnTo>
                    <a:pt x="2680546" y="90049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000000"/>
            </a:solidFill>
          </p:spPr>
          <p:txBody>
            <a:bodyPr wrap="square" lIns="0" tIns="0" rIns="0" bIns="0" rtlCol="0"/>
            <a:lstStyle/>
            <a:p>
              <a:endParaRPr/>
            </a:p>
          </p:txBody>
        </p:sp>
        <p:sp>
          <p:nvSpPr>
            <p:cNvPr id="65" name="object 36">
              <a:extLst>
                <a:ext uri="{FF2B5EF4-FFF2-40B4-BE49-F238E27FC236}">
                  <a16:creationId xmlns:a16="http://schemas.microsoft.com/office/drawing/2014/main" id="{2C2DFD79-C464-4ECB-94CA-D4B7B3D5D78A}"/>
                </a:ext>
              </a:extLst>
            </p:cNvPr>
            <p:cNvSpPr txBox="1"/>
            <p:nvPr/>
          </p:nvSpPr>
          <p:spPr>
            <a:xfrm>
              <a:off x="10363994" y="2277052"/>
              <a:ext cx="1269206" cy="253273"/>
            </a:xfrm>
            <a:prstGeom prst="rect">
              <a:avLst/>
            </a:prstGeom>
          </p:spPr>
          <p:txBody>
            <a:bodyPr vert="horz" wrap="square" lIns="0" tIns="14604" rIns="0" bIns="0" rtlCol="0">
              <a:spAutoFit/>
            </a:bodyPr>
            <a:lstStyle/>
            <a:p>
              <a:pPr marL="12700">
                <a:lnSpc>
                  <a:spcPct val="100000"/>
                </a:lnSpc>
                <a:spcBef>
                  <a:spcPts val="114"/>
                </a:spcBef>
              </a:pPr>
              <a:r>
                <a:rPr sz="1550" b="1">
                  <a:solidFill>
                    <a:srgbClr val="FFFFFF"/>
                  </a:solidFill>
                  <a:latin typeface="Segoe UI Semibold"/>
                  <a:cs typeface="Segoe UI Semibold"/>
                </a:rPr>
                <a:t>Inclusiveness</a:t>
              </a:r>
              <a:endParaRPr sz="1550">
                <a:latin typeface="Segoe UI Semibold"/>
                <a:cs typeface="Segoe UI Semibold"/>
              </a:endParaRPr>
            </a:p>
          </p:txBody>
        </p:sp>
        <p:sp>
          <p:nvSpPr>
            <p:cNvPr id="117" name="object 88">
              <a:extLst>
                <a:ext uri="{FF2B5EF4-FFF2-40B4-BE49-F238E27FC236}">
                  <a16:creationId xmlns:a16="http://schemas.microsoft.com/office/drawing/2014/main" id="{FBE80421-08AF-4CCC-869B-D0B67817FF8A}"/>
                </a:ext>
              </a:extLst>
            </p:cNvPr>
            <p:cNvSpPr txBox="1"/>
            <p:nvPr/>
          </p:nvSpPr>
          <p:spPr>
            <a:xfrm>
              <a:off x="9818081" y="2882379"/>
              <a:ext cx="1902431" cy="641201"/>
            </a:xfrm>
            <a:prstGeom prst="rect">
              <a:avLst/>
            </a:prstGeom>
          </p:spPr>
          <p:txBody>
            <a:bodyPr vert="horz" wrap="square" lIns="0" tIns="63500" rIns="0" bIns="0" rtlCol="0">
              <a:spAutoFit/>
            </a:bodyPr>
            <a:lstStyle/>
            <a:p>
              <a:pPr marL="12700">
                <a:lnSpc>
                  <a:spcPct val="100000"/>
                </a:lnSpc>
                <a:spcBef>
                  <a:spcPts val="645"/>
                </a:spcBef>
                <a:spcAft>
                  <a:spcPts val="200"/>
                </a:spcAft>
              </a:pPr>
              <a:r>
                <a:rPr sz="1150" b="1" spc="-5" dirty="0">
                  <a:latin typeface="Segoe UI Semibold"/>
                  <a:cs typeface="Segoe UI Semibold"/>
                </a:rPr>
                <a:t>Accessibility</a:t>
              </a:r>
              <a:r>
                <a:rPr sz="1150" b="1" spc="-20" dirty="0">
                  <a:latin typeface="Segoe UI Semibold"/>
                  <a:cs typeface="Segoe UI Semibold"/>
                </a:rPr>
                <a:t> </a:t>
              </a:r>
              <a:r>
                <a:rPr sz="1150" b="1" spc="-10" dirty="0">
                  <a:latin typeface="Segoe UI Semibold"/>
                  <a:cs typeface="Segoe UI Semibold"/>
                </a:rPr>
                <a:t>Standards</a:t>
              </a:r>
              <a:endParaRPr sz="1150" dirty="0">
                <a:latin typeface="Segoe UI Semibold"/>
                <a:cs typeface="Segoe UI Semibold"/>
              </a:endParaRPr>
            </a:p>
            <a:p>
              <a:pPr marL="12700">
                <a:lnSpc>
                  <a:spcPct val="100000"/>
                </a:lnSpc>
                <a:spcBef>
                  <a:spcPts val="370"/>
                </a:spcBef>
              </a:pPr>
              <a:r>
                <a:rPr sz="1050" dirty="0">
                  <a:latin typeface="Segoe UI"/>
                  <a:cs typeface="Segoe UI"/>
                </a:rPr>
                <a:t>Refer</a:t>
              </a:r>
              <a:r>
                <a:rPr sz="1050" spc="-10" dirty="0">
                  <a:latin typeface="Segoe UI"/>
                  <a:cs typeface="Segoe UI"/>
                </a:rPr>
                <a:t> </a:t>
              </a:r>
              <a:r>
                <a:rPr sz="1050" spc="10" dirty="0">
                  <a:latin typeface="Segoe UI"/>
                  <a:cs typeface="Segoe UI"/>
                </a:rPr>
                <a:t>to</a:t>
              </a:r>
              <a:r>
                <a:rPr sz="1050" spc="-5" dirty="0">
                  <a:latin typeface="Segoe UI"/>
                  <a:cs typeface="Segoe UI"/>
                </a:rPr>
                <a:t> </a:t>
              </a:r>
              <a:r>
                <a:rPr sz="1050" spc="10" dirty="0">
                  <a:latin typeface="Segoe UI"/>
                  <a:cs typeface="Segoe UI"/>
                </a:rPr>
                <a:t>the</a:t>
              </a:r>
              <a:r>
                <a:rPr sz="1050" spc="-10" dirty="0">
                  <a:latin typeface="Segoe UI"/>
                  <a:cs typeface="Segoe UI"/>
                </a:rPr>
                <a:t> </a:t>
              </a:r>
              <a:r>
                <a:rPr sz="1050" spc="5" dirty="0">
                  <a:latin typeface="Segoe UI"/>
                  <a:cs typeface="Segoe UI"/>
                </a:rPr>
                <a:t>standards</a:t>
              </a:r>
              <a:r>
                <a:rPr sz="1050" spc="-5" dirty="0">
                  <a:latin typeface="Segoe UI"/>
                  <a:cs typeface="Segoe UI"/>
                </a:rPr>
                <a:t> </a:t>
              </a:r>
              <a:r>
                <a:rPr sz="1050" spc="5" dirty="0">
                  <a:latin typeface="Segoe UI"/>
                  <a:cs typeface="Segoe UI"/>
                </a:rPr>
                <a:t>for</a:t>
              </a:r>
              <a:endParaRPr sz="1050" dirty="0">
                <a:latin typeface="Segoe UI"/>
                <a:cs typeface="Segoe UI"/>
              </a:endParaRPr>
            </a:p>
            <a:p>
              <a:pPr marL="12700">
                <a:lnSpc>
                  <a:spcPct val="100000"/>
                </a:lnSpc>
                <a:spcBef>
                  <a:spcPts val="25"/>
                </a:spcBef>
              </a:pPr>
              <a:r>
                <a:rPr sz="1050" dirty="0">
                  <a:latin typeface="Segoe UI"/>
                  <a:cs typeface="Segoe UI"/>
                </a:rPr>
                <a:t>compliance</a:t>
              </a:r>
              <a:r>
                <a:rPr lang="en-GB" sz="1050" dirty="0">
                  <a:latin typeface="Segoe UI"/>
                  <a:cs typeface="Segoe UI"/>
                </a:rPr>
                <a:t>. </a:t>
              </a:r>
              <a:endParaRPr sz="1050" dirty="0">
                <a:latin typeface="Segoe UI"/>
                <a:cs typeface="Segoe UI"/>
              </a:endParaRPr>
            </a:p>
          </p:txBody>
        </p:sp>
      </p:grpSp>
      <p:sp>
        <p:nvSpPr>
          <p:cNvPr id="2" name="object 86">
            <a:extLst>
              <a:ext uri="{FF2B5EF4-FFF2-40B4-BE49-F238E27FC236}">
                <a16:creationId xmlns:a16="http://schemas.microsoft.com/office/drawing/2014/main" id="{B36C6D0E-2272-45D9-AD1D-2D9756E6A81B}"/>
              </a:ext>
              <a:ext uri="{C183D7F6-B498-43B3-948B-1728B52AA6E4}">
                <adec:decorative xmlns:adec="http://schemas.microsoft.com/office/drawing/2017/decorative" val="1"/>
              </a:ext>
            </a:extLst>
          </p:cNvPr>
          <p:cNvSpPr/>
          <p:nvPr/>
        </p:nvSpPr>
        <p:spPr>
          <a:xfrm>
            <a:off x="6527800" y="1958022"/>
            <a:ext cx="319167" cy="333134"/>
          </a:xfrm>
          <a:custGeom>
            <a:avLst/>
            <a:gdLst/>
            <a:ahLst/>
            <a:cxnLst/>
            <a:rect l="l" t="t" r="r" b="b"/>
            <a:pathLst>
              <a:path w="391795" h="408939">
                <a:moveTo>
                  <a:pt x="391388" y="170586"/>
                </a:moveTo>
                <a:lnTo>
                  <a:pt x="387565" y="170586"/>
                </a:lnTo>
                <a:lnTo>
                  <a:pt x="369531" y="170586"/>
                </a:lnTo>
                <a:lnTo>
                  <a:pt x="348996" y="98793"/>
                </a:lnTo>
                <a:lnTo>
                  <a:pt x="344144" y="81889"/>
                </a:lnTo>
                <a:lnTo>
                  <a:pt x="344144" y="206781"/>
                </a:lnTo>
                <a:lnTo>
                  <a:pt x="337223" y="212725"/>
                </a:lnTo>
                <a:lnTo>
                  <a:pt x="329209" y="217208"/>
                </a:lnTo>
                <a:lnTo>
                  <a:pt x="320357" y="220027"/>
                </a:lnTo>
                <a:lnTo>
                  <a:pt x="310883" y="221018"/>
                </a:lnTo>
                <a:lnTo>
                  <a:pt x="301421" y="220040"/>
                </a:lnTo>
                <a:lnTo>
                  <a:pt x="292582" y="217208"/>
                </a:lnTo>
                <a:lnTo>
                  <a:pt x="284581" y="212725"/>
                </a:lnTo>
                <a:lnTo>
                  <a:pt x="277660" y="206781"/>
                </a:lnTo>
                <a:lnTo>
                  <a:pt x="344144" y="206781"/>
                </a:lnTo>
                <a:lnTo>
                  <a:pt x="344144" y="81889"/>
                </a:lnTo>
                <a:lnTo>
                  <a:pt x="336600" y="55511"/>
                </a:lnTo>
                <a:lnTo>
                  <a:pt x="387565" y="55511"/>
                </a:lnTo>
                <a:lnTo>
                  <a:pt x="387565" y="19316"/>
                </a:lnTo>
                <a:lnTo>
                  <a:pt x="331470" y="19316"/>
                </a:lnTo>
                <a:lnTo>
                  <a:pt x="331470" y="170586"/>
                </a:lnTo>
                <a:lnTo>
                  <a:pt x="290398" y="170586"/>
                </a:lnTo>
                <a:lnTo>
                  <a:pt x="310921" y="98818"/>
                </a:lnTo>
                <a:lnTo>
                  <a:pt x="331470" y="170586"/>
                </a:lnTo>
                <a:lnTo>
                  <a:pt x="331470" y="19316"/>
                </a:lnTo>
                <a:lnTo>
                  <a:pt x="214045" y="19316"/>
                </a:lnTo>
                <a:lnTo>
                  <a:pt x="214045" y="0"/>
                </a:lnTo>
                <a:lnTo>
                  <a:pt x="177419" y="0"/>
                </a:lnTo>
                <a:lnTo>
                  <a:pt x="177419" y="19316"/>
                </a:lnTo>
                <a:lnTo>
                  <a:pt x="101384" y="19316"/>
                </a:lnTo>
                <a:lnTo>
                  <a:pt x="101384" y="170586"/>
                </a:lnTo>
                <a:lnTo>
                  <a:pt x="60325" y="170586"/>
                </a:lnTo>
                <a:lnTo>
                  <a:pt x="80860" y="98793"/>
                </a:lnTo>
                <a:lnTo>
                  <a:pt x="101384" y="170586"/>
                </a:lnTo>
                <a:lnTo>
                  <a:pt x="101384" y="19316"/>
                </a:lnTo>
                <a:lnTo>
                  <a:pt x="4089" y="19316"/>
                </a:lnTo>
                <a:lnTo>
                  <a:pt x="4089" y="55499"/>
                </a:lnTo>
                <a:lnTo>
                  <a:pt x="55156" y="55511"/>
                </a:lnTo>
                <a:lnTo>
                  <a:pt x="22250" y="170586"/>
                </a:lnTo>
                <a:lnTo>
                  <a:pt x="4089" y="170586"/>
                </a:lnTo>
                <a:lnTo>
                  <a:pt x="254" y="170586"/>
                </a:lnTo>
                <a:lnTo>
                  <a:pt x="0" y="188201"/>
                </a:lnTo>
                <a:lnTo>
                  <a:pt x="254" y="192239"/>
                </a:lnTo>
                <a:lnTo>
                  <a:pt x="1193" y="196862"/>
                </a:lnTo>
                <a:lnTo>
                  <a:pt x="2489" y="201180"/>
                </a:lnTo>
                <a:lnTo>
                  <a:pt x="4089" y="205308"/>
                </a:lnTo>
                <a:lnTo>
                  <a:pt x="4432" y="206311"/>
                </a:lnTo>
                <a:lnTo>
                  <a:pt x="4686" y="206781"/>
                </a:lnTo>
                <a:lnTo>
                  <a:pt x="17043" y="227291"/>
                </a:lnTo>
                <a:lnTo>
                  <a:pt x="34709" y="243217"/>
                </a:lnTo>
                <a:lnTo>
                  <a:pt x="56388" y="253530"/>
                </a:lnTo>
                <a:lnTo>
                  <a:pt x="80797" y="257200"/>
                </a:lnTo>
                <a:lnTo>
                  <a:pt x="105181" y="253530"/>
                </a:lnTo>
                <a:lnTo>
                  <a:pt x="144526" y="227279"/>
                </a:lnTo>
                <a:lnTo>
                  <a:pt x="160426" y="196773"/>
                </a:lnTo>
                <a:lnTo>
                  <a:pt x="160528" y="196215"/>
                </a:lnTo>
                <a:lnTo>
                  <a:pt x="161315" y="192392"/>
                </a:lnTo>
                <a:lnTo>
                  <a:pt x="161328" y="192239"/>
                </a:lnTo>
                <a:lnTo>
                  <a:pt x="161836" y="188201"/>
                </a:lnTo>
                <a:lnTo>
                  <a:pt x="161950" y="186982"/>
                </a:lnTo>
                <a:lnTo>
                  <a:pt x="162941" y="170586"/>
                </a:lnTo>
                <a:lnTo>
                  <a:pt x="157480" y="170586"/>
                </a:lnTo>
                <a:lnTo>
                  <a:pt x="139446" y="170586"/>
                </a:lnTo>
                <a:lnTo>
                  <a:pt x="118922" y="98793"/>
                </a:lnTo>
                <a:lnTo>
                  <a:pt x="114071" y="81915"/>
                </a:lnTo>
                <a:lnTo>
                  <a:pt x="114071" y="206781"/>
                </a:lnTo>
                <a:lnTo>
                  <a:pt x="107149" y="212725"/>
                </a:lnTo>
                <a:lnTo>
                  <a:pt x="99136" y="217208"/>
                </a:lnTo>
                <a:lnTo>
                  <a:pt x="90271" y="220027"/>
                </a:lnTo>
                <a:lnTo>
                  <a:pt x="80797" y="221018"/>
                </a:lnTo>
                <a:lnTo>
                  <a:pt x="71310" y="220040"/>
                </a:lnTo>
                <a:lnTo>
                  <a:pt x="62433" y="217208"/>
                </a:lnTo>
                <a:lnTo>
                  <a:pt x="54432" y="212725"/>
                </a:lnTo>
                <a:lnTo>
                  <a:pt x="47510" y="206781"/>
                </a:lnTo>
                <a:lnTo>
                  <a:pt x="114071" y="206781"/>
                </a:lnTo>
                <a:lnTo>
                  <a:pt x="114071" y="81915"/>
                </a:lnTo>
                <a:lnTo>
                  <a:pt x="111671" y="73533"/>
                </a:lnTo>
                <a:lnTo>
                  <a:pt x="106527" y="55511"/>
                </a:lnTo>
                <a:lnTo>
                  <a:pt x="177419" y="55511"/>
                </a:lnTo>
                <a:lnTo>
                  <a:pt x="177419" y="321259"/>
                </a:lnTo>
                <a:lnTo>
                  <a:pt x="146189" y="326605"/>
                </a:lnTo>
                <a:lnTo>
                  <a:pt x="116001" y="336892"/>
                </a:lnTo>
                <a:lnTo>
                  <a:pt x="87503" y="352120"/>
                </a:lnTo>
                <a:lnTo>
                  <a:pt x="61366" y="372287"/>
                </a:lnTo>
                <a:lnTo>
                  <a:pt x="29679" y="372287"/>
                </a:lnTo>
                <a:lnTo>
                  <a:pt x="29667" y="408482"/>
                </a:lnTo>
                <a:lnTo>
                  <a:pt x="362000" y="408482"/>
                </a:lnTo>
                <a:lnTo>
                  <a:pt x="362000" y="372287"/>
                </a:lnTo>
                <a:lnTo>
                  <a:pt x="330327" y="372287"/>
                </a:lnTo>
                <a:lnTo>
                  <a:pt x="321449" y="365455"/>
                </a:lnTo>
                <a:lnTo>
                  <a:pt x="309943" y="356590"/>
                </a:lnTo>
                <a:lnTo>
                  <a:pt x="304126" y="352094"/>
                </a:lnTo>
                <a:lnTo>
                  <a:pt x="275577" y="336854"/>
                </a:lnTo>
                <a:lnTo>
                  <a:pt x="265912" y="333578"/>
                </a:lnTo>
                <a:lnTo>
                  <a:pt x="265912" y="372287"/>
                </a:lnTo>
                <a:lnTo>
                  <a:pt x="125755" y="372287"/>
                </a:lnTo>
                <a:lnTo>
                  <a:pt x="160058" y="360514"/>
                </a:lnTo>
                <a:lnTo>
                  <a:pt x="195821" y="356590"/>
                </a:lnTo>
                <a:lnTo>
                  <a:pt x="231597" y="360514"/>
                </a:lnTo>
                <a:lnTo>
                  <a:pt x="265912" y="372287"/>
                </a:lnTo>
                <a:lnTo>
                  <a:pt x="265912" y="333578"/>
                </a:lnTo>
                <a:lnTo>
                  <a:pt x="245325" y="326567"/>
                </a:lnTo>
                <a:lnTo>
                  <a:pt x="214172" y="321271"/>
                </a:lnTo>
                <a:lnTo>
                  <a:pt x="214109" y="188391"/>
                </a:lnTo>
                <a:lnTo>
                  <a:pt x="214045" y="55511"/>
                </a:lnTo>
                <a:lnTo>
                  <a:pt x="285229" y="55511"/>
                </a:lnTo>
                <a:lnTo>
                  <a:pt x="252323" y="170586"/>
                </a:lnTo>
                <a:lnTo>
                  <a:pt x="234175" y="170586"/>
                </a:lnTo>
                <a:lnTo>
                  <a:pt x="229222" y="170586"/>
                </a:lnTo>
                <a:lnTo>
                  <a:pt x="229768" y="186982"/>
                </a:lnTo>
                <a:lnTo>
                  <a:pt x="230352" y="192303"/>
                </a:lnTo>
                <a:lnTo>
                  <a:pt x="231279" y="196862"/>
                </a:lnTo>
                <a:lnTo>
                  <a:pt x="232587" y="201180"/>
                </a:lnTo>
                <a:lnTo>
                  <a:pt x="264871" y="243217"/>
                </a:lnTo>
                <a:lnTo>
                  <a:pt x="310883" y="257200"/>
                </a:lnTo>
                <a:lnTo>
                  <a:pt x="335267" y="253530"/>
                </a:lnTo>
                <a:lnTo>
                  <a:pt x="374599" y="227279"/>
                </a:lnTo>
                <a:lnTo>
                  <a:pt x="389775" y="199212"/>
                </a:lnTo>
                <a:lnTo>
                  <a:pt x="390499" y="196773"/>
                </a:lnTo>
                <a:lnTo>
                  <a:pt x="391388" y="192392"/>
                </a:lnTo>
                <a:lnTo>
                  <a:pt x="391388" y="170586"/>
                </a:lnTo>
                <a:close/>
              </a:path>
            </a:pathLst>
          </a:custGeom>
          <a:solidFill>
            <a:srgbClr val="007CC4"/>
          </a:solidFill>
        </p:spPr>
        <p:txBody>
          <a:bodyPr wrap="square" lIns="0" tIns="0" rIns="0" bIns="0" rtlCol="0"/>
          <a:lstStyle/>
          <a:p>
            <a:endParaRPr/>
          </a:p>
        </p:txBody>
      </p:sp>
      <p:pic>
        <p:nvPicPr>
          <p:cNvPr id="9" name="Graphic 8">
            <a:extLst>
              <a:ext uri="{FF2B5EF4-FFF2-40B4-BE49-F238E27FC236}">
                <a16:creationId xmlns:a16="http://schemas.microsoft.com/office/drawing/2014/main" id="{5E1D8FC0-E4E8-485D-8900-89CD9907893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47200" y="1971693"/>
            <a:ext cx="357189" cy="326129"/>
          </a:xfrm>
          <a:prstGeom prst="rect">
            <a:avLst/>
          </a:prstGeom>
        </p:spPr>
      </p:pic>
    </p:spTree>
    <p:extLst>
      <p:ext uri="{BB962C8B-B14F-4D97-AF65-F5344CB8AC3E}">
        <p14:creationId xmlns:p14="http://schemas.microsoft.com/office/powerpoint/2010/main" val="1456212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A242E79-82F5-42E7-B4F9-6904B63ADEDE}"/>
              </a:ext>
            </a:extLst>
          </p:cNvPr>
          <p:cNvSpPr txBox="1">
            <a:spLocks noGrp="1"/>
          </p:cNvSpPr>
          <p:nvPr>
            <p:ph type="title"/>
          </p:nvPr>
        </p:nvSpPr>
        <p:spPr>
          <a:xfrm>
            <a:off x="311056" y="137447"/>
            <a:ext cx="6097136"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Pro" panose="020B0502040504020203" pitchFamily="34" charset="0"/>
                <a:ea typeface="+mn-ea"/>
                <a:cs typeface="Times New Roman" panose="02020603050405020304" pitchFamily="18" charset="0"/>
              </a:rPr>
              <a:t>Brainstorming potential benefits and harms: </a:t>
            </a:r>
            <a:r>
              <a:rPr kumimoji="0" lang="en-US" sz="1800" b="0" i="0" u="none" strike="noStrike" kern="1200" cap="none" spc="0" normalizeH="0" baseline="0" noProof="0">
                <a:ln>
                  <a:noFill/>
                </a:ln>
                <a:solidFill>
                  <a:schemeClr val="bg1"/>
                </a:solidFill>
                <a:effectLst/>
                <a:uLnTx/>
                <a:uFillTx/>
                <a:latin typeface="Segoe Pro LIGHT"/>
                <a:ea typeface="+mn-ea"/>
                <a:cs typeface="Times New Roman" panose="02020603050405020304" pitchFamily="18" charset="0"/>
              </a:rPr>
              <a:t>Prompts </a:t>
            </a:r>
            <a:r>
              <a:rPr kumimoji="0" lang="en-US" sz="100" b="0" i="0" u="none" strike="noStrike" kern="1200" cap="none" spc="0" normalizeH="0" baseline="0" noProof="0">
                <a:ln>
                  <a:noFill/>
                </a:ln>
                <a:solidFill>
                  <a:srgbClr val="323130"/>
                </a:solidFill>
                <a:effectLst/>
                <a:uLnTx/>
                <a:uFillTx/>
                <a:latin typeface="Segoe Pro LIGHT"/>
                <a:ea typeface="+mn-ea"/>
                <a:cs typeface="Times New Roman" panose="02020603050405020304" pitchFamily="18" charset="0"/>
              </a:rPr>
              <a:t>(continued )</a:t>
            </a:r>
            <a:endParaRPr kumimoji="0" lang="en-GB" sz="100" b="0" i="0" u="none" strike="noStrike" kern="1200" cap="none" spc="0" normalizeH="0" baseline="0" noProof="0">
              <a:ln>
                <a:noFill/>
              </a:ln>
              <a:solidFill>
                <a:srgbClr val="323130"/>
              </a:solidFill>
              <a:effectLst/>
              <a:uLnTx/>
              <a:uFillTx/>
              <a:latin typeface="Segoe Pro LIGHT"/>
              <a:ea typeface="+mn-ea"/>
              <a:cs typeface="+mn-cs"/>
            </a:endParaRPr>
          </a:p>
        </p:txBody>
      </p:sp>
      <p:sp>
        <p:nvSpPr>
          <p:cNvPr id="128" name="object 77">
            <a:extLst>
              <a:ext uri="{FF2B5EF4-FFF2-40B4-BE49-F238E27FC236}">
                <a16:creationId xmlns:a16="http://schemas.microsoft.com/office/drawing/2014/main" id="{92B5FBF2-5AA9-4FAC-8F74-B87CF2D69A4A}"/>
              </a:ext>
              <a:ext uri="{C183D7F6-B498-43B3-948B-1728B52AA6E4}">
                <adec:decorative xmlns:adec="http://schemas.microsoft.com/office/drawing/2017/decorative" val="1"/>
              </a:ext>
            </a:extLst>
          </p:cNvPr>
          <p:cNvSpPr/>
          <p:nvPr/>
        </p:nvSpPr>
        <p:spPr>
          <a:xfrm>
            <a:off x="807842" y="1143759"/>
            <a:ext cx="2424112" cy="4807726"/>
          </a:xfrm>
          <a:custGeom>
            <a:avLst/>
            <a:gdLst/>
            <a:ahLst/>
            <a:cxnLst/>
            <a:rect l="l" t="t" r="r" b="b"/>
            <a:pathLst>
              <a:path w="2680969" h="4049395">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09314"/>
                </a:lnTo>
                <a:lnTo>
                  <a:pt x="2580" y="3657232"/>
                </a:lnTo>
                <a:lnTo>
                  <a:pt x="10143" y="3703656"/>
                </a:lnTo>
                <a:lnTo>
                  <a:pt x="22420" y="3748317"/>
                </a:lnTo>
                <a:lnTo>
                  <a:pt x="39142" y="3790947"/>
                </a:lnTo>
                <a:lnTo>
                  <a:pt x="60042" y="3831278"/>
                </a:lnTo>
                <a:lnTo>
                  <a:pt x="84851" y="3869041"/>
                </a:lnTo>
                <a:lnTo>
                  <a:pt x="113301" y="3903967"/>
                </a:lnTo>
                <a:lnTo>
                  <a:pt x="145123" y="3935790"/>
                </a:lnTo>
                <a:lnTo>
                  <a:pt x="180050" y="3964240"/>
                </a:lnTo>
                <a:lnTo>
                  <a:pt x="217813" y="3989048"/>
                </a:lnTo>
                <a:lnTo>
                  <a:pt x="258143" y="4009948"/>
                </a:lnTo>
                <a:lnTo>
                  <a:pt x="300773" y="4026671"/>
                </a:lnTo>
                <a:lnTo>
                  <a:pt x="345434" y="4038948"/>
                </a:lnTo>
                <a:lnTo>
                  <a:pt x="391858" y="4046510"/>
                </a:lnTo>
                <a:lnTo>
                  <a:pt x="439777" y="4049091"/>
                </a:lnTo>
                <a:lnTo>
                  <a:pt x="2240769" y="4049091"/>
                </a:lnTo>
                <a:lnTo>
                  <a:pt x="2288688" y="4046510"/>
                </a:lnTo>
                <a:lnTo>
                  <a:pt x="2335112" y="4038948"/>
                </a:lnTo>
                <a:lnTo>
                  <a:pt x="2379773" y="4026671"/>
                </a:lnTo>
                <a:lnTo>
                  <a:pt x="2422403" y="4009948"/>
                </a:lnTo>
                <a:lnTo>
                  <a:pt x="2462733" y="3989048"/>
                </a:lnTo>
                <a:lnTo>
                  <a:pt x="2500496" y="3964240"/>
                </a:lnTo>
                <a:lnTo>
                  <a:pt x="2535423" y="3935790"/>
                </a:lnTo>
                <a:lnTo>
                  <a:pt x="2567245" y="3903967"/>
                </a:lnTo>
                <a:lnTo>
                  <a:pt x="2595695" y="3869041"/>
                </a:lnTo>
                <a:lnTo>
                  <a:pt x="2620504" y="3831278"/>
                </a:lnTo>
                <a:lnTo>
                  <a:pt x="2641404" y="3790947"/>
                </a:lnTo>
                <a:lnTo>
                  <a:pt x="2658126" y="3748317"/>
                </a:lnTo>
                <a:lnTo>
                  <a:pt x="2670403" y="3703656"/>
                </a:lnTo>
                <a:lnTo>
                  <a:pt x="2677966" y="3657232"/>
                </a:lnTo>
                <a:lnTo>
                  <a:pt x="2680546" y="3609314"/>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FFFFFF"/>
          </a:solidFill>
        </p:spPr>
        <p:txBody>
          <a:bodyPr wrap="square" lIns="0" tIns="0" rIns="0" bIns="0" rtlCol="0"/>
          <a:lstStyle/>
          <a:p>
            <a:endParaRPr/>
          </a:p>
        </p:txBody>
      </p:sp>
      <p:sp>
        <p:nvSpPr>
          <p:cNvPr id="129" name="object 78">
            <a:extLst>
              <a:ext uri="{FF2B5EF4-FFF2-40B4-BE49-F238E27FC236}">
                <a16:creationId xmlns:a16="http://schemas.microsoft.com/office/drawing/2014/main" id="{92C9DDE7-EF0E-4751-B15A-11F98B3CFB5B}"/>
              </a:ext>
              <a:ext uri="{C183D7F6-B498-43B3-948B-1728B52AA6E4}">
                <adec:decorative xmlns:adec="http://schemas.microsoft.com/office/drawing/2017/decorative" val="1"/>
              </a:ext>
            </a:extLst>
          </p:cNvPr>
          <p:cNvSpPr/>
          <p:nvPr/>
        </p:nvSpPr>
        <p:spPr>
          <a:xfrm>
            <a:off x="801446" y="1144061"/>
            <a:ext cx="2433637" cy="734033"/>
          </a:xfrm>
          <a:custGeom>
            <a:avLst/>
            <a:gdLst/>
            <a:ahLst/>
            <a:cxnLst/>
            <a:rect l="l" t="t" r="r" b="b"/>
            <a:pathLst>
              <a:path w="2680969" h="901064">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900496"/>
                </a:lnTo>
                <a:lnTo>
                  <a:pt x="2680546" y="90049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000000"/>
          </a:solidFill>
        </p:spPr>
        <p:txBody>
          <a:bodyPr wrap="square" lIns="0" tIns="0" rIns="0" bIns="0" rtlCol="0"/>
          <a:lstStyle/>
          <a:p>
            <a:endParaRPr/>
          </a:p>
        </p:txBody>
      </p:sp>
      <p:sp>
        <p:nvSpPr>
          <p:cNvPr id="30" name="object 8">
            <a:extLst>
              <a:ext uri="{FF2B5EF4-FFF2-40B4-BE49-F238E27FC236}">
                <a16:creationId xmlns:a16="http://schemas.microsoft.com/office/drawing/2014/main" id="{40467C48-59FF-453E-8E23-115E5D4C4DCD}"/>
              </a:ext>
            </a:extLst>
          </p:cNvPr>
          <p:cNvSpPr txBox="1"/>
          <p:nvPr/>
        </p:nvSpPr>
        <p:spPr>
          <a:xfrm>
            <a:off x="1605845" y="1325267"/>
            <a:ext cx="909690" cy="478785"/>
          </a:xfrm>
          <a:prstGeom prst="rect">
            <a:avLst/>
          </a:prstGeom>
        </p:spPr>
        <p:txBody>
          <a:bodyPr vert="horz" wrap="square" lIns="0" tIns="12065" rIns="0" bIns="0" rtlCol="0">
            <a:spAutoFit/>
          </a:bodyPr>
          <a:lstStyle/>
          <a:p>
            <a:pPr marL="12700" marR="5080">
              <a:lnSpc>
                <a:spcPct val="101099"/>
              </a:lnSpc>
              <a:spcBef>
                <a:spcPts val="95"/>
              </a:spcBef>
            </a:pPr>
            <a:r>
              <a:rPr sz="1550" b="1" spc="-5">
                <a:solidFill>
                  <a:srgbClr val="FFFFFF"/>
                </a:solidFill>
                <a:latin typeface="Segoe UI Semibold"/>
                <a:cs typeface="Segoe UI Semibold"/>
              </a:rPr>
              <a:t>Reliability</a:t>
            </a:r>
            <a:r>
              <a:rPr sz="1550" b="1" spc="-55">
                <a:solidFill>
                  <a:srgbClr val="FFFFFF"/>
                </a:solidFill>
                <a:latin typeface="Segoe UI Semibold"/>
                <a:cs typeface="Segoe UI Semibold"/>
              </a:rPr>
              <a:t> </a:t>
            </a:r>
            <a:r>
              <a:rPr sz="1550" b="1" spc="10">
                <a:solidFill>
                  <a:srgbClr val="FFFFFF"/>
                </a:solidFill>
                <a:latin typeface="Segoe UI Semibold"/>
                <a:cs typeface="Segoe UI Semibold"/>
              </a:rPr>
              <a:t>&amp;</a:t>
            </a:r>
            <a:r>
              <a:rPr lang="en-US" sz="1550" b="1" spc="10">
                <a:solidFill>
                  <a:srgbClr val="FFFFFF"/>
                </a:solidFill>
                <a:latin typeface="Segoe UI Semibold"/>
                <a:cs typeface="Segoe UI Semibold"/>
              </a:rPr>
              <a:t> </a:t>
            </a:r>
            <a:r>
              <a:rPr sz="1550" b="1">
                <a:solidFill>
                  <a:srgbClr val="FFFFFF"/>
                </a:solidFill>
                <a:latin typeface="Segoe UI Semibold"/>
                <a:cs typeface="Segoe UI Semibold"/>
              </a:rPr>
              <a:t>Safety</a:t>
            </a:r>
            <a:endParaRPr sz="1550">
              <a:latin typeface="Segoe UI Semibold"/>
              <a:cs typeface="Segoe UI Semibold"/>
            </a:endParaRPr>
          </a:p>
        </p:txBody>
      </p:sp>
      <p:sp>
        <p:nvSpPr>
          <p:cNvPr id="130" name="object 79">
            <a:extLst>
              <a:ext uri="{FF2B5EF4-FFF2-40B4-BE49-F238E27FC236}">
                <a16:creationId xmlns:a16="http://schemas.microsoft.com/office/drawing/2014/main" id="{E90542FB-5A06-469D-B8E9-0808B781BA58}"/>
              </a:ext>
            </a:extLst>
          </p:cNvPr>
          <p:cNvSpPr txBox="1"/>
          <p:nvPr/>
        </p:nvSpPr>
        <p:spPr>
          <a:xfrm>
            <a:off x="1048030" y="2015455"/>
            <a:ext cx="1944687" cy="3976410"/>
          </a:xfrm>
          <a:prstGeom prst="rect">
            <a:avLst/>
          </a:prstGeom>
        </p:spPr>
        <p:txBody>
          <a:bodyPr vert="horz" wrap="square" lIns="0" tIns="63500" rIns="0" bIns="0" rtlCol="0">
            <a:spAutoFit/>
          </a:bodyPr>
          <a:lstStyle/>
          <a:p>
            <a:pPr marL="12700">
              <a:lnSpc>
                <a:spcPct val="100000"/>
              </a:lnSpc>
              <a:spcBef>
                <a:spcPts val="500"/>
              </a:spcBef>
            </a:pPr>
            <a:r>
              <a:rPr sz="750" b="1" spc="40">
                <a:solidFill>
                  <a:srgbClr val="191919"/>
                </a:solidFill>
                <a:latin typeface="Segoe Pro Semibold"/>
                <a:cs typeface="Segoe Pro Semibold"/>
              </a:rPr>
              <a:t>POTENTIAL</a:t>
            </a:r>
            <a:r>
              <a:rPr sz="750" b="1" spc="65">
                <a:solidFill>
                  <a:srgbClr val="191919"/>
                </a:solidFill>
                <a:latin typeface="Segoe Pro Semibold"/>
                <a:cs typeface="Segoe Pro Semibold"/>
              </a:rPr>
              <a:t> </a:t>
            </a:r>
            <a:r>
              <a:rPr sz="750" b="1" spc="30">
                <a:solidFill>
                  <a:srgbClr val="191919"/>
                </a:solidFill>
                <a:latin typeface="Segoe Pro Semibold"/>
                <a:cs typeface="Segoe Pro Semibold"/>
              </a:rPr>
              <a:t>HARM</a:t>
            </a:r>
            <a:endParaRPr sz="750">
              <a:latin typeface="Segoe Pro Semibold"/>
              <a:cs typeface="Segoe Pro Semibold"/>
            </a:endParaRPr>
          </a:p>
          <a:p>
            <a:pPr marL="12700">
              <a:lnSpc>
                <a:spcPct val="100000"/>
              </a:lnSpc>
              <a:spcBef>
                <a:spcPts val="645"/>
              </a:spcBef>
            </a:pPr>
            <a:r>
              <a:rPr lang="en-US" sz="1150" b="1" spc="-10">
                <a:latin typeface="Segoe UI Semibold"/>
                <a:cs typeface="Segoe UI Semibold"/>
              </a:rPr>
              <a:t>Reliability and safety guidance</a:t>
            </a:r>
            <a:endParaRPr sz="1150">
              <a:latin typeface="Segoe UI Semibold"/>
              <a:cs typeface="Segoe UI Semibold"/>
            </a:endParaRPr>
          </a:p>
          <a:p>
            <a:pPr marR="121920" lvl="0" fontAlgn="base">
              <a:lnSpc>
                <a:spcPct val="110000"/>
              </a:lnSpc>
              <a:spcBef>
                <a:spcPts val="320"/>
              </a:spcBef>
              <a:spcAft>
                <a:spcPts val="0"/>
              </a:spcAft>
            </a:pPr>
            <a:r>
              <a:rPr lang="en-US" sz="1050" spc="5">
                <a:latin typeface="Segoe UI"/>
                <a:cs typeface="Segoe UI"/>
              </a:rPr>
              <a:t>What harms might this stakeholder experience if the  system performs unreliably or unsafely (e.g., models are incompletely trained, system operates outside of the acceptable ranges, or performs with unacceptable error rates)? </a:t>
            </a:r>
            <a:endParaRPr lang="en-US" sz="1050" i="1" spc="-15">
              <a:solidFill>
                <a:srgbClr val="3D4078"/>
              </a:solidFill>
              <a:latin typeface="Segoe UI"/>
              <a:cs typeface="Segoe UI"/>
            </a:endParaRPr>
          </a:p>
          <a:p>
            <a:pPr marL="12700" marR="5080">
              <a:lnSpc>
                <a:spcPct val="110000"/>
              </a:lnSpc>
              <a:spcBef>
                <a:spcPts val="320"/>
              </a:spcBef>
            </a:pPr>
            <a:endParaRPr lang="en-US" sz="1050" i="1" spc="-15">
              <a:solidFill>
                <a:srgbClr val="3D4078"/>
              </a:solidFill>
              <a:latin typeface="Segoe UI"/>
              <a:cs typeface="Segoe UI"/>
            </a:endParaRPr>
          </a:p>
          <a:p>
            <a:pPr marL="12700" marR="5080">
              <a:lnSpc>
                <a:spcPct val="110000"/>
              </a:lnSpc>
              <a:spcBef>
                <a:spcPts val="320"/>
              </a:spcBef>
            </a:pPr>
            <a:r>
              <a:rPr lang="en-US" sz="950" i="1" spc="10">
                <a:solidFill>
                  <a:srgbClr val="188240"/>
                </a:solidFill>
                <a:latin typeface="Segoe UI"/>
                <a:cs typeface="Segoe UI"/>
              </a:rPr>
              <a:t>E.g., If the system predicts the length of patient stay unreliably, then patients (decision subjects) might be in the hospital for longer than necessary, impacting their job security, or not long enough, impacting their recovery. </a:t>
            </a:r>
          </a:p>
          <a:p>
            <a:pPr marL="12700" marR="5080">
              <a:lnSpc>
                <a:spcPct val="110000"/>
              </a:lnSpc>
              <a:spcBef>
                <a:spcPts val="320"/>
              </a:spcBef>
            </a:pPr>
            <a:endParaRPr sz="950" i="1" spc="10">
              <a:solidFill>
                <a:srgbClr val="188240"/>
              </a:solidFill>
              <a:latin typeface="Segoe UI"/>
              <a:cs typeface="Segoe UI"/>
            </a:endParaRPr>
          </a:p>
        </p:txBody>
      </p:sp>
      <p:grpSp>
        <p:nvGrpSpPr>
          <p:cNvPr id="31" name="object 9">
            <a:extLst>
              <a:ext uri="{FF2B5EF4-FFF2-40B4-BE49-F238E27FC236}">
                <a16:creationId xmlns:a16="http://schemas.microsoft.com/office/drawing/2014/main" id="{01B3FBED-59DE-49A0-AFD5-16E3C47278D6}"/>
              </a:ext>
              <a:ext uri="{C183D7F6-B498-43B3-948B-1728B52AA6E4}">
                <adec:decorative xmlns:adec="http://schemas.microsoft.com/office/drawing/2017/decorative" val="1"/>
              </a:ext>
            </a:extLst>
          </p:cNvPr>
          <p:cNvGrpSpPr/>
          <p:nvPr/>
        </p:nvGrpSpPr>
        <p:grpSpPr>
          <a:xfrm>
            <a:off x="1122500" y="1365780"/>
            <a:ext cx="289780" cy="340376"/>
            <a:chOff x="10436673" y="6381107"/>
            <a:chExt cx="351155" cy="417830"/>
          </a:xfrm>
        </p:grpSpPr>
        <p:sp>
          <p:nvSpPr>
            <p:cNvPr id="32" name="object 10">
              <a:extLst>
                <a:ext uri="{FF2B5EF4-FFF2-40B4-BE49-F238E27FC236}">
                  <a16:creationId xmlns:a16="http://schemas.microsoft.com/office/drawing/2014/main" id="{26E6AF28-42DF-424E-92C9-FB8A771B4002}"/>
                </a:ext>
              </a:extLst>
            </p:cNvPr>
            <p:cNvSpPr/>
            <p:nvPr/>
          </p:nvSpPr>
          <p:spPr>
            <a:xfrm>
              <a:off x="10441908" y="6386342"/>
              <a:ext cx="340360" cy="407670"/>
            </a:xfrm>
            <a:custGeom>
              <a:avLst/>
              <a:gdLst/>
              <a:ahLst/>
              <a:cxnLst/>
              <a:rect l="l" t="t" r="r" b="b"/>
              <a:pathLst>
                <a:path w="340359" h="407670">
                  <a:moveTo>
                    <a:pt x="188968" y="0"/>
                  </a:moveTo>
                  <a:lnTo>
                    <a:pt x="151168" y="0"/>
                  </a:lnTo>
                  <a:lnTo>
                    <a:pt x="137895" y="20630"/>
                  </a:lnTo>
                  <a:lnTo>
                    <a:pt x="104753" y="45078"/>
                  </a:lnTo>
                  <a:lnTo>
                    <a:pt x="61751" y="65499"/>
                  </a:lnTo>
                  <a:lnTo>
                    <a:pt x="18899" y="74050"/>
                  </a:lnTo>
                  <a:lnTo>
                    <a:pt x="0" y="74050"/>
                  </a:lnTo>
                  <a:lnTo>
                    <a:pt x="0" y="259164"/>
                  </a:lnTo>
                  <a:lnTo>
                    <a:pt x="13075" y="300460"/>
                  </a:lnTo>
                  <a:lnTo>
                    <a:pt x="46028" y="340423"/>
                  </a:lnTo>
                  <a:lnTo>
                    <a:pt x="89450" y="374547"/>
                  </a:lnTo>
                  <a:lnTo>
                    <a:pt x="133933" y="398326"/>
                  </a:lnTo>
                  <a:lnTo>
                    <a:pt x="170068" y="407254"/>
                  </a:lnTo>
                  <a:lnTo>
                    <a:pt x="206202" y="398326"/>
                  </a:lnTo>
                  <a:lnTo>
                    <a:pt x="250685" y="374547"/>
                  </a:lnTo>
                  <a:lnTo>
                    <a:pt x="256180" y="370229"/>
                  </a:lnTo>
                  <a:lnTo>
                    <a:pt x="170068" y="370229"/>
                  </a:lnTo>
                  <a:lnTo>
                    <a:pt x="136699" y="358809"/>
                  </a:lnTo>
                  <a:lnTo>
                    <a:pt x="92639" y="330521"/>
                  </a:lnTo>
                  <a:lnTo>
                    <a:pt x="54224" y="294320"/>
                  </a:lnTo>
                  <a:lnTo>
                    <a:pt x="37789" y="259164"/>
                  </a:lnTo>
                  <a:lnTo>
                    <a:pt x="37789" y="109473"/>
                  </a:lnTo>
                  <a:lnTo>
                    <a:pt x="72826" y="100544"/>
                  </a:lnTo>
                  <a:lnTo>
                    <a:pt x="109284" y="85125"/>
                  </a:lnTo>
                  <a:lnTo>
                    <a:pt x="143065" y="64739"/>
                  </a:lnTo>
                  <a:lnTo>
                    <a:pt x="170068" y="40909"/>
                  </a:lnTo>
                  <a:lnTo>
                    <a:pt x="229736" y="40909"/>
                  </a:lnTo>
                  <a:lnTo>
                    <a:pt x="202241" y="20630"/>
                  </a:lnTo>
                  <a:lnTo>
                    <a:pt x="188968" y="0"/>
                  </a:lnTo>
                  <a:close/>
                </a:path>
                <a:path w="340359" h="407670">
                  <a:moveTo>
                    <a:pt x="229736" y="40909"/>
                  </a:moveTo>
                  <a:lnTo>
                    <a:pt x="170068" y="40909"/>
                  </a:lnTo>
                  <a:lnTo>
                    <a:pt x="197071" y="64739"/>
                  </a:lnTo>
                  <a:lnTo>
                    <a:pt x="230851" y="85125"/>
                  </a:lnTo>
                  <a:lnTo>
                    <a:pt x="267309" y="100544"/>
                  </a:lnTo>
                  <a:lnTo>
                    <a:pt x="302346" y="109473"/>
                  </a:lnTo>
                  <a:lnTo>
                    <a:pt x="302346" y="259164"/>
                  </a:lnTo>
                  <a:lnTo>
                    <a:pt x="285911" y="294320"/>
                  </a:lnTo>
                  <a:lnTo>
                    <a:pt x="247496" y="330521"/>
                  </a:lnTo>
                  <a:lnTo>
                    <a:pt x="203436" y="358809"/>
                  </a:lnTo>
                  <a:lnTo>
                    <a:pt x="170068" y="370229"/>
                  </a:lnTo>
                  <a:lnTo>
                    <a:pt x="256180" y="370229"/>
                  </a:lnTo>
                  <a:lnTo>
                    <a:pt x="294107" y="340423"/>
                  </a:lnTo>
                  <a:lnTo>
                    <a:pt x="327061" y="300460"/>
                  </a:lnTo>
                  <a:lnTo>
                    <a:pt x="340136" y="259164"/>
                  </a:lnTo>
                  <a:lnTo>
                    <a:pt x="340136" y="74050"/>
                  </a:lnTo>
                  <a:lnTo>
                    <a:pt x="321246" y="74050"/>
                  </a:lnTo>
                  <a:lnTo>
                    <a:pt x="278394" y="65499"/>
                  </a:lnTo>
                  <a:lnTo>
                    <a:pt x="235388" y="45078"/>
                  </a:lnTo>
                  <a:lnTo>
                    <a:pt x="229736" y="40909"/>
                  </a:lnTo>
                  <a:close/>
                </a:path>
              </a:pathLst>
            </a:custGeom>
            <a:solidFill>
              <a:srgbClr val="188240"/>
            </a:solidFill>
          </p:spPr>
          <p:txBody>
            <a:bodyPr wrap="square" lIns="0" tIns="0" rIns="0" bIns="0" rtlCol="0"/>
            <a:lstStyle/>
            <a:p>
              <a:endParaRPr/>
            </a:p>
          </p:txBody>
        </p:sp>
        <p:sp>
          <p:nvSpPr>
            <p:cNvPr id="42" name="object 11">
              <a:extLst>
                <a:ext uri="{FF2B5EF4-FFF2-40B4-BE49-F238E27FC236}">
                  <a16:creationId xmlns:a16="http://schemas.microsoft.com/office/drawing/2014/main" id="{A6594EFE-881A-4662-B48F-8259D89E7D9D}"/>
                </a:ext>
              </a:extLst>
            </p:cNvPr>
            <p:cNvSpPr/>
            <p:nvPr/>
          </p:nvSpPr>
          <p:spPr>
            <a:xfrm>
              <a:off x="10441908" y="6386342"/>
              <a:ext cx="340360" cy="407670"/>
            </a:xfrm>
            <a:custGeom>
              <a:avLst/>
              <a:gdLst/>
              <a:ahLst/>
              <a:cxnLst/>
              <a:rect l="l" t="t" r="r" b="b"/>
              <a:pathLst>
                <a:path w="340359" h="407670">
                  <a:moveTo>
                    <a:pt x="170068" y="407254"/>
                  </a:moveTo>
                  <a:lnTo>
                    <a:pt x="89450" y="374547"/>
                  </a:lnTo>
                  <a:lnTo>
                    <a:pt x="46028" y="340423"/>
                  </a:lnTo>
                  <a:lnTo>
                    <a:pt x="13075" y="300460"/>
                  </a:lnTo>
                  <a:lnTo>
                    <a:pt x="0" y="259164"/>
                  </a:lnTo>
                  <a:lnTo>
                    <a:pt x="0" y="74050"/>
                  </a:lnTo>
                  <a:lnTo>
                    <a:pt x="18899" y="74050"/>
                  </a:lnTo>
                  <a:lnTo>
                    <a:pt x="61751" y="65499"/>
                  </a:lnTo>
                  <a:lnTo>
                    <a:pt x="104753" y="45078"/>
                  </a:lnTo>
                  <a:lnTo>
                    <a:pt x="137895" y="20630"/>
                  </a:lnTo>
                  <a:lnTo>
                    <a:pt x="151168" y="0"/>
                  </a:lnTo>
                  <a:lnTo>
                    <a:pt x="188968" y="0"/>
                  </a:lnTo>
                  <a:lnTo>
                    <a:pt x="202241" y="20630"/>
                  </a:lnTo>
                  <a:lnTo>
                    <a:pt x="235388" y="45078"/>
                  </a:lnTo>
                  <a:lnTo>
                    <a:pt x="278394" y="65499"/>
                  </a:lnTo>
                  <a:lnTo>
                    <a:pt x="321246" y="74050"/>
                  </a:lnTo>
                  <a:lnTo>
                    <a:pt x="340136" y="74050"/>
                  </a:lnTo>
                  <a:lnTo>
                    <a:pt x="340136" y="259164"/>
                  </a:lnTo>
                  <a:lnTo>
                    <a:pt x="327061" y="300460"/>
                  </a:lnTo>
                  <a:lnTo>
                    <a:pt x="294107" y="340423"/>
                  </a:lnTo>
                  <a:lnTo>
                    <a:pt x="250685" y="374547"/>
                  </a:lnTo>
                  <a:lnTo>
                    <a:pt x="206202" y="398326"/>
                  </a:lnTo>
                  <a:lnTo>
                    <a:pt x="170068" y="407254"/>
                  </a:lnTo>
                  <a:close/>
                </a:path>
                <a:path w="340359" h="407670">
                  <a:moveTo>
                    <a:pt x="37789" y="109473"/>
                  </a:moveTo>
                  <a:lnTo>
                    <a:pt x="37789" y="259164"/>
                  </a:lnTo>
                  <a:lnTo>
                    <a:pt x="54224" y="294320"/>
                  </a:lnTo>
                  <a:lnTo>
                    <a:pt x="92639" y="330521"/>
                  </a:lnTo>
                  <a:lnTo>
                    <a:pt x="136699" y="358809"/>
                  </a:lnTo>
                  <a:lnTo>
                    <a:pt x="170068" y="370229"/>
                  </a:lnTo>
                  <a:lnTo>
                    <a:pt x="203436" y="358809"/>
                  </a:lnTo>
                  <a:lnTo>
                    <a:pt x="247496" y="330521"/>
                  </a:lnTo>
                  <a:lnTo>
                    <a:pt x="285911" y="294320"/>
                  </a:lnTo>
                  <a:lnTo>
                    <a:pt x="302346" y="259164"/>
                  </a:lnTo>
                  <a:lnTo>
                    <a:pt x="302346" y="109473"/>
                  </a:lnTo>
                  <a:lnTo>
                    <a:pt x="267309" y="100544"/>
                  </a:lnTo>
                  <a:lnTo>
                    <a:pt x="230851" y="85125"/>
                  </a:lnTo>
                  <a:lnTo>
                    <a:pt x="197071" y="64739"/>
                  </a:lnTo>
                  <a:lnTo>
                    <a:pt x="170068" y="40909"/>
                  </a:lnTo>
                  <a:lnTo>
                    <a:pt x="143065" y="64739"/>
                  </a:lnTo>
                  <a:lnTo>
                    <a:pt x="109284" y="85125"/>
                  </a:lnTo>
                  <a:lnTo>
                    <a:pt x="72826" y="100544"/>
                  </a:lnTo>
                  <a:lnTo>
                    <a:pt x="37789" y="109473"/>
                  </a:lnTo>
                  <a:close/>
                </a:path>
              </a:pathLst>
            </a:custGeom>
            <a:ln w="10470">
              <a:solidFill>
                <a:srgbClr val="188240"/>
              </a:solidFill>
            </a:ln>
          </p:spPr>
          <p:txBody>
            <a:bodyPr wrap="square" lIns="0" tIns="0" rIns="0" bIns="0" rtlCol="0"/>
            <a:lstStyle/>
            <a:p>
              <a:endParaRPr/>
            </a:p>
          </p:txBody>
        </p:sp>
      </p:grpSp>
      <p:sp>
        <p:nvSpPr>
          <p:cNvPr id="33" name="object 4">
            <a:extLst>
              <a:ext uri="{FF2B5EF4-FFF2-40B4-BE49-F238E27FC236}">
                <a16:creationId xmlns:a16="http://schemas.microsoft.com/office/drawing/2014/main" id="{A18B2CD1-FE88-4CAF-A57E-0D368CF02CFE}"/>
              </a:ext>
              <a:ext uri="{C183D7F6-B498-43B3-948B-1728B52AA6E4}">
                <adec:decorative xmlns:adec="http://schemas.microsoft.com/office/drawing/2017/decorative" val="1"/>
              </a:ext>
            </a:extLst>
          </p:cNvPr>
          <p:cNvSpPr/>
          <p:nvPr/>
        </p:nvSpPr>
        <p:spPr>
          <a:xfrm>
            <a:off x="3603907" y="1153283"/>
            <a:ext cx="2449512" cy="4798202"/>
          </a:xfrm>
          <a:custGeom>
            <a:avLst/>
            <a:gdLst/>
            <a:ahLst/>
            <a:cxnLst/>
            <a:rect l="l" t="t" r="r" b="b"/>
            <a:pathLst>
              <a:path w="2680970" h="4049395">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09314"/>
                </a:lnTo>
                <a:lnTo>
                  <a:pt x="2580" y="3657232"/>
                </a:lnTo>
                <a:lnTo>
                  <a:pt x="10143" y="3703656"/>
                </a:lnTo>
                <a:lnTo>
                  <a:pt x="22420" y="3748317"/>
                </a:lnTo>
                <a:lnTo>
                  <a:pt x="39142" y="3790947"/>
                </a:lnTo>
                <a:lnTo>
                  <a:pt x="60042" y="3831278"/>
                </a:lnTo>
                <a:lnTo>
                  <a:pt x="84851" y="3869041"/>
                </a:lnTo>
                <a:lnTo>
                  <a:pt x="113301" y="3903967"/>
                </a:lnTo>
                <a:lnTo>
                  <a:pt x="145123" y="3935790"/>
                </a:lnTo>
                <a:lnTo>
                  <a:pt x="180050" y="3964240"/>
                </a:lnTo>
                <a:lnTo>
                  <a:pt x="217813" y="3989048"/>
                </a:lnTo>
                <a:lnTo>
                  <a:pt x="258143" y="4009948"/>
                </a:lnTo>
                <a:lnTo>
                  <a:pt x="300773" y="4026671"/>
                </a:lnTo>
                <a:lnTo>
                  <a:pt x="345434" y="4038948"/>
                </a:lnTo>
                <a:lnTo>
                  <a:pt x="391858" y="4046510"/>
                </a:lnTo>
                <a:lnTo>
                  <a:pt x="439777" y="4049091"/>
                </a:lnTo>
                <a:lnTo>
                  <a:pt x="2240769" y="4049091"/>
                </a:lnTo>
                <a:lnTo>
                  <a:pt x="2288688" y="4046510"/>
                </a:lnTo>
                <a:lnTo>
                  <a:pt x="2335112" y="4038948"/>
                </a:lnTo>
                <a:lnTo>
                  <a:pt x="2379773" y="4026671"/>
                </a:lnTo>
                <a:lnTo>
                  <a:pt x="2422403" y="4009948"/>
                </a:lnTo>
                <a:lnTo>
                  <a:pt x="2462733" y="3989048"/>
                </a:lnTo>
                <a:lnTo>
                  <a:pt x="2500496" y="3964240"/>
                </a:lnTo>
                <a:lnTo>
                  <a:pt x="2535423" y="3935790"/>
                </a:lnTo>
                <a:lnTo>
                  <a:pt x="2567245" y="3903967"/>
                </a:lnTo>
                <a:lnTo>
                  <a:pt x="2595695" y="3869041"/>
                </a:lnTo>
                <a:lnTo>
                  <a:pt x="2620504" y="3831278"/>
                </a:lnTo>
                <a:lnTo>
                  <a:pt x="2641404" y="3790947"/>
                </a:lnTo>
                <a:lnTo>
                  <a:pt x="2658126" y="3748317"/>
                </a:lnTo>
                <a:lnTo>
                  <a:pt x="2670403" y="3703656"/>
                </a:lnTo>
                <a:lnTo>
                  <a:pt x="2677966" y="3657232"/>
                </a:lnTo>
                <a:lnTo>
                  <a:pt x="2680546" y="3609314"/>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FFFFFF"/>
          </a:solidFill>
        </p:spPr>
        <p:txBody>
          <a:bodyPr wrap="square" lIns="0" tIns="0" rIns="0" bIns="0" rtlCol="0"/>
          <a:lstStyle/>
          <a:p>
            <a:endParaRPr/>
          </a:p>
        </p:txBody>
      </p:sp>
      <p:sp>
        <p:nvSpPr>
          <p:cNvPr id="34" name="object 5">
            <a:extLst>
              <a:ext uri="{FF2B5EF4-FFF2-40B4-BE49-F238E27FC236}">
                <a16:creationId xmlns:a16="http://schemas.microsoft.com/office/drawing/2014/main" id="{3B3B20BD-0FD9-432F-9C8D-64474B8205CF}"/>
              </a:ext>
              <a:ext uri="{C183D7F6-B498-43B3-948B-1728B52AA6E4}">
                <adec:decorative xmlns:adec="http://schemas.microsoft.com/office/drawing/2017/decorative" val="1"/>
              </a:ext>
            </a:extLst>
          </p:cNvPr>
          <p:cNvSpPr/>
          <p:nvPr/>
        </p:nvSpPr>
        <p:spPr>
          <a:xfrm>
            <a:off x="3603906" y="1153708"/>
            <a:ext cx="2449511" cy="734033"/>
          </a:xfrm>
          <a:custGeom>
            <a:avLst/>
            <a:gdLst/>
            <a:ahLst/>
            <a:cxnLst/>
            <a:rect l="l" t="t" r="r" b="b"/>
            <a:pathLst>
              <a:path w="2680970" h="901065">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900496"/>
                </a:lnTo>
                <a:lnTo>
                  <a:pt x="2680546" y="90049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000000"/>
          </a:solidFill>
        </p:spPr>
        <p:txBody>
          <a:bodyPr wrap="square" lIns="0" tIns="0" rIns="0" bIns="0" rtlCol="0"/>
          <a:lstStyle/>
          <a:p>
            <a:endParaRPr/>
          </a:p>
        </p:txBody>
      </p:sp>
      <p:sp>
        <p:nvSpPr>
          <p:cNvPr id="37" name="object 8">
            <a:extLst>
              <a:ext uri="{FF2B5EF4-FFF2-40B4-BE49-F238E27FC236}">
                <a16:creationId xmlns:a16="http://schemas.microsoft.com/office/drawing/2014/main" id="{0E2A2248-5275-4344-BC2C-3B0290AA47A3}"/>
              </a:ext>
            </a:extLst>
          </p:cNvPr>
          <p:cNvSpPr txBox="1"/>
          <p:nvPr/>
        </p:nvSpPr>
        <p:spPr>
          <a:xfrm>
            <a:off x="4339663" y="1335641"/>
            <a:ext cx="909690" cy="478785"/>
          </a:xfrm>
          <a:prstGeom prst="rect">
            <a:avLst/>
          </a:prstGeom>
        </p:spPr>
        <p:txBody>
          <a:bodyPr vert="horz" wrap="square" lIns="0" tIns="12065" rIns="0" bIns="0" rtlCol="0">
            <a:spAutoFit/>
          </a:bodyPr>
          <a:lstStyle/>
          <a:p>
            <a:pPr marL="12700" marR="5080">
              <a:lnSpc>
                <a:spcPct val="101099"/>
              </a:lnSpc>
              <a:spcBef>
                <a:spcPts val="95"/>
              </a:spcBef>
            </a:pPr>
            <a:r>
              <a:rPr sz="1550" b="1" spc="-5">
                <a:solidFill>
                  <a:srgbClr val="FFFFFF"/>
                </a:solidFill>
                <a:latin typeface="Segoe UI Semibold"/>
                <a:cs typeface="Segoe UI Semibold"/>
              </a:rPr>
              <a:t>Reliability</a:t>
            </a:r>
            <a:r>
              <a:rPr sz="1550" b="1" spc="-55">
                <a:solidFill>
                  <a:srgbClr val="FFFFFF"/>
                </a:solidFill>
                <a:latin typeface="Segoe UI Semibold"/>
                <a:cs typeface="Segoe UI Semibold"/>
              </a:rPr>
              <a:t> </a:t>
            </a:r>
            <a:r>
              <a:rPr sz="1550" b="1" spc="10">
                <a:solidFill>
                  <a:srgbClr val="FFFFFF"/>
                </a:solidFill>
                <a:latin typeface="Segoe UI Semibold"/>
                <a:cs typeface="Segoe UI Semibold"/>
              </a:rPr>
              <a:t>&amp;</a:t>
            </a:r>
            <a:r>
              <a:rPr lang="en-US" sz="1550" b="1" spc="10">
                <a:solidFill>
                  <a:srgbClr val="FFFFFF"/>
                </a:solidFill>
                <a:latin typeface="Segoe UI Semibold"/>
                <a:cs typeface="Segoe UI Semibold"/>
              </a:rPr>
              <a:t> </a:t>
            </a:r>
            <a:r>
              <a:rPr sz="1550" b="1">
                <a:solidFill>
                  <a:srgbClr val="FFFFFF"/>
                </a:solidFill>
                <a:latin typeface="Segoe UI Semibold"/>
                <a:cs typeface="Segoe UI Semibold"/>
              </a:rPr>
              <a:t>Safety</a:t>
            </a:r>
            <a:endParaRPr sz="1550">
              <a:latin typeface="Segoe UI Semibold"/>
              <a:cs typeface="Segoe UI Semibold"/>
            </a:endParaRPr>
          </a:p>
        </p:txBody>
      </p:sp>
      <p:sp>
        <p:nvSpPr>
          <p:cNvPr id="36" name="object 7">
            <a:extLst>
              <a:ext uri="{FF2B5EF4-FFF2-40B4-BE49-F238E27FC236}">
                <a16:creationId xmlns:a16="http://schemas.microsoft.com/office/drawing/2014/main" id="{2878A75A-5A01-4024-A5BE-82162E712D3E}"/>
              </a:ext>
            </a:extLst>
          </p:cNvPr>
          <p:cNvSpPr txBox="1"/>
          <p:nvPr/>
        </p:nvSpPr>
        <p:spPr>
          <a:xfrm>
            <a:off x="3860282" y="2012404"/>
            <a:ext cx="1940724" cy="2075312"/>
          </a:xfrm>
          <a:prstGeom prst="rect">
            <a:avLst/>
          </a:prstGeom>
        </p:spPr>
        <p:txBody>
          <a:bodyPr vert="horz" wrap="square" lIns="0" tIns="63500" rIns="0" bIns="0" rtlCol="0">
            <a:spAutoFit/>
          </a:bodyPr>
          <a:lstStyle/>
          <a:p>
            <a:pPr marL="12700">
              <a:lnSpc>
                <a:spcPct val="100000"/>
              </a:lnSpc>
              <a:spcBef>
                <a:spcPts val="500"/>
              </a:spcBef>
            </a:pPr>
            <a:r>
              <a:rPr sz="750" b="1" spc="40">
                <a:solidFill>
                  <a:srgbClr val="191919"/>
                </a:solidFill>
                <a:latin typeface="Segoe Pro Semibold"/>
                <a:cs typeface="Segoe Pro Semibold"/>
              </a:rPr>
              <a:t>POTENTIAL</a:t>
            </a:r>
            <a:r>
              <a:rPr sz="750" b="1" spc="65">
                <a:solidFill>
                  <a:srgbClr val="191919"/>
                </a:solidFill>
                <a:latin typeface="Segoe Pro Semibold"/>
                <a:cs typeface="Segoe Pro Semibold"/>
              </a:rPr>
              <a:t> </a:t>
            </a:r>
            <a:r>
              <a:rPr sz="750" b="1" spc="30">
                <a:solidFill>
                  <a:srgbClr val="191919"/>
                </a:solidFill>
                <a:latin typeface="Segoe Pro Semibold"/>
                <a:cs typeface="Segoe Pro Semibold"/>
              </a:rPr>
              <a:t>HARM</a:t>
            </a:r>
            <a:endParaRPr sz="750">
              <a:latin typeface="Segoe Pro Semibold"/>
              <a:cs typeface="Segoe Pro Semibold"/>
            </a:endParaRPr>
          </a:p>
          <a:p>
            <a:pPr marL="12700" marR="121920">
              <a:lnSpc>
                <a:spcPct val="110000"/>
              </a:lnSpc>
              <a:spcBef>
                <a:spcPts val="320"/>
              </a:spcBef>
            </a:pPr>
            <a:r>
              <a:rPr lang="en-US" sz="1150" b="1" spc="-5">
                <a:latin typeface="Segoe UI Semibold"/>
                <a:cs typeface="Segoe UI Semibold"/>
              </a:rPr>
              <a:t>Failures and remediations</a:t>
            </a:r>
            <a:endParaRPr lang="en-GB" sz="1150" b="1">
              <a:latin typeface="Segoe UI Semibold"/>
              <a:cs typeface="Segoe UI Semibold"/>
            </a:endParaRPr>
          </a:p>
          <a:p>
            <a:pPr marL="12700" marR="121920">
              <a:lnSpc>
                <a:spcPct val="110000"/>
              </a:lnSpc>
              <a:spcBef>
                <a:spcPts val="320"/>
              </a:spcBef>
            </a:pPr>
            <a:r>
              <a:rPr lang="en-US" sz="1050" spc="5">
                <a:latin typeface="Segoe UI"/>
                <a:cs typeface="Segoe UI"/>
              </a:rPr>
              <a:t>What harms might this stakeholder experience due to a predictable failure (e.g., false positives, false negatives, or other types of failures), or inadequately managing unknown failures once the system is in use?</a:t>
            </a:r>
          </a:p>
          <a:p>
            <a:pPr marL="12700" marR="121920">
              <a:lnSpc>
                <a:spcPct val="110000"/>
              </a:lnSpc>
              <a:spcBef>
                <a:spcPts val="320"/>
              </a:spcBef>
            </a:pPr>
            <a:endParaRPr sz="1050" spc="5">
              <a:latin typeface="Segoe UI"/>
              <a:cs typeface="Segoe UI"/>
            </a:endParaRPr>
          </a:p>
        </p:txBody>
      </p:sp>
      <p:sp>
        <p:nvSpPr>
          <p:cNvPr id="35" name="object 6">
            <a:extLst>
              <a:ext uri="{FF2B5EF4-FFF2-40B4-BE49-F238E27FC236}">
                <a16:creationId xmlns:a16="http://schemas.microsoft.com/office/drawing/2014/main" id="{034A4B9F-00B3-4461-81F9-49E51693266D}"/>
              </a:ext>
            </a:extLst>
          </p:cNvPr>
          <p:cNvSpPr txBox="1"/>
          <p:nvPr/>
        </p:nvSpPr>
        <p:spPr>
          <a:xfrm>
            <a:off x="3860282" y="4499028"/>
            <a:ext cx="1674227" cy="1091324"/>
          </a:xfrm>
          <a:prstGeom prst="rect">
            <a:avLst/>
          </a:prstGeom>
        </p:spPr>
        <p:txBody>
          <a:bodyPr vert="horz" wrap="square" lIns="0" tIns="7620" rIns="0" bIns="0" rtlCol="0">
            <a:spAutoFit/>
          </a:bodyPr>
          <a:lstStyle/>
          <a:p>
            <a:pPr marL="12700" marR="5080">
              <a:lnSpc>
                <a:spcPct val="107000"/>
              </a:lnSpc>
              <a:spcBef>
                <a:spcPts val="60"/>
              </a:spcBef>
            </a:pPr>
            <a:r>
              <a:rPr lang="en-US" sz="950" i="1" spc="10">
                <a:solidFill>
                  <a:srgbClr val="188240"/>
                </a:solidFill>
                <a:latin typeface="Segoe UI"/>
                <a:cs typeface="Segoe UI"/>
              </a:rPr>
              <a:t>E.g., In the event of an unexpected major system outage, the system may not work at all. This would be particularly problematic for the hospital in emergency situations. </a:t>
            </a:r>
            <a:endParaRPr sz="950" i="1" spc="10">
              <a:solidFill>
                <a:srgbClr val="188240"/>
              </a:solidFill>
              <a:latin typeface="Segoe UI"/>
              <a:cs typeface="Segoe UI"/>
            </a:endParaRPr>
          </a:p>
        </p:txBody>
      </p:sp>
      <p:grpSp>
        <p:nvGrpSpPr>
          <p:cNvPr id="38" name="object 9">
            <a:extLst>
              <a:ext uri="{FF2B5EF4-FFF2-40B4-BE49-F238E27FC236}">
                <a16:creationId xmlns:a16="http://schemas.microsoft.com/office/drawing/2014/main" id="{474C0550-310F-4DB0-B1C2-A617DB29730E}"/>
              </a:ext>
              <a:ext uri="{C183D7F6-B498-43B3-948B-1728B52AA6E4}">
                <adec:decorative xmlns:adec="http://schemas.microsoft.com/office/drawing/2017/decorative" val="1"/>
              </a:ext>
            </a:extLst>
          </p:cNvPr>
          <p:cNvGrpSpPr/>
          <p:nvPr/>
        </p:nvGrpSpPr>
        <p:grpSpPr>
          <a:xfrm>
            <a:off x="3856318" y="1376154"/>
            <a:ext cx="289780" cy="340376"/>
            <a:chOff x="10436673" y="6381107"/>
            <a:chExt cx="351155" cy="417830"/>
          </a:xfrm>
        </p:grpSpPr>
        <p:sp>
          <p:nvSpPr>
            <p:cNvPr id="39" name="object 10">
              <a:extLst>
                <a:ext uri="{FF2B5EF4-FFF2-40B4-BE49-F238E27FC236}">
                  <a16:creationId xmlns:a16="http://schemas.microsoft.com/office/drawing/2014/main" id="{8E649B50-3D84-49E3-AD9F-29F3A1585201}"/>
                </a:ext>
              </a:extLst>
            </p:cNvPr>
            <p:cNvSpPr/>
            <p:nvPr/>
          </p:nvSpPr>
          <p:spPr>
            <a:xfrm>
              <a:off x="10441908" y="6386342"/>
              <a:ext cx="340360" cy="407670"/>
            </a:xfrm>
            <a:custGeom>
              <a:avLst/>
              <a:gdLst/>
              <a:ahLst/>
              <a:cxnLst/>
              <a:rect l="l" t="t" r="r" b="b"/>
              <a:pathLst>
                <a:path w="340359" h="407670">
                  <a:moveTo>
                    <a:pt x="188968" y="0"/>
                  </a:moveTo>
                  <a:lnTo>
                    <a:pt x="151168" y="0"/>
                  </a:lnTo>
                  <a:lnTo>
                    <a:pt x="137895" y="20630"/>
                  </a:lnTo>
                  <a:lnTo>
                    <a:pt x="104753" y="45078"/>
                  </a:lnTo>
                  <a:lnTo>
                    <a:pt x="61751" y="65499"/>
                  </a:lnTo>
                  <a:lnTo>
                    <a:pt x="18899" y="74050"/>
                  </a:lnTo>
                  <a:lnTo>
                    <a:pt x="0" y="74050"/>
                  </a:lnTo>
                  <a:lnTo>
                    <a:pt x="0" y="259164"/>
                  </a:lnTo>
                  <a:lnTo>
                    <a:pt x="13075" y="300460"/>
                  </a:lnTo>
                  <a:lnTo>
                    <a:pt x="46028" y="340423"/>
                  </a:lnTo>
                  <a:lnTo>
                    <a:pt x="89450" y="374547"/>
                  </a:lnTo>
                  <a:lnTo>
                    <a:pt x="133933" y="398326"/>
                  </a:lnTo>
                  <a:lnTo>
                    <a:pt x="170068" y="407254"/>
                  </a:lnTo>
                  <a:lnTo>
                    <a:pt x="206202" y="398326"/>
                  </a:lnTo>
                  <a:lnTo>
                    <a:pt x="250685" y="374547"/>
                  </a:lnTo>
                  <a:lnTo>
                    <a:pt x="256180" y="370229"/>
                  </a:lnTo>
                  <a:lnTo>
                    <a:pt x="170068" y="370229"/>
                  </a:lnTo>
                  <a:lnTo>
                    <a:pt x="136699" y="358809"/>
                  </a:lnTo>
                  <a:lnTo>
                    <a:pt x="92639" y="330521"/>
                  </a:lnTo>
                  <a:lnTo>
                    <a:pt x="54224" y="294320"/>
                  </a:lnTo>
                  <a:lnTo>
                    <a:pt x="37789" y="259164"/>
                  </a:lnTo>
                  <a:lnTo>
                    <a:pt x="37789" y="109473"/>
                  </a:lnTo>
                  <a:lnTo>
                    <a:pt x="72826" y="100544"/>
                  </a:lnTo>
                  <a:lnTo>
                    <a:pt x="109284" y="85125"/>
                  </a:lnTo>
                  <a:lnTo>
                    <a:pt x="143065" y="64739"/>
                  </a:lnTo>
                  <a:lnTo>
                    <a:pt x="170068" y="40909"/>
                  </a:lnTo>
                  <a:lnTo>
                    <a:pt x="229736" y="40909"/>
                  </a:lnTo>
                  <a:lnTo>
                    <a:pt x="202241" y="20630"/>
                  </a:lnTo>
                  <a:lnTo>
                    <a:pt x="188968" y="0"/>
                  </a:lnTo>
                  <a:close/>
                </a:path>
                <a:path w="340359" h="407670">
                  <a:moveTo>
                    <a:pt x="229736" y="40909"/>
                  </a:moveTo>
                  <a:lnTo>
                    <a:pt x="170068" y="40909"/>
                  </a:lnTo>
                  <a:lnTo>
                    <a:pt x="197071" y="64739"/>
                  </a:lnTo>
                  <a:lnTo>
                    <a:pt x="230851" y="85125"/>
                  </a:lnTo>
                  <a:lnTo>
                    <a:pt x="267309" y="100544"/>
                  </a:lnTo>
                  <a:lnTo>
                    <a:pt x="302346" y="109473"/>
                  </a:lnTo>
                  <a:lnTo>
                    <a:pt x="302346" y="259164"/>
                  </a:lnTo>
                  <a:lnTo>
                    <a:pt x="285911" y="294320"/>
                  </a:lnTo>
                  <a:lnTo>
                    <a:pt x="247496" y="330521"/>
                  </a:lnTo>
                  <a:lnTo>
                    <a:pt x="203436" y="358809"/>
                  </a:lnTo>
                  <a:lnTo>
                    <a:pt x="170068" y="370229"/>
                  </a:lnTo>
                  <a:lnTo>
                    <a:pt x="256180" y="370229"/>
                  </a:lnTo>
                  <a:lnTo>
                    <a:pt x="294107" y="340423"/>
                  </a:lnTo>
                  <a:lnTo>
                    <a:pt x="327061" y="300460"/>
                  </a:lnTo>
                  <a:lnTo>
                    <a:pt x="340136" y="259164"/>
                  </a:lnTo>
                  <a:lnTo>
                    <a:pt x="340136" y="74050"/>
                  </a:lnTo>
                  <a:lnTo>
                    <a:pt x="321246" y="74050"/>
                  </a:lnTo>
                  <a:lnTo>
                    <a:pt x="278394" y="65499"/>
                  </a:lnTo>
                  <a:lnTo>
                    <a:pt x="235388" y="45078"/>
                  </a:lnTo>
                  <a:lnTo>
                    <a:pt x="229736" y="40909"/>
                  </a:lnTo>
                  <a:close/>
                </a:path>
              </a:pathLst>
            </a:custGeom>
            <a:solidFill>
              <a:srgbClr val="188240"/>
            </a:solidFill>
          </p:spPr>
          <p:txBody>
            <a:bodyPr wrap="square" lIns="0" tIns="0" rIns="0" bIns="0" rtlCol="0"/>
            <a:lstStyle/>
            <a:p>
              <a:endParaRPr/>
            </a:p>
          </p:txBody>
        </p:sp>
        <p:sp>
          <p:nvSpPr>
            <p:cNvPr id="40" name="object 11">
              <a:extLst>
                <a:ext uri="{FF2B5EF4-FFF2-40B4-BE49-F238E27FC236}">
                  <a16:creationId xmlns:a16="http://schemas.microsoft.com/office/drawing/2014/main" id="{9A23E22B-B0B3-4026-A78B-5AD442F2D9AD}"/>
                </a:ext>
              </a:extLst>
            </p:cNvPr>
            <p:cNvSpPr/>
            <p:nvPr/>
          </p:nvSpPr>
          <p:spPr>
            <a:xfrm>
              <a:off x="10441908" y="6386342"/>
              <a:ext cx="340360" cy="407670"/>
            </a:xfrm>
            <a:custGeom>
              <a:avLst/>
              <a:gdLst/>
              <a:ahLst/>
              <a:cxnLst/>
              <a:rect l="l" t="t" r="r" b="b"/>
              <a:pathLst>
                <a:path w="340359" h="407670">
                  <a:moveTo>
                    <a:pt x="170068" y="407254"/>
                  </a:moveTo>
                  <a:lnTo>
                    <a:pt x="89450" y="374547"/>
                  </a:lnTo>
                  <a:lnTo>
                    <a:pt x="46028" y="340423"/>
                  </a:lnTo>
                  <a:lnTo>
                    <a:pt x="13075" y="300460"/>
                  </a:lnTo>
                  <a:lnTo>
                    <a:pt x="0" y="259164"/>
                  </a:lnTo>
                  <a:lnTo>
                    <a:pt x="0" y="74050"/>
                  </a:lnTo>
                  <a:lnTo>
                    <a:pt x="18899" y="74050"/>
                  </a:lnTo>
                  <a:lnTo>
                    <a:pt x="61751" y="65499"/>
                  </a:lnTo>
                  <a:lnTo>
                    <a:pt x="104753" y="45078"/>
                  </a:lnTo>
                  <a:lnTo>
                    <a:pt x="137895" y="20630"/>
                  </a:lnTo>
                  <a:lnTo>
                    <a:pt x="151168" y="0"/>
                  </a:lnTo>
                  <a:lnTo>
                    <a:pt x="188968" y="0"/>
                  </a:lnTo>
                  <a:lnTo>
                    <a:pt x="202241" y="20630"/>
                  </a:lnTo>
                  <a:lnTo>
                    <a:pt x="235388" y="45078"/>
                  </a:lnTo>
                  <a:lnTo>
                    <a:pt x="278394" y="65499"/>
                  </a:lnTo>
                  <a:lnTo>
                    <a:pt x="321246" y="74050"/>
                  </a:lnTo>
                  <a:lnTo>
                    <a:pt x="340136" y="74050"/>
                  </a:lnTo>
                  <a:lnTo>
                    <a:pt x="340136" y="259164"/>
                  </a:lnTo>
                  <a:lnTo>
                    <a:pt x="327061" y="300460"/>
                  </a:lnTo>
                  <a:lnTo>
                    <a:pt x="294107" y="340423"/>
                  </a:lnTo>
                  <a:lnTo>
                    <a:pt x="250685" y="374547"/>
                  </a:lnTo>
                  <a:lnTo>
                    <a:pt x="206202" y="398326"/>
                  </a:lnTo>
                  <a:lnTo>
                    <a:pt x="170068" y="407254"/>
                  </a:lnTo>
                  <a:close/>
                </a:path>
                <a:path w="340359" h="407670">
                  <a:moveTo>
                    <a:pt x="37789" y="109473"/>
                  </a:moveTo>
                  <a:lnTo>
                    <a:pt x="37789" y="259164"/>
                  </a:lnTo>
                  <a:lnTo>
                    <a:pt x="54224" y="294320"/>
                  </a:lnTo>
                  <a:lnTo>
                    <a:pt x="92639" y="330521"/>
                  </a:lnTo>
                  <a:lnTo>
                    <a:pt x="136699" y="358809"/>
                  </a:lnTo>
                  <a:lnTo>
                    <a:pt x="170068" y="370229"/>
                  </a:lnTo>
                  <a:lnTo>
                    <a:pt x="203436" y="358809"/>
                  </a:lnTo>
                  <a:lnTo>
                    <a:pt x="247496" y="330521"/>
                  </a:lnTo>
                  <a:lnTo>
                    <a:pt x="285911" y="294320"/>
                  </a:lnTo>
                  <a:lnTo>
                    <a:pt x="302346" y="259164"/>
                  </a:lnTo>
                  <a:lnTo>
                    <a:pt x="302346" y="109473"/>
                  </a:lnTo>
                  <a:lnTo>
                    <a:pt x="267309" y="100544"/>
                  </a:lnTo>
                  <a:lnTo>
                    <a:pt x="230851" y="85125"/>
                  </a:lnTo>
                  <a:lnTo>
                    <a:pt x="197071" y="64739"/>
                  </a:lnTo>
                  <a:lnTo>
                    <a:pt x="170068" y="40909"/>
                  </a:lnTo>
                  <a:lnTo>
                    <a:pt x="143065" y="64739"/>
                  </a:lnTo>
                  <a:lnTo>
                    <a:pt x="109284" y="85125"/>
                  </a:lnTo>
                  <a:lnTo>
                    <a:pt x="72826" y="100544"/>
                  </a:lnTo>
                  <a:lnTo>
                    <a:pt x="37789" y="109473"/>
                  </a:lnTo>
                  <a:close/>
                </a:path>
              </a:pathLst>
            </a:custGeom>
            <a:ln w="10470">
              <a:solidFill>
                <a:srgbClr val="188240"/>
              </a:solidFill>
            </a:ln>
          </p:spPr>
          <p:txBody>
            <a:bodyPr wrap="square" lIns="0" tIns="0" rIns="0" bIns="0" rtlCol="0"/>
            <a:lstStyle/>
            <a:p>
              <a:endParaRPr/>
            </a:p>
          </p:txBody>
        </p:sp>
      </p:grpSp>
      <p:sp>
        <p:nvSpPr>
          <p:cNvPr id="48" name="object 19">
            <a:extLst>
              <a:ext uri="{FF2B5EF4-FFF2-40B4-BE49-F238E27FC236}">
                <a16:creationId xmlns:a16="http://schemas.microsoft.com/office/drawing/2014/main" id="{37ADB880-1D64-4770-AD9D-D5FE6FD3E3DB}"/>
              </a:ext>
              <a:ext uri="{C183D7F6-B498-43B3-948B-1728B52AA6E4}">
                <adec:decorative xmlns:adec="http://schemas.microsoft.com/office/drawing/2017/decorative" val="1"/>
              </a:ext>
            </a:extLst>
          </p:cNvPr>
          <p:cNvSpPr/>
          <p:nvPr/>
        </p:nvSpPr>
        <p:spPr>
          <a:xfrm>
            <a:off x="6405280" y="1221247"/>
            <a:ext cx="2419913" cy="4730238"/>
          </a:xfrm>
          <a:custGeom>
            <a:avLst/>
            <a:gdLst/>
            <a:ahLst/>
            <a:cxnLst/>
            <a:rect l="l" t="t" r="r" b="b"/>
            <a:pathLst>
              <a:path w="2680969" h="4049395">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09314"/>
                </a:lnTo>
                <a:lnTo>
                  <a:pt x="2580" y="3657232"/>
                </a:lnTo>
                <a:lnTo>
                  <a:pt x="10143" y="3703656"/>
                </a:lnTo>
                <a:lnTo>
                  <a:pt x="22420" y="3748317"/>
                </a:lnTo>
                <a:lnTo>
                  <a:pt x="39142" y="3790947"/>
                </a:lnTo>
                <a:lnTo>
                  <a:pt x="60042" y="3831278"/>
                </a:lnTo>
                <a:lnTo>
                  <a:pt x="84851" y="3869041"/>
                </a:lnTo>
                <a:lnTo>
                  <a:pt x="113301" y="3903967"/>
                </a:lnTo>
                <a:lnTo>
                  <a:pt x="145123" y="3935790"/>
                </a:lnTo>
                <a:lnTo>
                  <a:pt x="180050" y="3964240"/>
                </a:lnTo>
                <a:lnTo>
                  <a:pt x="217813" y="3989048"/>
                </a:lnTo>
                <a:lnTo>
                  <a:pt x="258143" y="4009948"/>
                </a:lnTo>
                <a:lnTo>
                  <a:pt x="300773" y="4026671"/>
                </a:lnTo>
                <a:lnTo>
                  <a:pt x="345434" y="4038948"/>
                </a:lnTo>
                <a:lnTo>
                  <a:pt x="391858" y="4046510"/>
                </a:lnTo>
                <a:lnTo>
                  <a:pt x="439777" y="4049091"/>
                </a:lnTo>
                <a:lnTo>
                  <a:pt x="2240769" y="4049091"/>
                </a:lnTo>
                <a:lnTo>
                  <a:pt x="2288688" y="4046510"/>
                </a:lnTo>
                <a:lnTo>
                  <a:pt x="2335112" y="4038948"/>
                </a:lnTo>
                <a:lnTo>
                  <a:pt x="2379773" y="4026671"/>
                </a:lnTo>
                <a:lnTo>
                  <a:pt x="2422403" y="4009948"/>
                </a:lnTo>
                <a:lnTo>
                  <a:pt x="2462733" y="3989048"/>
                </a:lnTo>
                <a:lnTo>
                  <a:pt x="2500496" y="3964240"/>
                </a:lnTo>
                <a:lnTo>
                  <a:pt x="2535423" y="3935790"/>
                </a:lnTo>
                <a:lnTo>
                  <a:pt x="2567245" y="3903967"/>
                </a:lnTo>
                <a:lnTo>
                  <a:pt x="2595695" y="3869041"/>
                </a:lnTo>
                <a:lnTo>
                  <a:pt x="2620504" y="3831278"/>
                </a:lnTo>
                <a:lnTo>
                  <a:pt x="2641404" y="3790947"/>
                </a:lnTo>
                <a:lnTo>
                  <a:pt x="2658126" y="3748317"/>
                </a:lnTo>
                <a:lnTo>
                  <a:pt x="2670403" y="3703656"/>
                </a:lnTo>
                <a:lnTo>
                  <a:pt x="2677966" y="3657232"/>
                </a:lnTo>
                <a:lnTo>
                  <a:pt x="2680546" y="3609314"/>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FFFFFF"/>
          </a:solidFill>
        </p:spPr>
        <p:txBody>
          <a:bodyPr wrap="square" lIns="0" tIns="0" rIns="0" bIns="0" rtlCol="0"/>
          <a:lstStyle/>
          <a:p>
            <a:endParaRPr/>
          </a:p>
        </p:txBody>
      </p:sp>
      <p:sp>
        <p:nvSpPr>
          <p:cNvPr id="49" name="object 20">
            <a:extLst>
              <a:ext uri="{FF2B5EF4-FFF2-40B4-BE49-F238E27FC236}">
                <a16:creationId xmlns:a16="http://schemas.microsoft.com/office/drawing/2014/main" id="{BFEABEE3-902D-4CE6-8418-74B940322EE4}"/>
              </a:ext>
              <a:ext uri="{C183D7F6-B498-43B3-948B-1728B52AA6E4}">
                <adec:decorative xmlns:adec="http://schemas.microsoft.com/office/drawing/2017/decorative" val="1"/>
              </a:ext>
            </a:extLst>
          </p:cNvPr>
          <p:cNvSpPr/>
          <p:nvPr/>
        </p:nvSpPr>
        <p:spPr>
          <a:xfrm>
            <a:off x="6405280" y="1153283"/>
            <a:ext cx="2419913" cy="734033"/>
          </a:xfrm>
          <a:custGeom>
            <a:avLst/>
            <a:gdLst/>
            <a:ahLst/>
            <a:cxnLst/>
            <a:rect l="l" t="t" r="r" b="b"/>
            <a:pathLst>
              <a:path w="2680969" h="901065">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900496"/>
                </a:lnTo>
                <a:lnTo>
                  <a:pt x="2680546" y="90049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000000"/>
          </a:solidFill>
        </p:spPr>
        <p:txBody>
          <a:bodyPr wrap="square" lIns="0" tIns="0" rIns="0" bIns="0" rtlCol="0"/>
          <a:lstStyle/>
          <a:p>
            <a:endParaRPr/>
          </a:p>
        </p:txBody>
      </p:sp>
      <p:sp>
        <p:nvSpPr>
          <p:cNvPr id="52" name="object 23">
            <a:extLst>
              <a:ext uri="{FF2B5EF4-FFF2-40B4-BE49-F238E27FC236}">
                <a16:creationId xmlns:a16="http://schemas.microsoft.com/office/drawing/2014/main" id="{810B7783-FDDA-42C7-A7BE-37A4055EF362}"/>
              </a:ext>
            </a:extLst>
          </p:cNvPr>
          <p:cNvSpPr txBox="1"/>
          <p:nvPr/>
        </p:nvSpPr>
        <p:spPr>
          <a:xfrm>
            <a:off x="7141749" y="1335216"/>
            <a:ext cx="898014" cy="478785"/>
          </a:xfrm>
          <a:prstGeom prst="rect">
            <a:avLst/>
          </a:prstGeom>
        </p:spPr>
        <p:txBody>
          <a:bodyPr vert="horz" wrap="square" lIns="0" tIns="12065" rIns="0" bIns="0" rtlCol="0">
            <a:spAutoFit/>
          </a:bodyPr>
          <a:lstStyle/>
          <a:p>
            <a:pPr marL="12700" marR="5080">
              <a:lnSpc>
                <a:spcPct val="101099"/>
              </a:lnSpc>
              <a:spcBef>
                <a:spcPts val="95"/>
              </a:spcBef>
            </a:pPr>
            <a:r>
              <a:rPr sz="1550" b="1" spc="-5">
                <a:solidFill>
                  <a:srgbClr val="FFFFFF"/>
                </a:solidFill>
                <a:latin typeface="Segoe UI Semibold"/>
                <a:cs typeface="Segoe UI Semibold"/>
              </a:rPr>
              <a:t>Reliability</a:t>
            </a:r>
            <a:r>
              <a:rPr sz="1550" b="1" spc="-55">
                <a:solidFill>
                  <a:srgbClr val="FFFFFF"/>
                </a:solidFill>
                <a:latin typeface="Segoe UI Semibold"/>
                <a:cs typeface="Segoe UI Semibold"/>
              </a:rPr>
              <a:t> </a:t>
            </a:r>
            <a:r>
              <a:rPr sz="1550" b="1" spc="10">
                <a:solidFill>
                  <a:srgbClr val="FFFFFF"/>
                </a:solidFill>
                <a:latin typeface="Segoe UI Semibold"/>
                <a:cs typeface="Segoe UI Semibold"/>
              </a:rPr>
              <a:t>&amp;</a:t>
            </a:r>
            <a:r>
              <a:rPr lang="en-US" sz="1550" b="1" spc="10">
                <a:solidFill>
                  <a:srgbClr val="FFFFFF"/>
                </a:solidFill>
                <a:latin typeface="Segoe UI Semibold"/>
                <a:cs typeface="Segoe UI Semibold"/>
              </a:rPr>
              <a:t> </a:t>
            </a:r>
            <a:r>
              <a:rPr sz="1550" b="1">
                <a:solidFill>
                  <a:srgbClr val="FFFFFF"/>
                </a:solidFill>
                <a:latin typeface="Segoe UI Semibold"/>
                <a:cs typeface="Segoe UI Semibold"/>
              </a:rPr>
              <a:t>Safety</a:t>
            </a:r>
            <a:endParaRPr sz="1550">
              <a:latin typeface="Segoe UI Semibold"/>
              <a:cs typeface="Segoe UI Semibold"/>
            </a:endParaRPr>
          </a:p>
        </p:txBody>
      </p:sp>
      <p:sp>
        <p:nvSpPr>
          <p:cNvPr id="51" name="object 22">
            <a:extLst>
              <a:ext uri="{FF2B5EF4-FFF2-40B4-BE49-F238E27FC236}">
                <a16:creationId xmlns:a16="http://schemas.microsoft.com/office/drawing/2014/main" id="{F677CC88-9DC2-4DDD-96EE-39A22B6E3D55}"/>
              </a:ext>
            </a:extLst>
          </p:cNvPr>
          <p:cNvSpPr txBox="1"/>
          <p:nvPr/>
        </p:nvSpPr>
        <p:spPr>
          <a:xfrm>
            <a:off x="6681785" y="1984902"/>
            <a:ext cx="1985965" cy="2314352"/>
          </a:xfrm>
          <a:prstGeom prst="rect">
            <a:avLst/>
          </a:prstGeom>
        </p:spPr>
        <p:txBody>
          <a:bodyPr vert="horz" wrap="square" lIns="0" tIns="63500" rIns="0" bIns="0" rtlCol="0">
            <a:spAutoFit/>
          </a:bodyPr>
          <a:lstStyle/>
          <a:p>
            <a:pPr marL="12700">
              <a:lnSpc>
                <a:spcPct val="100000"/>
              </a:lnSpc>
              <a:spcBef>
                <a:spcPts val="500"/>
              </a:spcBef>
            </a:pPr>
            <a:r>
              <a:rPr sz="750" b="1" spc="40">
                <a:solidFill>
                  <a:srgbClr val="191919"/>
                </a:solidFill>
                <a:latin typeface="Segoe Pro Semibold"/>
                <a:cs typeface="Segoe Pro Semibold"/>
              </a:rPr>
              <a:t>POTENTIAL</a:t>
            </a:r>
            <a:r>
              <a:rPr sz="750" b="1" spc="65">
                <a:solidFill>
                  <a:srgbClr val="191919"/>
                </a:solidFill>
                <a:latin typeface="Segoe Pro Semibold"/>
                <a:cs typeface="Segoe Pro Semibold"/>
              </a:rPr>
              <a:t> </a:t>
            </a:r>
            <a:r>
              <a:rPr sz="750" b="1" spc="30">
                <a:solidFill>
                  <a:srgbClr val="191919"/>
                </a:solidFill>
                <a:latin typeface="Segoe Pro Semibold"/>
                <a:cs typeface="Segoe Pro Semibold"/>
              </a:rPr>
              <a:t>HARM</a:t>
            </a:r>
            <a:endParaRPr sz="750">
              <a:latin typeface="Segoe Pro Semibold"/>
              <a:cs typeface="Segoe Pro Semibold"/>
            </a:endParaRPr>
          </a:p>
          <a:p>
            <a:pPr marL="12700" marR="517525">
              <a:lnSpc>
                <a:spcPct val="119500"/>
              </a:lnSpc>
              <a:spcBef>
                <a:spcPts val="375"/>
              </a:spcBef>
            </a:pPr>
            <a:r>
              <a:rPr lang="en-US" sz="1150" b="1" spc="-5">
                <a:latin typeface="Segoe UI Semibold"/>
                <a:cs typeface="Segoe UI Semibold"/>
              </a:rPr>
              <a:t>Ongoing monitoring, feedback, and evaluation</a:t>
            </a:r>
            <a:endParaRPr sz="1150">
              <a:latin typeface="Segoe UI Semibold"/>
              <a:cs typeface="Segoe UI Semibold"/>
            </a:endParaRPr>
          </a:p>
          <a:p>
            <a:pPr marL="12700" marR="5080">
              <a:lnSpc>
                <a:spcPct val="110000"/>
              </a:lnSpc>
              <a:spcBef>
                <a:spcPts val="310"/>
              </a:spcBef>
            </a:pPr>
            <a:r>
              <a:rPr lang="en-US" sz="1050" spc="10">
                <a:latin typeface="Segoe UI"/>
                <a:cs typeface="Segoe UI"/>
              </a:rPr>
              <a:t>What harms might this stakeholder experience related to system changes and operation after release, especially related to identification of issues, maintenance, and improvement over time?</a:t>
            </a:r>
            <a:endParaRPr sz="1050" spc="10">
              <a:latin typeface="Segoe UI"/>
              <a:cs typeface="Segoe UI"/>
            </a:endParaRPr>
          </a:p>
        </p:txBody>
      </p:sp>
      <p:sp>
        <p:nvSpPr>
          <p:cNvPr id="50" name="object 21">
            <a:extLst>
              <a:ext uri="{FF2B5EF4-FFF2-40B4-BE49-F238E27FC236}">
                <a16:creationId xmlns:a16="http://schemas.microsoft.com/office/drawing/2014/main" id="{8415CA24-C30A-40A2-BE54-5F879FAE8BAF}"/>
              </a:ext>
            </a:extLst>
          </p:cNvPr>
          <p:cNvSpPr txBox="1"/>
          <p:nvPr/>
        </p:nvSpPr>
        <p:spPr>
          <a:xfrm>
            <a:off x="6681785" y="4487332"/>
            <a:ext cx="1908175" cy="1217385"/>
          </a:xfrm>
          <a:prstGeom prst="rect">
            <a:avLst/>
          </a:prstGeom>
        </p:spPr>
        <p:txBody>
          <a:bodyPr vert="horz" wrap="square" lIns="0" tIns="11430" rIns="0" bIns="0" rtlCol="0">
            <a:spAutoFit/>
          </a:bodyPr>
          <a:lstStyle/>
          <a:p>
            <a:pPr marL="12700" marR="5080">
              <a:lnSpc>
                <a:spcPct val="104099"/>
              </a:lnSpc>
              <a:spcBef>
                <a:spcPts val="90"/>
              </a:spcBef>
            </a:pPr>
            <a:r>
              <a:rPr lang="en-US" sz="950" i="1" spc="10">
                <a:solidFill>
                  <a:srgbClr val="188240"/>
                </a:solidFill>
                <a:latin typeface="Segoe UI"/>
                <a:cs typeface="Segoe UI"/>
              </a:rPr>
              <a:t>E.g., It's possible that practices within the hospital shift over time, and a model trained on the original data set becomes less accurate over time. Predictions would be less reliable, potentially compromising patient (decision subjects) care. </a:t>
            </a:r>
            <a:r>
              <a:rPr sz="950" i="1" spc="10">
                <a:solidFill>
                  <a:srgbClr val="188240"/>
                </a:solidFill>
                <a:latin typeface="Segoe UI"/>
                <a:cs typeface="Segoe UI"/>
              </a:rPr>
              <a:t> </a:t>
            </a:r>
          </a:p>
        </p:txBody>
      </p:sp>
      <p:grpSp>
        <p:nvGrpSpPr>
          <p:cNvPr id="53" name="object 24">
            <a:extLst>
              <a:ext uri="{FF2B5EF4-FFF2-40B4-BE49-F238E27FC236}">
                <a16:creationId xmlns:a16="http://schemas.microsoft.com/office/drawing/2014/main" id="{6A87B786-A2BF-403B-B5A4-79C9F5E4A985}"/>
              </a:ext>
              <a:ext uri="{C183D7F6-B498-43B3-948B-1728B52AA6E4}">
                <adec:decorative xmlns:adec="http://schemas.microsoft.com/office/drawing/2017/decorative" val="1"/>
              </a:ext>
            </a:extLst>
          </p:cNvPr>
          <p:cNvGrpSpPr/>
          <p:nvPr/>
        </p:nvGrpSpPr>
        <p:grpSpPr>
          <a:xfrm>
            <a:off x="6664606" y="1375729"/>
            <a:ext cx="286061" cy="340376"/>
            <a:chOff x="13462758" y="6381107"/>
            <a:chExt cx="351155" cy="417830"/>
          </a:xfrm>
        </p:grpSpPr>
        <p:sp>
          <p:nvSpPr>
            <p:cNvPr id="54" name="object 25">
              <a:extLst>
                <a:ext uri="{FF2B5EF4-FFF2-40B4-BE49-F238E27FC236}">
                  <a16:creationId xmlns:a16="http://schemas.microsoft.com/office/drawing/2014/main" id="{2746411B-A217-456B-A768-B829D60B291E}"/>
                </a:ext>
              </a:extLst>
            </p:cNvPr>
            <p:cNvSpPr/>
            <p:nvPr/>
          </p:nvSpPr>
          <p:spPr>
            <a:xfrm>
              <a:off x="13467993" y="6386342"/>
              <a:ext cx="340360" cy="407670"/>
            </a:xfrm>
            <a:custGeom>
              <a:avLst/>
              <a:gdLst/>
              <a:ahLst/>
              <a:cxnLst/>
              <a:rect l="l" t="t" r="r" b="b"/>
              <a:pathLst>
                <a:path w="340359" h="407670">
                  <a:moveTo>
                    <a:pt x="188968" y="0"/>
                  </a:moveTo>
                  <a:lnTo>
                    <a:pt x="151168" y="0"/>
                  </a:lnTo>
                  <a:lnTo>
                    <a:pt x="137894" y="20630"/>
                  </a:lnTo>
                  <a:lnTo>
                    <a:pt x="104749" y="45078"/>
                  </a:lnTo>
                  <a:lnTo>
                    <a:pt x="61746" y="65499"/>
                  </a:lnTo>
                  <a:lnTo>
                    <a:pt x="18899" y="74050"/>
                  </a:lnTo>
                  <a:lnTo>
                    <a:pt x="0" y="74050"/>
                  </a:lnTo>
                  <a:lnTo>
                    <a:pt x="0" y="259164"/>
                  </a:lnTo>
                  <a:lnTo>
                    <a:pt x="13075" y="300460"/>
                  </a:lnTo>
                  <a:lnTo>
                    <a:pt x="46028" y="340423"/>
                  </a:lnTo>
                  <a:lnTo>
                    <a:pt x="89450" y="374547"/>
                  </a:lnTo>
                  <a:lnTo>
                    <a:pt x="133933" y="398326"/>
                  </a:lnTo>
                  <a:lnTo>
                    <a:pt x="170068" y="407254"/>
                  </a:lnTo>
                  <a:lnTo>
                    <a:pt x="206202" y="398326"/>
                  </a:lnTo>
                  <a:lnTo>
                    <a:pt x="250685" y="374547"/>
                  </a:lnTo>
                  <a:lnTo>
                    <a:pt x="256180" y="370229"/>
                  </a:lnTo>
                  <a:lnTo>
                    <a:pt x="170068" y="370229"/>
                  </a:lnTo>
                  <a:lnTo>
                    <a:pt x="136699" y="358809"/>
                  </a:lnTo>
                  <a:lnTo>
                    <a:pt x="92639" y="330521"/>
                  </a:lnTo>
                  <a:lnTo>
                    <a:pt x="54224" y="294320"/>
                  </a:lnTo>
                  <a:lnTo>
                    <a:pt x="37789" y="259164"/>
                  </a:lnTo>
                  <a:lnTo>
                    <a:pt x="37789" y="109473"/>
                  </a:lnTo>
                  <a:lnTo>
                    <a:pt x="72826" y="100544"/>
                  </a:lnTo>
                  <a:lnTo>
                    <a:pt x="109284" y="85125"/>
                  </a:lnTo>
                  <a:lnTo>
                    <a:pt x="143065" y="64739"/>
                  </a:lnTo>
                  <a:lnTo>
                    <a:pt x="170068" y="40909"/>
                  </a:lnTo>
                  <a:lnTo>
                    <a:pt x="229736" y="40909"/>
                  </a:lnTo>
                  <a:lnTo>
                    <a:pt x="202241" y="20630"/>
                  </a:lnTo>
                  <a:lnTo>
                    <a:pt x="188968" y="0"/>
                  </a:lnTo>
                  <a:close/>
                </a:path>
                <a:path w="340359" h="407670">
                  <a:moveTo>
                    <a:pt x="229736" y="40909"/>
                  </a:moveTo>
                  <a:lnTo>
                    <a:pt x="170068" y="40909"/>
                  </a:lnTo>
                  <a:lnTo>
                    <a:pt x="197071" y="64739"/>
                  </a:lnTo>
                  <a:lnTo>
                    <a:pt x="230851" y="85125"/>
                  </a:lnTo>
                  <a:lnTo>
                    <a:pt x="267309" y="100544"/>
                  </a:lnTo>
                  <a:lnTo>
                    <a:pt x="302346" y="109473"/>
                  </a:lnTo>
                  <a:lnTo>
                    <a:pt x="302346" y="259164"/>
                  </a:lnTo>
                  <a:lnTo>
                    <a:pt x="285911" y="294320"/>
                  </a:lnTo>
                  <a:lnTo>
                    <a:pt x="247496" y="330521"/>
                  </a:lnTo>
                  <a:lnTo>
                    <a:pt x="203436" y="358809"/>
                  </a:lnTo>
                  <a:lnTo>
                    <a:pt x="170068" y="370229"/>
                  </a:lnTo>
                  <a:lnTo>
                    <a:pt x="256180" y="370229"/>
                  </a:lnTo>
                  <a:lnTo>
                    <a:pt x="294107" y="340423"/>
                  </a:lnTo>
                  <a:lnTo>
                    <a:pt x="327061" y="300460"/>
                  </a:lnTo>
                  <a:lnTo>
                    <a:pt x="340136" y="259164"/>
                  </a:lnTo>
                  <a:lnTo>
                    <a:pt x="340136" y="74050"/>
                  </a:lnTo>
                  <a:lnTo>
                    <a:pt x="321246" y="74050"/>
                  </a:lnTo>
                  <a:lnTo>
                    <a:pt x="278394" y="65499"/>
                  </a:lnTo>
                  <a:lnTo>
                    <a:pt x="235388" y="45078"/>
                  </a:lnTo>
                  <a:lnTo>
                    <a:pt x="229736" y="40909"/>
                  </a:lnTo>
                  <a:close/>
                </a:path>
              </a:pathLst>
            </a:custGeom>
            <a:solidFill>
              <a:srgbClr val="188240"/>
            </a:solidFill>
          </p:spPr>
          <p:txBody>
            <a:bodyPr wrap="square" lIns="0" tIns="0" rIns="0" bIns="0" rtlCol="0"/>
            <a:lstStyle/>
            <a:p>
              <a:endParaRPr/>
            </a:p>
          </p:txBody>
        </p:sp>
        <p:sp>
          <p:nvSpPr>
            <p:cNvPr id="55" name="object 26">
              <a:extLst>
                <a:ext uri="{FF2B5EF4-FFF2-40B4-BE49-F238E27FC236}">
                  <a16:creationId xmlns:a16="http://schemas.microsoft.com/office/drawing/2014/main" id="{3CA6C265-0865-4205-98BC-9A59F1E811F0}"/>
                </a:ext>
              </a:extLst>
            </p:cNvPr>
            <p:cNvSpPr/>
            <p:nvPr/>
          </p:nvSpPr>
          <p:spPr>
            <a:xfrm>
              <a:off x="13467993" y="6386342"/>
              <a:ext cx="340360" cy="407670"/>
            </a:xfrm>
            <a:custGeom>
              <a:avLst/>
              <a:gdLst/>
              <a:ahLst/>
              <a:cxnLst/>
              <a:rect l="l" t="t" r="r" b="b"/>
              <a:pathLst>
                <a:path w="340359" h="407670">
                  <a:moveTo>
                    <a:pt x="170068" y="407254"/>
                  </a:moveTo>
                  <a:lnTo>
                    <a:pt x="89450" y="374547"/>
                  </a:lnTo>
                  <a:lnTo>
                    <a:pt x="46028" y="340423"/>
                  </a:lnTo>
                  <a:lnTo>
                    <a:pt x="13075" y="300460"/>
                  </a:lnTo>
                  <a:lnTo>
                    <a:pt x="0" y="259164"/>
                  </a:lnTo>
                  <a:lnTo>
                    <a:pt x="0" y="74050"/>
                  </a:lnTo>
                  <a:lnTo>
                    <a:pt x="18899" y="74050"/>
                  </a:lnTo>
                  <a:lnTo>
                    <a:pt x="61746" y="65499"/>
                  </a:lnTo>
                  <a:lnTo>
                    <a:pt x="104749" y="45078"/>
                  </a:lnTo>
                  <a:lnTo>
                    <a:pt x="137894" y="20630"/>
                  </a:lnTo>
                  <a:lnTo>
                    <a:pt x="151168" y="0"/>
                  </a:lnTo>
                  <a:lnTo>
                    <a:pt x="188968" y="0"/>
                  </a:lnTo>
                  <a:lnTo>
                    <a:pt x="202241" y="20630"/>
                  </a:lnTo>
                  <a:lnTo>
                    <a:pt x="235388" y="45078"/>
                  </a:lnTo>
                  <a:lnTo>
                    <a:pt x="278394" y="65499"/>
                  </a:lnTo>
                  <a:lnTo>
                    <a:pt x="321246" y="74050"/>
                  </a:lnTo>
                  <a:lnTo>
                    <a:pt x="340136" y="74050"/>
                  </a:lnTo>
                  <a:lnTo>
                    <a:pt x="340136" y="259164"/>
                  </a:lnTo>
                  <a:lnTo>
                    <a:pt x="327061" y="300460"/>
                  </a:lnTo>
                  <a:lnTo>
                    <a:pt x="294107" y="340423"/>
                  </a:lnTo>
                  <a:lnTo>
                    <a:pt x="250685" y="374547"/>
                  </a:lnTo>
                  <a:lnTo>
                    <a:pt x="206202" y="398326"/>
                  </a:lnTo>
                  <a:lnTo>
                    <a:pt x="170068" y="407254"/>
                  </a:lnTo>
                  <a:close/>
                </a:path>
                <a:path w="340359" h="407670">
                  <a:moveTo>
                    <a:pt x="37789" y="109473"/>
                  </a:moveTo>
                  <a:lnTo>
                    <a:pt x="37789" y="259164"/>
                  </a:lnTo>
                  <a:lnTo>
                    <a:pt x="54224" y="294320"/>
                  </a:lnTo>
                  <a:lnTo>
                    <a:pt x="92639" y="330521"/>
                  </a:lnTo>
                  <a:lnTo>
                    <a:pt x="136699" y="358809"/>
                  </a:lnTo>
                  <a:lnTo>
                    <a:pt x="170068" y="370229"/>
                  </a:lnTo>
                  <a:lnTo>
                    <a:pt x="203436" y="358809"/>
                  </a:lnTo>
                  <a:lnTo>
                    <a:pt x="247496" y="330521"/>
                  </a:lnTo>
                  <a:lnTo>
                    <a:pt x="285911" y="294320"/>
                  </a:lnTo>
                  <a:lnTo>
                    <a:pt x="302346" y="259164"/>
                  </a:lnTo>
                  <a:lnTo>
                    <a:pt x="302346" y="109473"/>
                  </a:lnTo>
                  <a:lnTo>
                    <a:pt x="267309" y="100544"/>
                  </a:lnTo>
                  <a:lnTo>
                    <a:pt x="230851" y="85125"/>
                  </a:lnTo>
                  <a:lnTo>
                    <a:pt x="197071" y="64739"/>
                  </a:lnTo>
                  <a:lnTo>
                    <a:pt x="170068" y="40909"/>
                  </a:lnTo>
                  <a:lnTo>
                    <a:pt x="143065" y="64739"/>
                  </a:lnTo>
                  <a:lnTo>
                    <a:pt x="109284" y="85125"/>
                  </a:lnTo>
                  <a:lnTo>
                    <a:pt x="72826" y="100544"/>
                  </a:lnTo>
                  <a:lnTo>
                    <a:pt x="37789" y="109473"/>
                  </a:lnTo>
                  <a:close/>
                </a:path>
              </a:pathLst>
            </a:custGeom>
            <a:ln w="10470">
              <a:solidFill>
                <a:srgbClr val="188240"/>
              </a:solidFill>
            </a:ln>
          </p:spPr>
          <p:txBody>
            <a:bodyPr wrap="square" lIns="0" tIns="0" rIns="0" bIns="0" rtlCol="0"/>
            <a:lstStyle/>
            <a:p>
              <a:endParaRPr/>
            </a:p>
          </p:txBody>
        </p:sp>
      </p:grpSp>
      <p:sp>
        <p:nvSpPr>
          <p:cNvPr id="2" name="object 28">
            <a:extLst>
              <a:ext uri="{FF2B5EF4-FFF2-40B4-BE49-F238E27FC236}">
                <a16:creationId xmlns:a16="http://schemas.microsoft.com/office/drawing/2014/main" id="{66148ECD-809F-4D7D-8640-F74DB769AB4C}"/>
              </a:ext>
              <a:ext uri="{C183D7F6-B498-43B3-948B-1728B52AA6E4}">
                <adec:decorative xmlns:adec="http://schemas.microsoft.com/office/drawing/2017/decorative" val="1"/>
              </a:ext>
            </a:extLst>
          </p:cNvPr>
          <p:cNvSpPr/>
          <p:nvPr/>
        </p:nvSpPr>
        <p:spPr>
          <a:xfrm>
            <a:off x="9218328" y="1143759"/>
            <a:ext cx="2431879" cy="4807726"/>
          </a:xfrm>
          <a:custGeom>
            <a:avLst/>
            <a:gdLst/>
            <a:ahLst/>
            <a:cxnLst/>
            <a:rect l="l" t="t" r="r" b="b"/>
            <a:pathLst>
              <a:path w="2680969" h="4049395">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09314"/>
                </a:lnTo>
                <a:lnTo>
                  <a:pt x="2580" y="3657232"/>
                </a:lnTo>
                <a:lnTo>
                  <a:pt x="10143" y="3703656"/>
                </a:lnTo>
                <a:lnTo>
                  <a:pt x="22420" y="3748317"/>
                </a:lnTo>
                <a:lnTo>
                  <a:pt x="39142" y="3790947"/>
                </a:lnTo>
                <a:lnTo>
                  <a:pt x="60042" y="3831278"/>
                </a:lnTo>
                <a:lnTo>
                  <a:pt x="84851" y="3869041"/>
                </a:lnTo>
                <a:lnTo>
                  <a:pt x="113301" y="3903967"/>
                </a:lnTo>
                <a:lnTo>
                  <a:pt x="145123" y="3935790"/>
                </a:lnTo>
                <a:lnTo>
                  <a:pt x="180050" y="3964240"/>
                </a:lnTo>
                <a:lnTo>
                  <a:pt x="217813" y="3989048"/>
                </a:lnTo>
                <a:lnTo>
                  <a:pt x="258143" y="4009948"/>
                </a:lnTo>
                <a:lnTo>
                  <a:pt x="300773" y="4026671"/>
                </a:lnTo>
                <a:lnTo>
                  <a:pt x="345434" y="4038948"/>
                </a:lnTo>
                <a:lnTo>
                  <a:pt x="391858" y="4046510"/>
                </a:lnTo>
                <a:lnTo>
                  <a:pt x="439777" y="4049091"/>
                </a:lnTo>
                <a:lnTo>
                  <a:pt x="2240769" y="4049091"/>
                </a:lnTo>
                <a:lnTo>
                  <a:pt x="2288688" y="4046510"/>
                </a:lnTo>
                <a:lnTo>
                  <a:pt x="2335112" y="4038948"/>
                </a:lnTo>
                <a:lnTo>
                  <a:pt x="2379773" y="4026671"/>
                </a:lnTo>
                <a:lnTo>
                  <a:pt x="2422403" y="4009948"/>
                </a:lnTo>
                <a:lnTo>
                  <a:pt x="2462733" y="3989048"/>
                </a:lnTo>
                <a:lnTo>
                  <a:pt x="2500496" y="3964240"/>
                </a:lnTo>
                <a:lnTo>
                  <a:pt x="2535423" y="3935790"/>
                </a:lnTo>
                <a:lnTo>
                  <a:pt x="2567245" y="3903967"/>
                </a:lnTo>
                <a:lnTo>
                  <a:pt x="2595695" y="3869041"/>
                </a:lnTo>
                <a:lnTo>
                  <a:pt x="2620504" y="3831278"/>
                </a:lnTo>
                <a:lnTo>
                  <a:pt x="2641404" y="3790947"/>
                </a:lnTo>
                <a:lnTo>
                  <a:pt x="2658126" y="3748317"/>
                </a:lnTo>
                <a:lnTo>
                  <a:pt x="2670403" y="3703656"/>
                </a:lnTo>
                <a:lnTo>
                  <a:pt x="2677966" y="3657232"/>
                </a:lnTo>
                <a:lnTo>
                  <a:pt x="2680546" y="3609314"/>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FFFFFF"/>
          </a:solidFill>
        </p:spPr>
        <p:txBody>
          <a:bodyPr wrap="square" lIns="0" tIns="0" rIns="0" bIns="0" rtlCol="0"/>
          <a:lstStyle/>
          <a:p>
            <a:endParaRPr/>
          </a:p>
        </p:txBody>
      </p:sp>
      <p:sp>
        <p:nvSpPr>
          <p:cNvPr id="3" name="object 29">
            <a:extLst>
              <a:ext uri="{FF2B5EF4-FFF2-40B4-BE49-F238E27FC236}">
                <a16:creationId xmlns:a16="http://schemas.microsoft.com/office/drawing/2014/main" id="{0108D6D5-952F-40EE-A2EB-4518319DA88D}"/>
              </a:ext>
              <a:ext uri="{C183D7F6-B498-43B3-948B-1728B52AA6E4}">
                <adec:decorative xmlns:adec="http://schemas.microsoft.com/office/drawing/2017/decorative" val="1"/>
              </a:ext>
            </a:extLst>
          </p:cNvPr>
          <p:cNvSpPr/>
          <p:nvPr/>
        </p:nvSpPr>
        <p:spPr>
          <a:xfrm>
            <a:off x="9218328" y="1133126"/>
            <a:ext cx="2431879" cy="744279"/>
          </a:xfrm>
          <a:custGeom>
            <a:avLst/>
            <a:gdLst/>
            <a:ahLst/>
            <a:cxnLst/>
            <a:rect l="l" t="t" r="r" b="b"/>
            <a:pathLst>
              <a:path w="2680969" h="901065">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900496"/>
                </a:lnTo>
                <a:lnTo>
                  <a:pt x="2680546" y="90049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000000"/>
          </a:solidFill>
        </p:spPr>
        <p:txBody>
          <a:bodyPr wrap="square" lIns="0" tIns="0" rIns="0" bIns="0" rtlCol="0"/>
          <a:lstStyle/>
          <a:p>
            <a:endParaRPr/>
          </a:p>
        </p:txBody>
      </p:sp>
      <p:sp>
        <p:nvSpPr>
          <p:cNvPr id="8" name="object 85" descr="Graphic of lock, for Privacy &amp; Security Principle.">
            <a:extLst>
              <a:ext uri="{FF2B5EF4-FFF2-40B4-BE49-F238E27FC236}">
                <a16:creationId xmlns:a16="http://schemas.microsoft.com/office/drawing/2014/main" id="{921FFE14-1195-4CA9-B5DC-61944D840D4B}"/>
              </a:ext>
              <a:ext uri="{C183D7F6-B498-43B3-948B-1728B52AA6E4}">
                <adec:decorative xmlns:adec="http://schemas.microsoft.com/office/drawing/2017/decorative" val="1"/>
              </a:ext>
            </a:extLst>
          </p:cNvPr>
          <p:cNvSpPr/>
          <p:nvPr/>
        </p:nvSpPr>
        <p:spPr>
          <a:xfrm>
            <a:off x="9470568" y="1404746"/>
            <a:ext cx="231775" cy="327584"/>
          </a:xfrm>
          <a:custGeom>
            <a:avLst/>
            <a:gdLst/>
            <a:ahLst/>
            <a:cxnLst/>
            <a:rect l="l" t="t" r="r" b="b"/>
            <a:pathLst>
              <a:path w="304165" h="429895">
                <a:moveTo>
                  <a:pt x="151827" y="0"/>
                </a:moveTo>
                <a:lnTo>
                  <a:pt x="109655" y="8447"/>
                </a:lnTo>
                <a:lnTo>
                  <a:pt x="75179" y="31470"/>
                </a:lnTo>
                <a:lnTo>
                  <a:pt x="51916" y="65589"/>
                </a:lnTo>
                <a:lnTo>
                  <a:pt x="43380" y="107326"/>
                </a:lnTo>
                <a:lnTo>
                  <a:pt x="43380" y="193187"/>
                </a:lnTo>
                <a:lnTo>
                  <a:pt x="26508" y="196565"/>
                </a:lnTo>
                <a:lnTo>
                  <a:pt x="12718" y="205771"/>
                </a:lnTo>
                <a:lnTo>
                  <a:pt x="3413" y="219418"/>
                </a:lnTo>
                <a:lnTo>
                  <a:pt x="0" y="236118"/>
                </a:lnTo>
                <a:lnTo>
                  <a:pt x="0" y="386375"/>
                </a:lnTo>
                <a:lnTo>
                  <a:pt x="3413" y="403066"/>
                </a:lnTo>
                <a:lnTo>
                  <a:pt x="12718" y="416715"/>
                </a:lnTo>
                <a:lnTo>
                  <a:pt x="26508" y="425926"/>
                </a:lnTo>
                <a:lnTo>
                  <a:pt x="43380" y="429306"/>
                </a:lnTo>
                <a:lnTo>
                  <a:pt x="260274" y="429306"/>
                </a:lnTo>
                <a:lnTo>
                  <a:pt x="277146" y="425926"/>
                </a:lnTo>
                <a:lnTo>
                  <a:pt x="290937" y="416715"/>
                </a:lnTo>
                <a:lnTo>
                  <a:pt x="300242" y="403066"/>
                </a:lnTo>
                <a:lnTo>
                  <a:pt x="303655" y="386375"/>
                </a:lnTo>
                <a:lnTo>
                  <a:pt x="43380" y="386375"/>
                </a:lnTo>
                <a:lnTo>
                  <a:pt x="43380" y="236118"/>
                </a:lnTo>
                <a:lnTo>
                  <a:pt x="303655" y="236118"/>
                </a:lnTo>
                <a:lnTo>
                  <a:pt x="300242" y="219418"/>
                </a:lnTo>
                <a:lnTo>
                  <a:pt x="290937" y="205771"/>
                </a:lnTo>
                <a:lnTo>
                  <a:pt x="277146" y="196565"/>
                </a:lnTo>
                <a:lnTo>
                  <a:pt x="260274" y="193187"/>
                </a:lnTo>
                <a:lnTo>
                  <a:pt x="86761" y="193187"/>
                </a:lnTo>
                <a:lnTo>
                  <a:pt x="86761" y="107326"/>
                </a:lnTo>
                <a:lnTo>
                  <a:pt x="91882" y="82285"/>
                </a:lnTo>
                <a:lnTo>
                  <a:pt x="105838" y="61813"/>
                </a:lnTo>
                <a:lnTo>
                  <a:pt x="126522" y="47999"/>
                </a:lnTo>
                <a:lnTo>
                  <a:pt x="151827" y="42930"/>
                </a:lnTo>
                <a:lnTo>
                  <a:pt x="236286" y="42930"/>
                </a:lnTo>
                <a:lnTo>
                  <a:pt x="228472" y="31470"/>
                </a:lnTo>
                <a:lnTo>
                  <a:pt x="193996" y="8447"/>
                </a:lnTo>
                <a:lnTo>
                  <a:pt x="151827" y="0"/>
                </a:lnTo>
                <a:close/>
              </a:path>
              <a:path w="304165" h="429895">
                <a:moveTo>
                  <a:pt x="303655" y="236118"/>
                </a:moveTo>
                <a:lnTo>
                  <a:pt x="260274" y="236118"/>
                </a:lnTo>
                <a:lnTo>
                  <a:pt x="260306" y="386375"/>
                </a:lnTo>
                <a:lnTo>
                  <a:pt x="303655" y="386375"/>
                </a:lnTo>
                <a:lnTo>
                  <a:pt x="303655" y="236118"/>
                </a:lnTo>
                <a:close/>
              </a:path>
              <a:path w="304165" h="429895">
                <a:moveTo>
                  <a:pt x="236286" y="42930"/>
                </a:moveTo>
                <a:lnTo>
                  <a:pt x="151827" y="42930"/>
                </a:lnTo>
                <a:lnTo>
                  <a:pt x="177132" y="47999"/>
                </a:lnTo>
                <a:lnTo>
                  <a:pt x="197817" y="61813"/>
                </a:lnTo>
                <a:lnTo>
                  <a:pt x="211773" y="82285"/>
                </a:lnTo>
                <a:lnTo>
                  <a:pt x="216893" y="107326"/>
                </a:lnTo>
                <a:lnTo>
                  <a:pt x="216893" y="193187"/>
                </a:lnTo>
                <a:lnTo>
                  <a:pt x="260274" y="193187"/>
                </a:lnTo>
                <a:lnTo>
                  <a:pt x="260274" y="107326"/>
                </a:lnTo>
                <a:lnTo>
                  <a:pt x="251737" y="65589"/>
                </a:lnTo>
                <a:lnTo>
                  <a:pt x="236286" y="42930"/>
                </a:lnTo>
                <a:close/>
              </a:path>
            </a:pathLst>
          </a:custGeom>
          <a:solidFill>
            <a:srgbClr val="FFFFFF"/>
          </a:solidFill>
        </p:spPr>
        <p:txBody>
          <a:bodyPr wrap="square" lIns="0" tIns="0" rIns="0" bIns="0" rtlCol="0"/>
          <a:lstStyle/>
          <a:p>
            <a:endParaRPr/>
          </a:p>
        </p:txBody>
      </p:sp>
      <p:sp>
        <p:nvSpPr>
          <p:cNvPr id="7" name="object 32">
            <a:extLst>
              <a:ext uri="{FF2B5EF4-FFF2-40B4-BE49-F238E27FC236}">
                <a16:creationId xmlns:a16="http://schemas.microsoft.com/office/drawing/2014/main" id="{38D87D3B-9730-40F3-916F-01A8A249DB29}"/>
              </a:ext>
            </a:extLst>
          </p:cNvPr>
          <p:cNvSpPr txBox="1"/>
          <p:nvPr/>
        </p:nvSpPr>
        <p:spPr>
          <a:xfrm>
            <a:off x="9962233" y="1328517"/>
            <a:ext cx="1209912" cy="478785"/>
          </a:xfrm>
          <a:prstGeom prst="rect">
            <a:avLst/>
          </a:prstGeom>
        </p:spPr>
        <p:txBody>
          <a:bodyPr vert="horz" wrap="square" lIns="0" tIns="12065" rIns="0" bIns="0" rtlCol="0">
            <a:spAutoFit/>
          </a:bodyPr>
          <a:lstStyle/>
          <a:p>
            <a:pPr marL="12700" marR="5080">
              <a:lnSpc>
                <a:spcPct val="101099"/>
              </a:lnSpc>
              <a:spcBef>
                <a:spcPts val="95"/>
              </a:spcBef>
            </a:pPr>
            <a:r>
              <a:rPr sz="1550" b="1">
                <a:solidFill>
                  <a:srgbClr val="FFFFFF"/>
                </a:solidFill>
                <a:latin typeface="Segoe UI Semibold"/>
                <a:cs typeface="Segoe UI Semibold"/>
              </a:rPr>
              <a:t>Privacy</a:t>
            </a:r>
            <a:r>
              <a:rPr sz="1550" b="1" spc="-80">
                <a:solidFill>
                  <a:srgbClr val="FFFFFF"/>
                </a:solidFill>
                <a:latin typeface="Segoe UI Semibold"/>
                <a:cs typeface="Segoe UI Semibold"/>
              </a:rPr>
              <a:t> </a:t>
            </a:r>
            <a:r>
              <a:rPr sz="1550" b="1" spc="10">
                <a:solidFill>
                  <a:srgbClr val="FFFFFF"/>
                </a:solidFill>
                <a:latin typeface="Segoe UI Semibold"/>
                <a:cs typeface="Segoe UI Semibold"/>
              </a:rPr>
              <a:t>&amp;</a:t>
            </a:r>
            <a:r>
              <a:rPr lang="en-US" sz="1550" b="1" spc="10">
                <a:solidFill>
                  <a:srgbClr val="FFFFFF"/>
                </a:solidFill>
                <a:latin typeface="Segoe UI Semibold"/>
                <a:cs typeface="Segoe UI Semibold"/>
              </a:rPr>
              <a:t> </a:t>
            </a:r>
            <a:r>
              <a:rPr sz="1550" b="1">
                <a:solidFill>
                  <a:srgbClr val="FFFFFF"/>
                </a:solidFill>
                <a:latin typeface="Segoe UI Semibold"/>
                <a:cs typeface="Segoe UI Semibold"/>
              </a:rPr>
              <a:t>Security</a:t>
            </a:r>
            <a:endParaRPr sz="1550">
              <a:latin typeface="Segoe UI Semibold"/>
              <a:cs typeface="Segoe UI Semibold"/>
            </a:endParaRPr>
          </a:p>
        </p:txBody>
      </p:sp>
      <p:sp>
        <p:nvSpPr>
          <p:cNvPr id="6" name="object 31">
            <a:extLst>
              <a:ext uri="{FF2B5EF4-FFF2-40B4-BE49-F238E27FC236}">
                <a16:creationId xmlns:a16="http://schemas.microsoft.com/office/drawing/2014/main" id="{0AD33B4D-722E-4247-91EB-479C0DA02BC8}"/>
              </a:ext>
            </a:extLst>
          </p:cNvPr>
          <p:cNvSpPr txBox="1"/>
          <p:nvPr/>
        </p:nvSpPr>
        <p:spPr>
          <a:xfrm>
            <a:off x="9490137" y="2055343"/>
            <a:ext cx="1888606" cy="641201"/>
          </a:xfrm>
          <a:prstGeom prst="rect">
            <a:avLst/>
          </a:prstGeom>
        </p:spPr>
        <p:txBody>
          <a:bodyPr vert="horz" wrap="square" lIns="0" tIns="63500" rIns="0" bIns="0" rtlCol="0">
            <a:spAutoFit/>
          </a:bodyPr>
          <a:lstStyle/>
          <a:p>
            <a:pPr marL="12700">
              <a:lnSpc>
                <a:spcPct val="100000"/>
              </a:lnSpc>
              <a:spcBef>
                <a:spcPts val="645"/>
              </a:spcBef>
              <a:spcAft>
                <a:spcPts val="200"/>
              </a:spcAft>
            </a:pPr>
            <a:r>
              <a:rPr sz="1150" b="1" spc="-5" dirty="0">
                <a:latin typeface="Segoe UI Semibold"/>
                <a:cs typeface="Segoe UI Semibold"/>
              </a:rPr>
              <a:t>Microsoft</a:t>
            </a:r>
            <a:r>
              <a:rPr sz="1150" b="1" spc="-10" dirty="0">
                <a:latin typeface="Segoe UI Semibold"/>
                <a:cs typeface="Segoe UI Semibold"/>
              </a:rPr>
              <a:t> </a:t>
            </a:r>
            <a:r>
              <a:rPr sz="1150" b="1" spc="-5" dirty="0">
                <a:latin typeface="Segoe UI Semibold"/>
                <a:cs typeface="Segoe UI Semibold"/>
              </a:rPr>
              <a:t>Privacy</a:t>
            </a:r>
            <a:r>
              <a:rPr sz="1150" b="1" spc="-10" dirty="0">
                <a:latin typeface="Segoe UI Semibold"/>
                <a:cs typeface="Segoe UI Semibold"/>
              </a:rPr>
              <a:t> Standard</a:t>
            </a:r>
            <a:endParaRPr sz="1150" dirty="0">
              <a:latin typeface="Segoe UI Semibold"/>
              <a:cs typeface="Segoe UI Semibold"/>
            </a:endParaRPr>
          </a:p>
          <a:p>
            <a:pPr marL="12700">
              <a:lnSpc>
                <a:spcPct val="100000"/>
              </a:lnSpc>
              <a:spcBef>
                <a:spcPts val="370"/>
              </a:spcBef>
            </a:pPr>
            <a:r>
              <a:rPr sz="1050" dirty="0">
                <a:latin typeface="Segoe UI"/>
                <a:cs typeface="Segoe UI"/>
              </a:rPr>
              <a:t>Refer</a:t>
            </a:r>
            <a:r>
              <a:rPr sz="1050" spc="-10" dirty="0">
                <a:latin typeface="Segoe UI"/>
                <a:cs typeface="Segoe UI"/>
              </a:rPr>
              <a:t> </a:t>
            </a:r>
            <a:r>
              <a:rPr sz="1050" spc="10" dirty="0">
                <a:latin typeface="Segoe UI"/>
                <a:cs typeface="Segoe UI"/>
              </a:rPr>
              <a:t>to</a:t>
            </a:r>
            <a:r>
              <a:rPr sz="1050" spc="-5" dirty="0">
                <a:latin typeface="Segoe UI"/>
                <a:cs typeface="Segoe UI"/>
              </a:rPr>
              <a:t> </a:t>
            </a:r>
            <a:r>
              <a:rPr sz="1050" spc="10" dirty="0">
                <a:latin typeface="Segoe UI"/>
                <a:cs typeface="Segoe UI"/>
              </a:rPr>
              <a:t>the</a:t>
            </a:r>
            <a:r>
              <a:rPr sz="1050" spc="-10" dirty="0">
                <a:latin typeface="Segoe UI"/>
                <a:cs typeface="Segoe UI"/>
              </a:rPr>
              <a:t> </a:t>
            </a:r>
            <a:r>
              <a:rPr sz="1050" spc="5" dirty="0">
                <a:latin typeface="Segoe UI"/>
                <a:cs typeface="Segoe UI"/>
              </a:rPr>
              <a:t>standard</a:t>
            </a:r>
            <a:r>
              <a:rPr sz="1050" spc="-5" dirty="0">
                <a:latin typeface="Segoe UI"/>
                <a:cs typeface="Segoe UI"/>
              </a:rPr>
              <a:t> </a:t>
            </a:r>
            <a:r>
              <a:rPr sz="1050" spc="5" dirty="0">
                <a:latin typeface="Segoe UI"/>
                <a:cs typeface="Segoe UI"/>
              </a:rPr>
              <a:t>for</a:t>
            </a:r>
            <a:endParaRPr sz="1050" dirty="0">
              <a:latin typeface="Segoe UI"/>
              <a:cs typeface="Segoe UI"/>
            </a:endParaRPr>
          </a:p>
          <a:p>
            <a:pPr marL="12700">
              <a:lnSpc>
                <a:spcPct val="100000"/>
              </a:lnSpc>
              <a:spcBef>
                <a:spcPts val="25"/>
              </a:spcBef>
            </a:pPr>
            <a:r>
              <a:rPr sz="1050" dirty="0">
                <a:latin typeface="Segoe UI"/>
                <a:cs typeface="Segoe UI"/>
              </a:rPr>
              <a:t>compliance.</a:t>
            </a:r>
            <a:r>
              <a:rPr sz="1050" spc="-15" dirty="0">
                <a:latin typeface="Segoe UI"/>
                <a:cs typeface="Segoe UI"/>
              </a:rPr>
              <a:t> </a:t>
            </a:r>
            <a:endParaRPr sz="1050" dirty="0">
              <a:latin typeface="Segoe UI"/>
              <a:cs typeface="Segoe UI"/>
            </a:endParaRPr>
          </a:p>
        </p:txBody>
      </p:sp>
      <p:sp>
        <p:nvSpPr>
          <p:cNvPr id="5" name="object 30">
            <a:extLst>
              <a:ext uri="{FF2B5EF4-FFF2-40B4-BE49-F238E27FC236}">
                <a16:creationId xmlns:a16="http://schemas.microsoft.com/office/drawing/2014/main" id="{7250ADA7-243C-455A-A84F-67868DBB2879}"/>
              </a:ext>
            </a:extLst>
          </p:cNvPr>
          <p:cNvSpPr txBox="1"/>
          <p:nvPr/>
        </p:nvSpPr>
        <p:spPr>
          <a:xfrm>
            <a:off x="9490137" y="3392958"/>
            <a:ext cx="1888606" cy="637995"/>
          </a:xfrm>
          <a:prstGeom prst="rect">
            <a:avLst/>
          </a:prstGeom>
        </p:spPr>
        <p:txBody>
          <a:bodyPr vert="horz" wrap="square" lIns="0" tIns="60325" rIns="0" bIns="0" rtlCol="0">
            <a:spAutoFit/>
          </a:bodyPr>
          <a:lstStyle/>
          <a:p>
            <a:pPr marL="12700">
              <a:lnSpc>
                <a:spcPct val="100000"/>
              </a:lnSpc>
              <a:spcBef>
                <a:spcPts val="475"/>
              </a:spcBef>
              <a:spcAft>
                <a:spcPts val="200"/>
              </a:spcAft>
            </a:pPr>
            <a:r>
              <a:rPr sz="1150" b="1" spc="-5" dirty="0">
                <a:latin typeface="Segoe UI Semibold"/>
                <a:cs typeface="Segoe UI Semibold"/>
              </a:rPr>
              <a:t>Microsoft</a:t>
            </a:r>
            <a:r>
              <a:rPr sz="1150" b="1" spc="-15" dirty="0">
                <a:latin typeface="Segoe UI Semibold"/>
                <a:cs typeface="Segoe UI Semibold"/>
              </a:rPr>
              <a:t> </a:t>
            </a:r>
            <a:r>
              <a:rPr sz="1150" b="1" spc="-5" dirty="0">
                <a:latin typeface="Segoe UI Semibold"/>
                <a:cs typeface="Segoe UI Semibold"/>
              </a:rPr>
              <a:t>Security</a:t>
            </a:r>
            <a:r>
              <a:rPr sz="1150" b="1" spc="-15" dirty="0">
                <a:latin typeface="Segoe UI Semibold"/>
                <a:cs typeface="Segoe UI Semibold"/>
              </a:rPr>
              <a:t> </a:t>
            </a:r>
            <a:r>
              <a:rPr sz="1150" b="1" spc="-10" dirty="0">
                <a:latin typeface="Segoe UI Semibold"/>
                <a:cs typeface="Segoe UI Semibold"/>
              </a:rPr>
              <a:t>Policy</a:t>
            </a:r>
            <a:endParaRPr sz="1150" dirty="0">
              <a:latin typeface="Segoe UI Semibold"/>
              <a:cs typeface="Segoe UI Semibold"/>
            </a:endParaRPr>
          </a:p>
          <a:p>
            <a:pPr marL="12700">
              <a:lnSpc>
                <a:spcPct val="100000"/>
              </a:lnSpc>
              <a:spcBef>
                <a:spcPts val="370"/>
              </a:spcBef>
            </a:pPr>
            <a:r>
              <a:rPr sz="1050" dirty="0">
                <a:latin typeface="Segoe UI"/>
                <a:cs typeface="Segoe UI"/>
              </a:rPr>
              <a:t>Refer</a:t>
            </a:r>
            <a:r>
              <a:rPr sz="1050" spc="-5" dirty="0">
                <a:latin typeface="Segoe UI"/>
                <a:cs typeface="Segoe UI"/>
              </a:rPr>
              <a:t> </a:t>
            </a:r>
            <a:r>
              <a:rPr sz="1050" spc="10" dirty="0">
                <a:latin typeface="Segoe UI"/>
                <a:cs typeface="Segoe UI"/>
              </a:rPr>
              <a:t>to</a:t>
            </a:r>
            <a:r>
              <a:rPr sz="1050" spc="-5" dirty="0">
                <a:latin typeface="Segoe UI"/>
                <a:cs typeface="Segoe UI"/>
              </a:rPr>
              <a:t> </a:t>
            </a:r>
            <a:r>
              <a:rPr sz="1050" spc="10" dirty="0">
                <a:latin typeface="Segoe UI"/>
                <a:cs typeface="Segoe UI"/>
              </a:rPr>
              <a:t>the</a:t>
            </a:r>
            <a:r>
              <a:rPr sz="1050" spc="-5" dirty="0">
                <a:latin typeface="Segoe UI"/>
                <a:cs typeface="Segoe UI"/>
              </a:rPr>
              <a:t> </a:t>
            </a:r>
            <a:r>
              <a:rPr sz="1050" spc="5" dirty="0">
                <a:latin typeface="Segoe UI"/>
                <a:cs typeface="Segoe UI"/>
              </a:rPr>
              <a:t>policy</a:t>
            </a:r>
            <a:r>
              <a:rPr sz="1050" dirty="0">
                <a:latin typeface="Segoe UI"/>
                <a:cs typeface="Segoe UI"/>
              </a:rPr>
              <a:t> </a:t>
            </a:r>
            <a:r>
              <a:rPr sz="1050" spc="5" dirty="0">
                <a:latin typeface="Segoe UI"/>
                <a:cs typeface="Segoe UI"/>
              </a:rPr>
              <a:t>for</a:t>
            </a:r>
            <a:endParaRPr sz="1050" dirty="0">
              <a:latin typeface="Segoe UI"/>
              <a:cs typeface="Segoe UI"/>
            </a:endParaRPr>
          </a:p>
          <a:p>
            <a:pPr marL="12700">
              <a:lnSpc>
                <a:spcPct val="100000"/>
              </a:lnSpc>
              <a:spcBef>
                <a:spcPts val="25"/>
              </a:spcBef>
            </a:pPr>
            <a:r>
              <a:rPr sz="1050" dirty="0">
                <a:latin typeface="Segoe UI"/>
                <a:cs typeface="Segoe UI"/>
              </a:rPr>
              <a:t>compliance.</a:t>
            </a:r>
            <a:r>
              <a:rPr sz="1050" spc="-15" dirty="0">
                <a:latin typeface="Segoe UI"/>
                <a:cs typeface="Segoe UI"/>
              </a:rPr>
              <a:t> </a:t>
            </a:r>
            <a:endParaRPr sz="1050" dirty="0">
              <a:latin typeface="Segoe UI"/>
              <a:cs typeface="Segoe UI"/>
            </a:endParaRPr>
          </a:p>
        </p:txBody>
      </p:sp>
    </p:spTree>
    <p:extLst>
      <p:ext uri="{BB962C8B-B14F-4D97-AF65-F5344CB8AC3E}">
        <p14:creationId xmlns:p14="http://schemas.microsoft.com/office/powerpoint/2010/main" val="21401865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FC6485A-F60E-490F-B1B1-55A58B76ED46}"/>
              </a:ext>
              <a:ext uri="{C183D7F6-B498-43B3-948B-1728B52AA6E4}">
                <adec:decorative xmlns:adec="http://schemas.microsoft.com/office/drawing/2017/decorative" val="1"/>
              </a:ext>
            </a:extLst>
          </p:cNvPr>
          <p:cNvSpPr/>
          <p:nvPr/>
        </p:nvSpPr>
        <p:spPr>
          <a:xfrm>
            <a:off x="4562475" y="7102"/>
            <a:ext cx="76295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FB5FCB16-A469-4AA6-9883-3CACBD868300}"/>
              </a:ext>
              <a:ext uri="{C183D7F6-B498-43B3-948B-1728B52AA6E4}">
                <adec:decorative xmlns:adec="http://schemas.microsoft.com/office/drawing/2017/decorative" val="1"/>
              </a:ext>
            </a:extLst>
          </p:cNvPr>
          <p:cNvSpPr>
            <a:spLocks/>
          </p:cNvSpPr>
          <p:nvPr/>
        </p:nvSpPr>
        <p:spPr>
          <a:xfrm>
            <a:off x="5584986" y="3701603"/>
            <a:ext cx="6302097" cy="1101570"/>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18874A13-0839-45E7-9236-E66BF98E08E1}"/>
              </a:ext>
              <a:ext uri="{C183D7F6-B498-43B3-948B-1728B52AA6E4}">
                <adec:decorative xmlns:adec="http://schemas.microsoft.com/office/drawing/2017/decorative" val="1"/>
              </a:ext>
            </a:extLst>
          </p:cNvPr>
          <p:cNvSpPr/>
          <p:nvPr/>
        </p:nvSpPr>
        <p:spPr>
          <a:xfrm>
            <a:off x="0" y="0"/>
            <a:ext cx="4572000"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 Placeholder 1">
            <a:extLst>
              <a:ext uri="{FF2B5EF4-FFF2-40B4-BE49-F238E27FC236}">
                <a16:creationId xmlns:a16="http://schemas.microsoft.com/office/drawing/2014/main" id="{EAC601F4-2CA1-4B74-85CA-65E9A68C66E3}"/>
              </a:ext>
            </a:extLst>
          </p:cNvPr>
          <p:cNvSpPr txBox="1">
            <a:spLocks noGrp="1"/>
          </p:cNvSpPr>
          <p:nvPr>
            <p:ph type="title"/>
          </p:nvPr>
        </p:nvSpPr>
        <p:spPr>
          <a:xfrm>
            <a:off x="837047" y="1061044"/>
            <a:ext cx="3088466" cy="201413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None/>
              <a:defRPr sz="3478" kern="1200">
                <a:solidFill>
                  <a:srgbClr val="243A5E"/>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3478" kern="1200">
                <a:solidFill>
                  <a:schemeClr val="tx1"/>
                </a:solidFill>
                <a:latin typeface="Segoe UI Semibold" panose="020B0702040204020203" pitchFamily="34" charset="0"/>
                <a:ea typeface="+mn-ea"/>
                <a:cs typeface="Segoe UI Semibold" panose="020B07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3478" kern="1200">
                <a:solidFill>
                  <a:schemeClr val="tx1"/>
                </a:solidFill>
                <a:latin typeface="Segoe UI Semibold" panose="020B0702040204020203" pitchFamily="34" charset="0"/>
                <a:ea typeface="+mn-ea"/>
                <a:cs typeface="Segoe UI Semibold" panose="020B07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3478" kern="1200">
                <a:solidFill>
                  <a:schemeClr val="tx1"/>
                </a:solidFill>
                <a:latin typeface="Segoe UI Semibold" panose="020B0702040204020203" pitchFamily="34" charset="0"/>
                <a:ea typeface="+mn-ea"/>
                <a:cs typeface="Segoe UI Semibold" panose="020B07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3478" kern="1200">
                <a:solidFill>
                  <a:schemeClr val="tx1"/>
                </a:solidFill>
                <a:latin typeface="Segoe UI Semibold" panose="020B0702040204020203" pitchFamily="34" charset="0"/>
                <a:ea typeface="+mn-ea"/>
                <a:cs typeface="Segoe UI Semibold" panose="020B07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Segoe Pro" panose="020B0502040504020203" pitchFamily="34" charset="0"/>
                <a:ea typeface="+mn-ea"/>
                <a:cs typeface="Times New Roman" panose="02020603050405020304" pitchFamily="18" charset="0"/>
              </a:rPr>
              <a:t>Mitigating potential harms:</a:t>
            </a:r>
            <a:br>
              <a:rPr kumimoji="0" lang="en-US" sz="3000" b="0" i="0" u="none" strike="noStrike" kern="1200" cap="none" spc="0" normalizeH="0" baseline="0" noProof="0" dirty="0">
                <a:ln>
                  <a:noFill/>
                </a:ln>
                <a:solidFill>
                  <a:prstClr val="white"/>
                </a:solidFill>
                <a:effectLst/>
                <a:uLnTx/>
                <a:uFillTx/>
                <a:latin typeface="Segoe Pro" panose="020B0502040504020203" pitchFamily="34" charset="0"/>
                <a:ea typeface="+mn-ea"/>
                <a:cs typeface="Times New Roman" panose="02020603050405020304" pitchFamily="18" charset="0"/>
              </a:rPr>
            </a:br>
            <a:r>
              <a:rPr kumimoji="0" lang="en-US" sz="3000" b="0" i="0" u="none" strike="noStrike" kern="1200" cap="none" spc="0" normalizeH="0" baseline="0" noProof="0" dirty="0">
                <a:ln>
                  <a:noFill/>
                </a:ln>
                <a:solidFill>
                  <a:prstClr val="white"/>
                </a:solidFill>
                <a:effectLst/>
                <a:uLnTx/>
                <a:uFillTx/>
                <a:latin typeface="Segoe Pro LIGHT"/>
                <a:ea typeface="+mn-ea"/>
                <a:cs typeface="Times New Roman" panose="02020603050405020304" pitchFamily="18" charset="0"/>
              </a:rPr>
              <a:t>Part 3 Activity</a:t>
            </a:r>
            <a:br>
              <a:rPr kumimoji="0" lang="en-GB" sz="3000" b="0" i="0" u="none" strike="noStrike" kern="1200" cap="none" spc="0" normalizeH="0" baseline="0" noProof="0" dirty="0">
                <a:ln>
                  <a:noFill/>
                </a:ln>
                <a:solidFill>
                  <a:prstClr val="white"/>
                </a:solidFill>
                <a:effectLst/>
                <a:uLnTx/>
                <a:uFillTx/>
                <a:latin typeface="Segoe Pro LIGHT"/>
                <a:ea typeface="+mn-ea"/>
                <a:cs typeface="+mn-cs"/>
              </a:rPr>
            </a:br>
            <a:endParaRPr kumimoji="0" lang="en-GB" sz="2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p:txBody>
      </p:sp>
      <p:sp>
        <p:nvSpPr>
          <p:cNvPr id="28" name="Content Placeholder 4">
            <a:extLst>
              <a:ext uri="{FF2B5EF4-FFF2-40B4-BE49-F238E27FC236}">
                <a16:creationId xmlns:a16="http://schemas.microsoft.com/office/drawing/2014/main" id="{96025CFC-DCA7-42A4-BB36-FAC4EA8284EB}"/>
              </a:ext>
            </a:extLst>
          </p:cNvPr>
          <p:cNvSpPr txBox="1">
            <a:spLocks/>
          </p:cNvSpPr>
          <p:nvPr/>
        </p:nvSpPr>
        <p:spPr>
          <a:xfrm>
            <a:off x="917569" y="2747531"/>
            <a:ext cx="3048000" cy="38557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None/>
              <a:defRPr sz="1325" b="0" kern="1200">
                <a:solidFill>
                  <a:schemeClr val="tx1"/>
                </a:solidFill>
                <a:latin typeface="Segoe UI "/>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pPr>
            <a:r>
              <a:rPr lang="en-GB" sz="1600" b="1" baseline="30000" dirty="0">
                <a:solidFill>
                  <a:schemeClr val="bg1"/>
                </a:solidFill>
                <a:latin typeface="Segoe UI" panose="020B0502040204020203" pitchFamily="34" charset="0"/>
                <a:cs typeface="Segoe UI" panose="020B0502040204020203" pitchFamily="34" charset="0"/>
              </a:rPr>
              <a:t>Steps</a:t>
            </a:r>
          </a:p>
          <a:p>
            <a:pPr>
              <a:lnSpc>
                <a:spcPct val="100000"/>
              </a:lnSpc>
              <a:spcBef>
                <a:spcPts val="600"/>
              </a:spcBef>
              <a:buFont typeface="+mj-lt"/>
              <a:buAutoNum type="arabicPeriod"/>
            </a:pPr>
            <a:r>
              <a:rPr lang="en-US" sz="1000" dirty="0">
                <a:solidFill>
                  <a:schemeClr val="bg1"/>
                </a:solidFill>
                <a:latin typeface="Segoe UI" panose="020B0502040204020203" pitchFamily="34" charset="0"/>
                <a:cs typeface="Segoe UI" panose="020B0502040204020203" pitchFamily="34" charset="0"/>
              </a:rPr>
              <a:t>Collect the harms you previously identified throughout the Impact Assessment in this table (check your stakeholder table, fairness considerations, adverse impact section, and any other place you described potential harms).</a:t>
            </a:r>
          </a:p>
          <a:p>
            <a:pPr>
              <a:lnSpc>
                <a:spcPct val="100000"/>
              </a:lnSpc>
              <a:spcBef>
                <a:spcPts val="600"/>
              </a:spcBef>
              <a:buFont typeface="+mj-lt"/>
              <a:buAutoNum type="arabicPeriod"/>
            </a:pPr>
            <a:r>
              <a:rPr lang="en-US" sz="1000" dirty="0">
                <a:solidFill>
                  <a:schemeClr val="bg1"/>
                </a:solidFill>
                <a:latin typeface="Segoe UI" panose="020B0502040204020203" pitchFamily="34" charset="0"/>
                <a:cs typeface="Segoe UI" panose="020B0502040204020203" pitchFamily="34" charset="0"/>
              </a:rPr>
              <a:t>For each potential harm, use the mitigations prompts in the following slides to understand if one or more of the Goals from the Responsible AI Standard can serve as a mitigation.</a:t>
            </a:r>
          </a:p>
          <a:p>
            <a:pPr lvl="1">
              <a:lnSpc>
                <a:spcPct val="100000"/>
              </a:lnSpc>
              <a:spcBef>
                <a:spcPts val="600"/>
              </a:spcBef>
              <a:buFont typeface="+mj-lt"/>
              <a:buAutoNum type="arabicPeriod"/>
            </a:pPr>
            <a:r>
              <a:rPr lang="en-US" sz="1000" dirty="0">
                <a:solidFill>
                  <a:schemeClr val="bg1"/>
                </a:solidFill>
                <a:latin typeface="Segoe UI" panose="020B0502040204020203" pitchFamily="34" charset="0"/>
                <a:cs typeface="Segoe UI" panose="020B0502040204020203" pitchFamily="34" charset="0"/>
              </a:rPr>
              <a:t>If a Goal can serve as a mitigation to a harm, copy and paste the mitigation text in the second column of the table.</a:t>
            </a:r>
          </a:p>
          <a:p>
            <a:pPr lvl="1">
              <a:lnSpc>
                <a:spcPct val="100000"/>
              </a:lnSpc>
              <a:spcBef>
                <a:spcPts val="600"/>
              </a:spcBef>
              <a:buFont typeface="+mj-lt"/>
              <a:buAutoNum type="arabicPeriod"/>
            </a:pPr>
            <a:r>
              <a:rPr lang="en-US" sz="1000" dirty="0">
                <a:solidFill>
                  <a:schemeClr val="bg1"/>
                </a:solidFill>
                <a:latin typeface="Segoe UI" panose="020B0502040204020203" pitchFamily="34" charset="0"/>
                <a:cs typeface="Segoe UI" panose="020B0502040204020203" pitchFamily="34" charset="0"/>
              </a:rPr>
              <a:t>Then, document the team’s plan for how to implement this mitigation in the design of the system in the third column of the table.</a:t>
            </a:r>
          </a:p>
          <a:p>
            <a:pPr>
              <a:lnSpc>
                <a:spcPct val="100000"/>
              </a:lnSpc>
              <a:spcBef>
                <a:spcPts val="600"/>
              </a:spcBef>
              <a:buFont typeface="+mj-lt"/>
              <a:buAutoNum type="arabicPeriod"/>
            </a:pPr>
            <a:r>
              <a:rPr lang="en-US" sz="1000" dirty="0">
                <a:solidFill>
                  <a:schemeClr val="bg1"/>
                </a:solidFill>
                <a:latin typeface="Segoe UI" panose="020B0502040204020203" pitchFamily="34" charset="0"/>
                <a:cs typeface="Segoe UI" panose="020B0502040204020203" pitchFamily="34" charset="0"/>
              </a:rPr>
              <a:t>After completing step 2 for each harm, discuss the harms that remain unmitigated with your team and develop mitigations for those in the table</a:t>
            </a:r>
            <a:endParaRPr lang="en-GB" sz="1000" dirty="0">
              <a:solidFill>
                <a:schemeClr val="bg1"/>
              </a:solidFill>
              <a:latin typeface="Segoe UI" panose="020B0502040204020203" pitchFamily="34" charset="0"/>
              <a:cs typeface="Segoe UI" panose="020B0502040204020203" pitchFamily="34" charset="0"/>
            </a:endParaRPr>
          </a:p>
        </p:txBody>
      </p:sp>
      <p:sp>
        <p:nvSpPr>
          <p:cNvPr id="24" name="Content Placeholder 4">
            <a:extLst>
              <a:ext uri="{FF2B5EF4-FFF2-40B4-BE49-F238E27FC236}">
                <a16:creationId xmlns:a16="http://schemas.microsoft.com/office/drawing/2014/main" id="{6E82D180-A645-4BDD-87C9-0290C490FE13}"/>
              </a:ext>
            </a:extLst>
          </p:cNvPr>
          <p:cNvSpPr txBox="1">
            <a:spLocks/>
          </p:cNvSpPr>
          <p:nvPr/>
        </p:nvSpPr>
        <p:spPr>
          <a:xfrm>
            <a:off x="5320921" y="955205"/>
            <a:ext cx="6399593" cy="3691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None/>
              <a:defRPr sz="1325" b="0" kern="1200">
                <a:solidFill>
                  <a:schemeClr val="tx1"/>
                </a:solidFill>
                <a:latin typeface="Segoe UI "/>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l" rtl="0">
              <a:lnSpc>
                <a:spcPct val="120000"/>
              </a:lnSpc>
            </a:pPr>
            <a:r>
              <a:rPr lang="en-GB" sz="1300" baseline="30000">
                <a:solidFill>
                  <a:srgbClr val="000000"/>
                </a:solidFill>
                <a:latin typeface="Segoe UI" panose="020B0502040204020203" pitchFamily="34" charset="0"/>
              </a:rPr>
              <a:t>The team started by listing all the relevant potential harms identified in the Impact Assessment in the first column of the table. </a:t>
            </a:r>
          </a:p>
          <a:p>
            <a:pPr marL="0" indent="0">
              <a:lnSpc>
                <a:spcPct val="120000"/>
              </a:lnSpc>
            </a:pPr>
            <a:r>
              <a:rPr lang="en-GB" sz="1300" b="0" i="0" u="none" strike="noStrike" baseline="30000">
                <a:solidFill>
                  <a:srgbClr val="000000"/>
                </a:solidFill>
                <a:latin typeface="Segoe UI" panose="020B0502040204020203" pitchFamily="34" charset="0"/>
              </a:rPr>
              <a:t>The first harm in the list </a:t>
            </a:r>
            <a:r>
              <a:rPr lang="en-GB" sz="1300" baseline="30000">
                <a:solidFill>
                  <a:srgbClr val="000000"/>
                </a:solidFill>
                <a:latin typeface="Segoe UI" panose="020B0502040204020203" pitchFamily="34" charset="0"/>
              </a:rPr>
              <a:t>was from the fairness evaluation: “Patients from ‘low-income backgrounds’ might have a history of short hospital stays for financial reasons. This may result in predictions for shorter stays and impact the user’s access to a hospital bed.” The team read the prompts (on the following pages) evaluating what kind of harm this was and what would be appropriate mitigations. The team identified two prompts for harms mitigations that aligned well with their harm: F1 which describes differences in system performance for specific demographic groups and F2 which refers to allocation and differences across stakeholder groups. The team read both sets of mitigations and discussed how to apply this to the system. Both prompts refer to ‘evaluating the datasets and the system then modifying the system to avoid differences in performance and allocation. Since the system’s intended use is to allocate healthcare resources, F2 is the best fit for this potential harm. They recorded the appropriate mitigation and strategy in the Impact Assessment.</a:t>
            </a:r>
          </a:p>
          <a:p>
            <a:pPr marL="0" indent="0">
              <a:lnSpc>
                <a:spcPct val="120000"/>
              </a:lnSpc>
            </a:pPr>
            <a:endParaRPr lang="en-GB" sz="1300" b="0" i="0" u="none" strike="noStrike" baseline="30000">
              <a:solidFill>
                <a:srgbClr val="000000"/>
              </a:solidFill>
              <a:latin typeface="Segoe UI" panose="020B0502040204020203" pitchFamily="34" charset="0"/>
            </a:endParaRPr>
          </a:p>
        </p:txBody>
      </p:sp>
      <p:sp>
        <p:nvSpPr>
          <p:cNvPr id="31" name="Rectangle 30">
            <a:extLst>
              <a:ext uri="{FF2B5EF4-FFF2-40B4-BE49-F238E27FC236}">
                <a16:creationId xmlns:a16="http://schemas.microsoft.com/office/drawing/2014/main" id="{6A631B0C-15A2-4F70-8B79-652BF69A49A2}"/>
              </a:ext>
              <a:ext uri="{C183D7F6-B498-43B3-948B-1728B52AA6E4}">
                <adec:decorative xmlns:adec="http://schemas.microsoft.com/office/drawing/2017/decorative" val="1"/>
              </a:ext>
            </a:extLst>
          </p:cNvPr>
          <p:cNvSpPr/>
          <p:nvPr/>
        </p:nvSpPr>
        <p:spPr>
          <a:xfrm>
            <a:off x="5591552" y="4791348"/>
            <a:ext cx="6295532" cy="1761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a:extLst>
              <a:ext uri="{FF2B5EF4-FFF2-40B4-BE49-F238E27FC236}">
                <a16:creationId xmlns:a16="http://schemas.microsoft.com/office/drawing/2014/main" id="{0DF0638B-C109-4404-A12F-318FE51F0CB8}"/>
              </a:ext>
              <a:ext uri="{C183D7F6-B498-43B3-948B-1728B52AA6E4}">
                <adec:decorative xmlns:adec="http://schemas.microsoft.com/office/drawing/2017/decorative" val="1"/>
              </a:ext>
            </a:extLst>
          </p:cNvPr>
          <p:cNvCxnSpPr>
            <a:cxnSpLocks/>
          </p:cNvCxnSpPr>
          <p:nvPr/>
        </p:nvCxnSpPr>
        <p:spPr>
          <a:xfrm>
            <a:off x="7235883" y="3116062"/>
            <a:ext cx="0" cy="3437139"/>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B538F54-62A6-4836-BF94-10C6343609B6}"/>
              </a:ext>
              <a:ext uri="{C183D7F6-B498-43B3-948B-1728B52AA6E4}">
                <adec:decorative xmlns:adec="http://schemas.microsoft.com/office/drawing/2017/decorative" val="1"/>
              </a:ext>
            </a:extLst>
          </p:cNvPr>
          <p:cNvCxnSpPr>
            <a:cxnSpLocks/>
          </p:cNvCxnSpPr>
          <p:nvPr/>
        </p:nvCxnSpPr>
        <p:spPr>
          <a:xfrm flipH="1">
            <a:off x="9637195" y="3116062"/>
            <a:ext cx="38050" cy="341055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object 7">
            <a:extLst>
              <a:ext uri="{FF2B5EF4-FFF2-40B4-BE49-F238E27FC236}">
                <a16:creationId xmlns:a16="http://schemas.microsoft.com/office/drawing/2014/main" id="{1B372B19-DF0B-4578-B447-92D258E74B57}"/>
              </a:ext>
              <a:ext uri="{C183D7F6-B498-43B3-948B-1728B52AA6E4}">
                <adec:decorative xmlns:adec="http://schemas.microsoft.com/office/drawing/2017/decorative" val="1"/>
              </a:ext>
            </a:extLst>
          </p:cNvPr>
          <p:cNvSpPr/>
          <p:nvPr/>
        </p:nvSpPr>
        <p:spPr>
          <a:xfrm>
            <a:off x="5416263" y="3116061"/>
            <a:ext cx="175289" cy="3437139"/>
          </a:xfrm>
          <a:custGeom>
            <a:avLst/>
            <a:gdLst/>
            <a:ahLst/>
            <a:cxnLst/>
            <a:rect l="l" t="t" r="r" b="b"/>
            <a:pathLst>
              <a:path w="290195" h="4649470">
                <a:moveTo>
                  <a:pt x="289781" y="0"/>
                </a:moveTo>
                <a:lnTo>
                  <a:pt x="0" y="0"/>
                </a:lnTo>
                <a:lnTo>
                  <a:pt x="0" y="4649073"/>
                </a:lnTo>
                <a:lnTo>
                  <a:pt x="289781" y="4649073"/>
                </a:lnTo>
                <a:lnTo>
                  <a:pt x="289781" y="0"/>
                </a:lnTo>
                <a:close/>
              </a:path>
            </a:pathLst>
          </a:custGeom>
          <a:solidFill>
            <a:srgbClr val="FFC733">
              <a:alpha val="91000"/>
            </a:srgbClr>
          </a:solidFill>
        </p:spPr>
        <p:txBody>
          <a:bodyPr wrap="square" lIns="0" tIns="0" rIns="0" bIns="0" rtlCol="0"/>
          <a:lstStyle/>
          <a:p>
            <a:endParaRPr/>
          </a:p>
        </p:txBody>
      </p:sp>
      <p:sp>
        <p:nvSpPr>
          <p:cNvPr id="12" name="object 8">
            <a:extLst>
              <a:ext uri="{FF2B5EF4-FFF2-40B4-BE49-F238E27FC236}">
                <a16:creationId xmlns:a16="http://schemas.microsoft.com/office/drawing/2014/main" id="{B9B6BDAD-AF39-4409-8B36-3DBABA00DF3C}"/>
              </a:ext>
              <a:ext uri="{C183D7F6-B498-43B3-948B-1728B52AA6E4}">
                <adec:decorative xmlns:adec="http://schemas.microsoft.com/office/drawing/2017/decorative" val="1"/>
              </a:ext>
            </a:extLst>
          </p:cNvPr>
          <p:cNvSpPr txBox="1"/>
          <p:nvPr/>
        </p:nvSpPr>
        <p:spPr>
          <a:xfrm>
            <a:off x="5457529" y="3599059"/>
            <a:ext cx="138499" cy="1417288"/>
          </a:xfrm>
          <a:prstGeom prst="rect">
            <a:avLst/>
          </a:prstGeom>
        </p:spPr>
        <p:txBody>
          <a:bodyPr vert="vert" wrap="square" lIns="0" tIns="24130" rIns="0" bIns="0" rtlCol="0">
            <a:spAutoFit/>
          </a:bodyPr>
          <a:lstStyle/>
          <a:p>
            <a:pPr marL="12700">
              <a:lnSpc>
                <a:spcPct val="100000"/>
              </a:lnSpc>
              <a:spcBef>
                <a:spcPts val="190"/>
              </a:spcBef>
            </a:pPr>
            <a:r>
              <a:rPr sz="900" b="1" spc="-15">
                <a:latin typeface="Segoe Pro Semibold"/>
                <a:cs typeface="Segoe Pro Semibold"/>
              </a:rPr>
              <a:t>P</a:t>
            </a:r>
            <a:r>
              <a:rPr sz="900" b="1">
                <a:latin typeface="Segoe Pro Semibold"/>
                <a:cs typeface="Segoe Pro Semibold"/>
              </a:rPr>
              <a:t>r</a:t>
            </a:r>
            <a:r>
              <a:rPr sz="900" b="1" spc="-10">
                <a:latin typeface="Segoe Pro Semibold"/>
                <a:cs typeface="Segoe Pro Semibold"/>
              </a:rPr>
              <a:t>om</a:t>
            </a:r>
            <a:r>
              <a:rPr sz="900" b="1" spc="-5">
                <a:latin typeface="Segoe Pro Semibold"/>
                <a:cs typeface="Segoe Pro Semibold"/>
              </a:rPr>
              <a:t>p</a:t>
            </a:r>
            <a:r>
              <a:rPr sz="900" b="1">
                <a:latin typeface="Segoe Pro Semibold"/>
                <a:cs typeface="Segoe Pro Semibold"/>
              </a:rPr>
              <a:t>ts</a:t>
            </a:r>
            <a:r>
              <a:rPr lang="en-US" sz="900" b="1">
                <a:latin typeface="Segoe Pro Semibold"/>
                <a:cs typeface="Segoe Pro Semibold"/>
              </a:rPr>
              <a:t> and discussion</a:t>
            </a:r>
            <a:endParaRPr sz="900">
              <a:latin typeface="Segoe Pro Semibold"/>
              <a:cs typeface="Segoe Pro Semibold"/>
            </a:endParaRPr>
          </a:p>
        </p:txBody>
      </p:sp>
      <p:sp>
        <p:nvSpPr>
          <p:cNvPr id="14" name="object 10">
            <a:extLst>
              <a:ext uri="{FF2B5EF4-FFF2-40B4-BE49-F238E27FC236}">
                <a16:creationId xmlns:a16="http://schemas.microsoft.com/office/drawing/2014/main" id="{282D66B4-8575-4BA5-8AC1-76CB7EB56CF9}"/>
              </a:ext>
              <a:ext uri="{C183D7F6-B498-43B3-948B-1728B52AA6E4}">
                <adec:decorative xmlns:adec="http://schemas.microsoft.com/office/drawing/2017/decorative" val="1"/>
              </a:ext>
            </a:extLst>
          </p:cNvPr>
          <p:cNvSpPr txBox="1"/>
          <p:nvPr/>
        </p:nvSpPr>
        <p:spPr>
          <a:xfrm>
            <a:off x="5462035" y="5177063"/>
            <a:ext cx="138499" cy="1844822"/>
          </a:xfrm>
          <a:prstGeom prst="rect">
            <a:avLst/>
          </a:prstGeom>
        </p:spPr>
        <p:txBody>
          <a:bodyPr vert="vert" wrap="square" lIns="0" tIns="24130" rIns="0" bIns="0" rtlCol="0">
            <a:spAutoFit/>
          </a:bodyPr>
          <a:lstStyle/>
          <a:p>
            <a:pPr marL="12700">
              <a:lnSpc>
                <a:spcPct val="100000"/>
              </a:lnSpc>
              <a:spcBef>
                <a:spcPts val="190"/>
              </a:spcBef>
            </a:pPr>
            <a:r>
              <a:rPr sz="900" b="1" spc="5">
                <a:latin typeface="Segoe Pro Semibold"/>
                <a:cs typeface="Segoe Pro Semibold"/>
              </a:rPr>
              <a:t>Impact</a:t>
            </a:r>
            <a:r>
              <a:rPr sz="900" b="1" spc="-10">
                <a:latin typeface="Segoe Pro Semibold"/>
                <a:cs typeface="Segoe Pro Semibold"/>
              </a:rPr>
              <a:t> </a:t>
            </a:r>
            <a:r>
              <a:rPr sz="900" b="1" spc="10">
                <a:latin typeface="Segoe Pro Semibold"/>
                <a:cs typeface="Segoe Pro Semibold"/>
              </a:rPr>
              <a:t>Assessment</a:t>
            </a:r>
            <a:r>
              <a:rPr sz="900" b="1" spc="-15">
                <a:latin typeface="Segoe Pro Semibold"/>
                <a:cs typeface="Segoe Pro Semibold"/>
              </a:rPr>
              <a:t> </a:t>
            </a:r>
            <a:r>
              <a:rPr sz="900" b="1" spc="5">
                <a:latin typeface="Segoe Pro Semibold"/>
                <a:cs typeface="Segoe Pro Semibold"/>
              </a:rPr>
              <a:t>table</a:t>
            </a:r>
            <a:endParaRPr sz="900">
              <a:latin typeface="Segoe Pro Semibold"/>
              <a:cs typeface="Segoe Pro Semibold"/>
            </a:endParaRPr>
          </a:p>
        </p:txBody>
      </p:sp>
      <p:sp>
        <p:nvSpPr>
          <p:cNvPr id="15" name="object 11">
            <a:extLst>
              <a:ext uri="{FF2B5EF4-FFF2-40B4-BE49-F238E27FC236}">
                <a16:creationId xmlns:a16="http://schemas.microsoft.com/office/drawing/2014/main" id="{DB5651CC-670B-4F1B-BF87-A9089F5B4A68}"/>
              </a:ext>
              <a:ext uri="{C183D7F6-B498-43B3-948B-1728B52AA6E4}">
                <adec:decorative xmlns:adec="http://schemas.microsoft.com/office/drawing/2017/decorative" val="1"/>
              </a:ext>
            </a:extLst>
          </p:cNvPr>
          <p:cNvSpPr txBox="1"/>
          <p:nvPr/>
        </p:nvSpPr>
        <p:spPr>
          <a:xfrm>
            <a:off x="5438911" y="4918664"/>
            <a:ext cx="161583" cy="285958"/>
          </a:xfrm>
          <a:prstGeom prst="rect">
            <a:avLst/>
          </a:prstGeom>
        </p:spPr>
        <p:txBody>
          <a:bodyPr vert="vert" wrap="square" lIns="0" tIns="24130" rIns="0" bIns="0" rtlCol="0">
            <a:spAutoFit/>
          </a:bodyPr>
          <a:lstStyle/>
          <a:p>
            <a:pPr marL="12700">
              <a:lnSpc>
                <a:spcPct val="100000"/>
              </a:lnSpc>
              <a:spcBef>
                <a:spcPts val="190"/>
              </a:spcBef>
            </a:pPr>
            <a:r>
              <a:rPr sz="1050" b="1" spc="-150">
                <a:latin typeface="Segoe Pro Semibold"/>
                <a:cs typeface="Segoe Pro Semibold"/>
              </a:rPr>
              <a:t>&gt;</a:t>
            </a:r>
            <a:r>
              <a:rPr sz="1050" b="1">
                <a:latin typeface="Segoe Pro Semibold"/>
                <a:cs typeface="Segoe Pro Semibold"/>
              </a:rPr>
              <a:t>&gt;</a:t>
            </a:r>
            <a:endParaRPr sz="1050">
              <a:latin typeface="Segoe Pro Semibold"/>
              <a:cs typeface="Segoe Pro Semibold"/>
            </a:endParaRPr>
          </a:p>
        </p:txBody>
      </p:sp>
      <p:sp>
        <p:nvSpPr>
          <p:cNvPr id="16" name="object 32">
            <a:extLst>
              <a:ext uri="{FF2B5EF4-FFF2-40B4-BE49-F238E27FC236}">
                <a16:creationId xmlns:a16="http://schemas.microsoft.com/office/drawing/2014/main" id="{C856047D-7F1E-4A26-BFE7-7E564DC206D9}"/>
              </a:ext>
              <a:ext uri="{C183D7F6-B498-43B3-948B-1728B52AA6E4}">
                <adec:decorative xmlns:adec="http://schemas.microsoft.com/office/drawing/2017/decorative" val="1"/>
              </a:ext>
            </a:extLst>
          </p:cNvPr>
          <p:cNvSpPr/>
          <p:nvPr/>
        </p:nvSpPr>
        <p:spPr>
          <a:xfrm>
            <a:off x="5683257" y="3800269"/>
            <a:ext cx="1363977" cy="902754"/>
          </a:xfrm>
          <a:custGeom>
            <a:avLst/>
            <a:gdLst/>
            <a:ahLst/>
            <a:cxnLst/>
            <a:rect l="l" t="t" r="r" b="b"/>
            <a:pathLst>
              <a:path w="815975" h="725804">
                <a:moveTo>
                  <a:pt x="815828" y="0"/>
                </a:moveTo>
                <a:lnTo>
                  <a:pt x="0" y="0"/>
                </a:lnTo>
                <a:lnTo>
                  <a:pt x="0" y="725328"/>
                </a:lnTo>
                <a:lnTo>
                  <a:pt x="815828" y="725328"/>
                </a:lnTo>
                <a:lnTo>
                  <a:pt x="815828" y="0"/>
                </a:lnTo>
                <a:close/>
              </a:path>
            </a:pathLst>
          </a:custGeom>
          <a:solidFill>
            <a:srgbClr val="FFE5A1"/>
          </a:solidFill>
        </p:spPr>
        <p:txBody>
          <a:bodyPr wrap="square" lIns="0" tIns="0" rIns="0" bIns="0" rtlCol="0"/>
          <a:lstStyle/>
          <a:p>
            <a:endParaRPr/>
          </a:p>
        </p:txBody>
      </p:sp>
      <p:graphicFrame>
        <p:nvGraphicFramePr>
          <p:cNvPr id="29" name="Table 9" descr="Table headers:&#10;&#10;Column 1 - Describe the potential harm&#10;Column 2 - Corresponding Goal from the Responsible AI Standard (if applicable)&#10;Column 3 - Describe your initial ideas for mitigations or explain how you might implement the corresponding Goal in the design of the system">
            <a:extLst>
              <a:ext uri="{FF2B5EF4-FFF2-40B4-BE49-F238E27FC236}">
                <a16:creationId xmlns:a16="http://schemas.microsoft.com/office/drawing/2014/main" id="{A557A329-2463-4981-AACD-645143DD5C06}"/>
              </a:ext>
            </a:extLst>
          </p:cNvPr>
          <p:cNvGraphicFramePr>
            <a:graphicFrameLocks noGrp="1"/>
          </p:cNvGraphicFramePr>
          <p:nvPr/>
        </p:nvGraphicFramePr>
        <p:xfrm>
          <a:off x="5591552" y="3116062"/>
          <a:ext cx="6295533" cy="640080"/>
        </p:xfrm>
        <a:graphic>
          <a:graphicData uri="http://schemas.openxmlformats.org/drawingml/2006/table">
            <a:tbl>
              <a:tblPr firstRow="1" bandRow="1">
                <a:tableStyleId>{F2DE63D5-997A-4646-A377-4702673A728D}</a:tableStyleId>
              </a:tblPr>
              <a:tblGrid>
                <a:gridCol w="1638983">
                  <a:extLst>
                    <a:ext uri="{9D8B030D-6E8A-4147-A177-3AD203B41FA5}">
                      <a16:colId xmlns:a16="http://schemas.microsoft.com/office/drawing/2014/main" val="862921164"/>
                    </a:ext>
                  </a:extLst>
                </a:gridCol>
                <a:gridCol w="2474786">
                  <a:extLst>
                    <a:ext uri="{9D8B030D-6E8A-4147-A177-3AD203B41FA5}">
                      <a16:colId xmlns:a16="http://schemas.microsoft.com/office/drawing/2014/main" val="3037256119"/>
                    </a:ext>
                  </a:extLst>
                </a:gridCol>
                <a:gridCol w="2181764">
                  <a:extLst>
                    <a:ext uri="{9D8B030D-6E8A-4147-A177-3AD203B41FA5}">
                      <a16:colId xmlns:a16="http://schemas.microsoft.com/office/drawing/2014/main" val="225569487"/>
                    </a:ext>
                  </a:extLst>
                </a:gridCol>
              </a:tblGrid>
              <a:tr h="414414">
                <a:tc>
                  <a:txBody>
                    <a:bodyPr/>
                    <a:lstStyle/>
                    <a:p>
                      <a:r>
                        <a:rPr lang="en-GB" sz="900" b="0">
                          <a:latin typeface="Segoe UI Semibold"/>
                          <a:cs typeface="Segoe UI Semibold"/>
                        </a:rPr>
                        <a:t>Describe the potential harm</a:t>
                      </a:r>
                    </a:p>
                  </a:txBody>
                  <a:tcPr>
                    <a:solidFill>
                      <a:srgbClr val="243A5E"/>
                    </a:solidFill>
                  </a:tcPr>
                </a:tc>
                <a:tc>
                  <a:txBody>
                    <a:bodyPr/>
                    <a:lstStyle/>
                    <a:p>
                      <a:r>
                        <a:rPr lang="en-GB" sz="900" b="0" kern="1200">
                          <a:solidFill>
                            <a:schemeClr val="bg1"/>
                          </a:solidFill>
                          <a:latin typeface="Segoe UI Semibold"/>
                          <a:ea typeface="+mn-ea"/>
                          <a:cs typeface="Segoe UI Semibold"/>
                        </a:rPr>
                        <a:t>Corresponding Goal from the Responsible AI Standard (if applicable)</a:t>
                      </a:r>
                    </a:p>
                  </a:txBody>
                  <a:tcPr>
                    <a:solidFill>
                      <a:srgbClr val="243A5E"/>
                    </a:solidFill>
                  </a:tcPr>
                </a:tc>
                <a:tc>
                  <a:txBody>
                    <a:bodyPr/>
                    <a:lstStyle/>
                    <a:p>
                      <a:r>
                        <a:rPr lang="en-US" sz="900" b="0" kern="1200">
                          <a:solidFill>
                            <a:schemeClr val="bg1"/>
                          </a:solidFill>
                          <a:latin typeface="Segoe UI Semibold"/>
                          <a:ea typeface="+mn-ea"/>
                          <a:cs typeface="Segoe UI Semibold"/>
                        </a:rPr>
                        <a:t>Describe your initial ideas for mitigations or explain how you might implement the corresponding Goal in the design of the system.  </a:t>
                      </a:r>
                      <a:endParaRPr lang="en-GB" sz="900" b="0" kern="1200">
                        <a:solidFill>
                          <a:schemeClr val="bg1"/>
                        </a:solidFill>
                        <a:latin typeface="Segoe UI Semibold"/>
                        <a:ea typeface="+mn-ea"/>
                        <a:cs typeface="Segoe UI Semibold"/>
                      </a:endParaRPr>
                    </a:p>
                  </a:txBody>
                  <a:tcPr>
                    <a:solidFill>
                      <a:srgbClr val="243A5E"/>
                    </a:solidFill>
                  </a:tcPr>
                </a:tc>
                <a:extLst>
                  <a:ext uri="{0D108BD9-81ED-4DB2-BD59-A6C34878D82A}">
                    <a16:rowId xmlns:a16="http://schemas.microsoft.com/office/drawing/2014/main" val="3503576636"/>
                  </a:ext>
                </a:extLst>
              </a:tr>
            </a:tbl>
          </a:graphicData>
        </a:graphic>
      </p:graphicFrame>
      <p:sp>
        <p:nvSpPr>
          <p:cNvPr id="17" name="TextBox 16">
            <a:extLst>
              <a:ext uri="{FF2B5EF4-FFF2-40B4-BE49-F238E27FC236}">
                <a16:creationId xmlns:a16="http://schemas.microsoft.com/office/drawing/2014/main" id="{A931E4E4-7F00-4687-BD0A-172BFA6DFA4F}"/>
              </a:ext>
            </a:extLst>
          </p:cNvPr>
          <p:cNvSpPr txBox="1"/>
          <p:nvPr/>
        </p:nvSpPr>
        <p:spPr>
          <a:xfrm>
            <a:off x="5728658" y="3861308"/>
            <a:ext cx="1322175" cy="707886"/>
          </a:xfrm>
          <a:prstGeom prst="rect">
            <a:avLst/>
          </a:prstGeom>
          <a:noFill/>
        </p:spPr>
        <p:txBody>
          <a:bodyPr wrap="square" rtlCol="0">
            <a:spAutoFit/>
          </a:bodyPr>
          <a:lstStyle/>
          <a:p>
            <a:pPr marL="0" marR="0" lvl="0" indent="0" algn="l" defTabSz="100584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egoe UI Semilight"/>
                <a:ea typeface="+mn-ea"/>
                <a:cs typeface="Segoe UI Semilight"/>
              </a:rPr>
              <a:t>Potential Harm: </a:t>
            </a:r>
            <a:r>
              <a:rPr kumimoji="0" lang="en-GB" sz="800" b="0" i="0" u="none" strike="noStrike" kern="1200" cap="none" spc="0" normalizeH="0" baseline="0" noProof="0">
                <a:ln>
                  <a:noFill/>
                </a:ln>
                <a:solidFill>
                  <a:prstClr val="black"/>
                </a:solidFill>
                <a:effectLst/>
                <a:uLnTx/>
                <a:uFillTx/>
                <a:latin typeface="Segoe UI Semilight"/>
                <a:ea typeface="+mn-ea"/>
                <a:cs typeface="Segoe UI Semilight"/>
              </a:rPr>
              <a:t>Patients from ‘low-income backgrounds’ might have a history of short hospital stays for financial reasons. </a:t>
            </a:r>
          </a:p>
        </p:txBody>
      </p:sp>
      <p:sp>
        <p:nvSpPr>
          <p:cNvPr id="50" name="TextBox 49">
            <a:extLst>
              <a:ext uri="{FF2B5EF4-FFF2-40B4-BE49-F238E27FC236}">
                <a16:creationId xmlns:a16="http://schemas.microsoft.com/office/drawing/2014/main" id="{3B37177C-DFB8-4C92-9D1D-1C7E2FE42C4E}"/>
              </a:ext>
            </a:extLst>
          </p:cNvPr>
          <p:cNvSpPr txBox="1"/>
          <p:nvPr/>
        </p:nvSpPr>
        <p:spPr>
          <a:xfrm>
            <a:off x="5687563" y="4874610"/>
            <a:ext cx="1494943" cy="1631216"/>
          </a:xfrm>
          <a:prstGeom prst="rect">
            <a:avLst/>
          </a:prstGeom>
          <a:noFill/>
        </p:spPr>
        <p:txBody>
          <a:bodyPr wrap="square">
            <a:spAutoFit/>
          </a:bodyPr>
          <a:lstStyle/>
          <a:p>
            <a:pPr marL="0" marR="0" lvl="0" indent="0" algn="l" defTabSz="100584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black"/>
                </a:solidFill>
                <a:effectLst/>
                <a:uLnTx/>
                <a:uFillTx/>
                <a:latin typeface="Segoe UI Semilight"/>
                <a:ea typeface="+mn-ea"/>
                <a:cs typeface="Segoe UI Semilight"/>
              </a:rPr>
              <a:t>Patients from ‘low-income backgrounds’ might have a history of short hospital stays for financial reasons. This may result in predictions for shorter stays and impact the user’s access to a hospital bed.</a:t>
            </a:r>
          </a:p>
        </p:txBody>
      </p:sp>
      <p:grpSp>
        <p:nvGrpSpPr>
          <p:cNvPr id="45" name="Group 44">
            <a:extLst>
              <a:ext uri="{FF2B5EF4-FFF2-40B4-BE49-F238E27FC236}">
                <a16:creationId xmlns:a16="http://schemas.microsoft.com/office/drawing/2014/main" id="{9C475B6E-FC10-496C-98F4-F2B066CEF346}"/>
              </a:ext>
              <a:ext uri="{C183D7F6-B498-43B3-948B-1728B52AA6E4}">
                <adec:decorative xmlns:adec="http://schemas.microsoft.com/office/drawing/2017/decorative" val="1"/>
              </a:ext>
            </a:extLst>
          </p:cNvPr>
          <p:cNvGrpSpPr/>
          <p:nvPr/>
        </p:nvGrpSpPr>
        <p:grpSpPr>
          <a:xfrm>
            <a:off x="7714063" y="3965440"/>
            <a:ext cx="371475" cy="709986"/>
            <a:chOff x="7216775" y="3874714"/>
            <a:chExt cx="371475" cy="709986"/>
          </a:xfrm>
          <a:effectLst>
            <a:outerShdw blurRad="63500" sx="102000" sy="102000" algn="ctr" rotWithShape="0">
              <a:prstClr val="black">
                <a:alpha val="40000"/>
              </a:prstClr>
            </a:outerShdw>
          </a:effectLst>
        </p:grpSpPr>
        <p:sp>
          <p:nvSpPr>
            <p:cNvPr id="46" name="Rectangle: Rounded Corners 45">
              <a:extLst>
                <a:ext uri="{FF2B5EF4-FFF2-40B4-BE49-F238E27FC236}">
                  <a16:creationId xmlns:a16="http://schemas.microsoft.com/office/drawing/2014/main" id="{FCBF298B-2BF8-4A13-81A4-AB7C1993C11E}"/>
                </a:ext>
              </a:extLst>
            </p:cNvPr>
            <p:cNvSpPr/>
            <p:nvPr/>
          </p:nvSpPr>
          <p:spPr>
            <a:xfrm>
              <a:off x="7216775" y="3874714"/>
              <a:ext cx="371475" cy="70998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bject 42">
              <a:extLst>
                <a:ext uri="{FF2B5EF4-FFF2-40B4-BE49-F238E27FC236}">
                  <a16:creationId xmlns:a16="http://schemas.microsoft.com/office/drawing/2014/main" id="{D3DAF7A3-F2FB-47D6-A5FF-EAB4A433C190}"/>
                </a:ext>
              </a:extLst>
            </p:cNvPr>
            <p:cNvSpPr/>
            <p:nvPr/>
          </p:nvSpPr>
          <p:spPr>
            <a:xfrm>
              <a:off x="7310437" y="4129338"/>
              <a:ext cx="218775" cy="228349"/>
            </a:xfrm>
            <a:custGeom>
              <a:avLst/>
              <a:gdLst/>
              <a:ahLst/>
              <a:cxnLst/>
              <a:rect l="l" t="t" r="r" b="b"/>
              <a:pathLst>
                <a:path w="391794" h="408939">
                  <a:moveTo>
                    <a:pt x="391388" y="170586"/>
                  </a:moveTo>
                  <a:lnTo>
                    <a:pt x="387565" y="170586"/>
                  </a:lnTo>
                  <a:lnTo>
                    <a:pt x="369531" y="170586"/>
                  </a:lnTo>
                  <a:lnTo>
                    <a:pt x="348996" y="98793"/>
                  </a:lnTo>
                  <a:lnTo>
                    <a:pt x="344144" y="81889"/>
                  </a:lnTo>
                  <a:lnTo>
                    <a:pt x="344144" y="206781"/>
                  </a:lnTo>
                  <a:lnTo>
                    <a:pt x="337223" y="212725"/>
                  </a:lnTo>
                  <a:lnTo>
                    <a:pt x="329209" y="217208"/>
                  </a:lnTo>
                  <a:lnTo>
                    <a:pt x="320357" y="220027"/>
                  </a:lnTo>
                  <a:lnTo>
                    <a:pt x="310883" y="221018"/>
                  </a:lnTo>
                  <a:lnTo>
                    <a:pt x="301421" y="220040"/>
                  </a:lnTo>
                  <a:lnTo>
                    <a:pt x="292582" y="217208"/>
                  </a:lnTo>
                  <a:lnTo>
                    <a:pt x="284581" y="212725"/>
                  </a:lnTo>
                  <a:lnTo>
                    <a:pt x="277660" y="206781"/>
                  </a:lnTo>
                  <a:lnTo>
                    <a:pt x="344144" y="206781"/>
                  </a:lnTo>
                  <a:lnTo>
                    <a:pt x="344144" y="81889"/>
                  </a:lnTo>
                  <a:lnTo>
                    <a:pt x="336600" y="55511"/>
                  </a:lnTo>
                  <a:lnTo>
                    <a:pt x="387565" y="55511"/>
                  </a:lnTo>
                  <a:lnTo>
                    <a:pt x="387565" y="19316"/>
                  </a:lnTo>
                  <a:lnTo>
                    <a:pt x="331470" y="19316"/>
                  </a:lnTo>
                  <a:lnTo>
                    <a:pt x="331470" y="170586"/>
                  </a:lnTo>
                  <a:lnTo>
                    <a:pt x="290398" y="170586"/>
                  </a:lnTo>
                  <a:lnTo>
                    <a:pt x="310921" y="98818"/>
                  </a:lnTo>
                  <a:lnTo>
                    <a:pt x="331470" y="170586"/>
                  </a:lnTo>
                  <a:lnTo>
                    <a:pt x="331470" y="19316"/>
                  </a:lnTo>
                  <a:lnTo>
                    <a:pt x="214045" y="19316"/>
                  </a:lnTo>
                  <a:lnTo>
                    <a:pt x="214045" y="0"/>
                  </a:lnTo>
                  <a:lnTo>
                    <a:pt x="177419" y="0"/>
                  </a:lnTo>
                  <a:lnTo>
                    <a:pt x="177419" y="19316"/>
                  </a:lnTo>
                  <a:lnTo>
                    <a:pt x="101384" y="19316"/>
                  </a:lnTo>
                  <a:lnTo>
                    <a:pt x="101384" y="170586"/>
                  </a:lnTo>
                  <a:lnTo>
                    <a:pt x="60325" y="170586"/>
                  </a:lnTo>
                  <a:lnTo>
                    <a:pt x="80860" y="98793"/>
                  </a:lnTo>
                  <a:lnTo>
                    <a:pt x="101384" y="170586"/>
                  </a:lnTo>
                  <a:lnTo>
                    <a:pt x="101384" y="19316"/>
                  </a:lnTo>
                  <a:lnTo>
                    <a:pt x="4089" y="19316"/>
                  </a:lnTo>
                  <a:lnTo>
                    <a:pt x="4089" y="55499"/>
                  </a:lnTo>
                  <a:lnTo>
                    <a:pt x="55156" y="55511"/>
                  </a:lnTo>
                  <a:lnTo>
                    <a:pt x="22250" y="170586"/>
                  </a:lnTo>
                  <a:lnTo>
                    <a:pt x="4089" y="170586"/>
                  </a:lnTo>
                  <a:lnTo>
                    <a:pt x="254" y="170586"/>
                  </a:lnTo>
                  <a:lnTo>
                    <a:pt x="0" y="188201"/>
                  </a:lnTo>
                  <a:lnTo>
                    <a:pt x="254" y="192239"/>
                  </a:lnTo>
                  <a:lnTo>
                    <a:pt x="1193" y="196862"/>
                  </a:lnTo>
                  <a:lnTo>
                    <a:pt x="2489" y="201180"/>
                  </a:lnTo>
                  <a:lnTo>
                    <a:pt x="4089" y="205308"/>
                  </a:lnTo>
                  <a:lnTo>
                    <a:pt x="4432" y="206311"/>
                  </a:lnTo>
                  <a:lnTo>
                    <a:pt x="4686" y="206781"/>
                  </a:lnTo>
                  <a:lnTo>
                    <a:pt x="17043" y="227291"/>
                  </a:lnTo>
                  <a:lnTo>
                    <a:pt x="34709" y="243217"/>
                  </a:lnTo>
                  <a:lnTo>
                    <a:pt x="56388" y="253530"/>
                  </a:lnTo>
                  <a:lnTo>
                    <a:pt x="80797" y="257200"/>
                  </a:lnTo>
                  <a:lnTo>
                    <a:pt x="105181" y="253530"/>
                  </a:lnTo>
                  <a:lnTo>
                    <a:pt x="144526" y="227279"/>
                  </a:lnTo>
                  <a:lnTo>
                    <a:pt x="160426" y="196773"/>
                  </a:lnTo>
                  <a:lnTo>
                    <a:pt x="160528" y="196215"/>
                  </a:lnTo>
                  <a:lnTo>
                    <a:pt x="161315" y="192392"/>
                  </a:lnTo>
                  <a:lnTo>
                    <a:pt x="161328" y="192239"/>
                  </a:lnTo>
                  <a:lnTo>
                    <a:pt x="161836" y="188201"/>
                  </a:lnTo>
                  <a:lnTo>
                    <a:pt x="161950" y="186982"/>
                  </a:lnTo>
                  <a:lnTo>
                    <a:pt x="162941" y="170586"/>
                  </a:lnTo>
                  <a:lnTo>
                    <a:pt x="157480" y="170586"/>
                  </a:lnTo>
                  <a:lnTo>
                    <a:pt x="139446" y="170586"/>
                  </a:lnTo>
                  <a:lnTo>
                    <a:pt x="118922" y="98793"/>
                  </a:lnTo>
                  <a:lnTo>
                    <a:pt x="114071" y="81915"/>
                  </a:lnTo>
                  <a:lnTo>
                    <a:pt x="114071" y="206781"/>
                  </a:lnTo>
                  <a:lnTo>
                    <a:pt x="107149" y="212725"/>
                  </a:lnTo>
                  <a:lnTo>
                    <a:pt x="99136" y="217208"/>
                  </a:lnTo>
                  <a:lnTo>
                    <a:pt x="90271" y="220027"/>
                  </a:lnTo>
                  <a:lnTo>
                    <a:pt x="80797" y="221018"/>
                  </a:lnTo>
                  <a:lnTo>
                    <a:pt x="71310" y="220040"/>
                  </a:lnTo>
                  <a:lnTo>
                    <a:pt x="62433" y="217208"/>
                  </a:lnTo>
                  <a:lnTo>
                    <a:pt x="54432" y="212725"/>
                  </a:lnTo>
                  <a:lnTo>
                    <a:pt x="47510" y="206781"/>
                  </a:lnTo>
                  <a:lnTo>
                    <a:pt x="114071" y="206781"/>
                  </a:lnTo>
                  <a:lnTo>
                    <a:pt x="114071" y="81915"/>
                  </a:lnTo>
                  <a:lnTo>
                    <a:pt x="111671" y="73533"/>
                  </a:lnTo>
                  <a:lnTo>
                    <a:pt x="106527" y="55511"/>
                  </a:lnTo>
                  <a:lnTo>
                    <a:pt x="177419" y="55511"/>
                  </a:lnTo>
                  <a:lnTo>
                    <a:pt x="177419" y="321259"/>
                  </a:lnTo>
                  <a:lnTo>
                    <a:pt x="146189" y="326605"/>
                  </a:lnTo>
                  <a:lnTo>
                    <a:pt x="116001" y="336892"/>
                  </a:lnTo>
                  <a:lnTo>
                    <a:pt x="87503" y="352120"/>
                  </a:lnTo>
                  <a:lnTo>
                    <a:pt x="61366" y="372287"/>
                  </a:lnTo>
                  <a:lnTo>
                    <a:pt x="29679" y="372287"/>
                  </a:lnTo>
                  <a:lnTo>
                    <a:pt x="29667" y="408482"/>
                  </a:lnTo>
                  <a:lnTo>
                    <a:pt x="362000" y="408482"/>
                  </a:lnTo>
                  <a:lnTo>
                    <a:pt x="362000" y="372287"/>
                  </a:lnTo>
                  <a:lnTo>
                    <a:pt x="330327" y="372287"/>
                  </a:lnTo>
                  <a:lnTo>
                    <a:pt x="321449" y="365455"/>
                  </a:lnTo>
                  <a:lnTo>
                    <a:pt x="309943" y="356590"/>
                  </a:lnTo>
                  <a:lnTo>
                    <a:pt x="304126" y="352094"/>
                  </a:lnTo>
                  <a:lnTo>
                    <a:pt x="275577" y="336854"/>
                  </a:lnTo>
                  <a:lnTo>
                    <a:pt x="265912" y="333578"/>
                  </a:lnTo>
                  <a:lnTo>
                    <a:pt x="265912" y="372287"/>
                  </a:lnTo>
                  <a:lnTo>
                    <a:pt x="125755" y="372287"/>
                  </a:lnTo>
                  <a:lnTo>
                    <a:pt x="160058" y="360514"/>
                  </a:lnTo>
                  <a:lnTo>
                    <a:pt x="195821" y="356590"/>
                  </a:lnTo>
                  <a:lnTo>
                    <a:pt x="231597" y="360514"/>
                  </a:lnTo>
                  <a:lnTo>
                    <a:pt x="265912" y="372287"/>
                  </a:lnTo>
                  <a:lnTo>
                    <a:pt x="265912" y="333578"/>
                  </a:lnTo>
                  <a:lnTo>
                    <a:pt x="245325" y="326567"/>
                  </a:lnTo>
                  <a:lnTo>
                    <a:pt x="214172" y="321271"/>
                  </a:lnTo>
                  <a:lnTo>
                    <a:pt x="214109" y="188391"/>
                  </a:lnTo>
                  <a:lnTo>
                    <a:pt x="214045" y="55511"/>
                  </a:lnTo>
                  <a:lnTo>
                    <a:pt x="285229" y="55511"/>
                  </a:lnTo>
                  <a:lnTo>
                    <a:pt x="252323" y="170586"/>
                  </a:lnTo>
                  <a:lnTo>
                    <a:pt x="234175" y="170586"/>
                  </a:lnTo>
                  <a:lnTo>
                    <a:pt x="229222" y="170586"/>
                  </a:lnTo>
                  <a:lnTo>
                    <a:pt x="229768" y="186982"/>
                  </a:lnTo>
                  <a:lnTo>
                    <a:pt x="230352" y="192303"/>
                  </a:lnTo>
                  <a:lnTo>
                    <a:pt x="231279" y="196862"/>
                  </a:lnTo>
                  <a:lnTo>
                    <a:pt x="232587" y="201180"/>
                  </a:lnTo>
                  <a:lnTo>
                    <a:pt x="264871" y="243217"/>
                  </a:lnTo>
                  <a:lnTo>
                    <a:pt x="310883" y="257200"/>
                  </a:lnTo>
                  <a:lnTo>
                    <a:pt x="335267" y="253530"/>
                  </a:lnTo>
                  <a:lnTo>
                    <a:pt x="374599" y="227279"/>
                  </a:lnTo>
                  <a:lnTo>
                    <a:pt x="389775" y="199212"/>
                  </a:lnTo>
                  <a:lnTo>
                    <a:pt x="390499" y="196773"/>
                  </a:lnTo>
                  <a:lnTo>
                    <a:pt x="391388" y="192392"/>
                  </a:lnTo>
                  <a:lnTo>
                    <a:pt x="391388" y="170586"/>
                  </a:lnTo>
                  <a:close/>
                </a:path>
              </a:pathLst>
            </a:custGeom>
            <a:solidFill>
              <a:srgbClr val="007CC4"/>
            </a:solidFill>
          </p:spPr>
          <p:txBody>
            <a:bodyPr wrap="square" lIns="0" tIns="0" rIns="0" bIns="0" rtlCol="0"/>
            <a:lstStyle/>
            <a:p>
              <a:endParaRPr/>
            </a:p>
          </p:txBody>
        </p:sp>
      </p:grpSp>
      <p:sp>
        <p:nvSpPr>
          <p:cNvPr id="40" name="TextBox 39">
            <a:extLst>
              <a:ext uri="{FF2B5EF4-FFF2-40B4-BE49-F238E27FC236}">
                <a16:creationId xmlns:a16="http://schemas.microsoft.com/office/drawing/2014/main" id="{EE91007D-C4CE-426E-ACD5-DFDCB9A55E3F}"/>
              </a:ext>
            </a:extLst>
          </p:cNvPr>
          <p:cNvSpPr txBox="1"/>
          <p:nvPr/>
        </p:nvSpPr>
        <p:spPr>
          <a:xfrm>
            <a:off x="7755371" y="3984685"/>
            <a:ext cx="316112" cy="246221"/>
          </a:xfrm>
          <a:prstGeom prst="rect">
            <a:avLst/>
          </a:prstGeom>
          <a:noFill/>
        </p:spPr>
        <p:txBody>
          <a:bodyPr wrap="none" rtlCol="0">
            <a:spAutoFit/>
          </a:bodyPr>
          <a:lstStyle/>
          <a:p>
            <a:r>
              <a:rPr lang="en-US" sz="1000">
                <a:solidFill>
                  <a:srgbClr val="0070C0"/>
                </a:solidFill>
                <a:latin typeface="Segoe UI" panose="020B0502040204020203" pitchFamily="34" charset="0"/>
                <a:cs typeface="Segoe UI" panose="020B0502040204020203" pitchFamily="34" charset="0"/>
              </a:rPr>
              <a:t>F1</a:t>
            </a:r>
          </a:p>
        </p:txBody>
      </p:sp>
      <p:sp>
        <p:nvSpPr>
          <p:cNvPr id="44" name="object 11">
            <a:extLst>
              <a:ext uri="{FF2B5EF4-FFF2-40B4-BE49-F238E27FC236}">
                <a16:creationId xmlns:a16="http://schemas.microsoft.com/office/drawing/2014/main" id="{FC7463B1-9EC3-4C12-A1B1-8A5DA9042C1B}"/>
              </a:ext>
            </a:extLst>
          </p:cNvPr>
          <p:cNvSpPr txBox="1"/>
          <p:nvPr/>
        </p:nvSpPr>
        <p:spPr>
          <a:xfrm rot="16200000">
            <a:off x="8295416" y="4189458"/>
            <a:ext cx="153888" cy="285958"/>
          </a:xfrm>
          <a:prstGeom prst="rect">
            <a:avLst/>
          </a:prstGeom>
        </p:spPr>
        <p:txBody>
          <a:bodyPr vert="vert" wrap="square" lIns="0" tIns="24130" rIns="0" bIns="0" rtlCol="0">
            <a:spAutoFit/>
          </a:bodyPr>
          <a:lstStyle/>
          <a:p>
            <a:pPr marL="12700">
              <a:lnSpc>
                <a:spcPct val="100000"/>
              </a:lnSpc>
              <a:spcBef>
                <a:spcPts val="190"/>
              </a:spcBef>
            </a:pPr>
            <a:r>
              <a:rPr lang="en-US" sz="1000">
                <a:latin typeface="Segoe UI" panose="020B0502040204020203" pitchFamily="34" charset="0"/>
                <a:cs typeface="Segoe UI" panose="020B0502040204020203" pitchFamily="34" charset="0"/>
              </a:rPr>
              <a:t>OR</a:t>
            </a:r>
            <a:endParaRPr sz="1000">
              <a:latin typeface="Segoe UI" panose="020B0502040204020203" pitchFamily="34" charset="0"/>
              <a:cs typeface="Segoe UI" panose="020B0502040204020203" pitchFamily="34" charset="0"/>
            </a:endParaRPr>
          </a:p>
        </p:txBody>
      </p:sp>
      <p:grpSp>
        <p:nvGrpSpPr>
          <p:cNvPr id="57" name="Group 56">
            <a:extLst>
              <a:ext uri="{FF2B5EF4-FFF2-40B4-BE49-F238E27FC236}">
                <a16:creationId xmlns:a16="http://schemas.microsoft.com/office/drawing/2014/main" id="{665BCC9D-C0A8-49F8-BBFE-DB0E1B02D7A4}"/>
              </a:ext>
              <a:ext uri="{C183D7F6-B498-43B3-948B-1728B52AA6E4}">
                <adec:decorative xmlns:adec="http://schemas.microsoft.com/office/drawing/2017/decorative" val="1"/>
              </a:ext>
            </a:extLst>
          </p:cNvPr>
          <p:cNvGrpSpPr/>
          <p:nvPr/>
        </p:nvGrpSpPr>
        <p:grpSpPr>
          <a:xfrm>
            <a:off x="8646305" y="3965440"/>
            <a:ext cx="371475" cy="709986"/>
            <a:chOff x="7216775" y="3874714"/>
            <a:chExt cx="371475" cy="709986"/>
          </a:xfrm>
          <a:effectLst>
            <a:outerShdw blurRad="63500" sx="102000" sy="102000" algn="ctr" rotWithShape="0">
              <a:prstClr val="black">
                <a:alpha val="40000"/>
              </a:prstClr>
            </a:outerShdw>
          </a:effectLst>
        </p:grpSpPr>
        <p:sp>
          <p:nvSpPr>
            <p:cNvPr id="60" name="Rectangle: Rounded Corners 59">
              <a:extLst>
                <a:ext uri="{FF2B5EF4-FFF2-40B4-BE49-F238E27FC236}">
                  <a16:creationId xmlns:a16="http://schemas.microsoft.com/office/drawing/2014/main" id="{0A758DA1-70A1-44AF-AB66-830F6969A048}"/>
                </a:ext>
              </a:extLst>
            </p:cNvPr>
            <p:cNvSpPr/>
            <p:nvPr/>
          </p:nvSpPr>
          <p:spPr>
            <a:xfrm>
              <a:off x="7216775" y="3874714"/>
              <a:ext cx="371475" cy="709986"/>
            </a:xfrm>
            <a:prstGeom prst="round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bject 42">
              <a:extLst>
                <a:ext uri="{FF2B5EF4-FFF2-40B4-BE49-F238E27FC236}">
                  <a16:creationId xmlns:a16="http://schemas.microsoft.com/office/drawing/2014/main" id="{093439A7-F077-4B91-A53C-7F5E8597ABEB}"/>
                </a:ext>
              </a:extLst>
            </p:cNvPr>
            <p:cNvSpPr/>
            <p:nvPr/>
          </p:nvSpPr>
          <p:spPr>
            <a:xfrm>
              <a:off x="7310437" y="4129338"/>
              <a:ext cx="218775" cy="228349"/>
            </a:xfrm>
            <a:custGeom>
              <a:avLst/>
              <a:gdLst/>
              <a:ahLst/>
              <a:cxnLst/>
              <a:rect l="l" t="t" r="r" b="b"/>
              <a:pathLst>
                <a:path w="391794" h="408939">
                  <a:moveTo>
                    <a:pt x="391388" y="170586"/>
                  </a:moveTo>
                  <a:lnTo>
                    <a:pt x="387565" y="170586"/>
                  </a:lnTo>
                  <a:lnTo>
                    <a:pt x="369531" y="170586"/>
                  </a:lnTo>
                  <a:lnTo>
                    <a:pt x="348996" y="98793"/>
                  </a:lnTo>
                  <a:lnTo>
                    <a:pt x="344144" y="81889"/>
                  </a:lnTo>
                  <a:lnTo>
                    <a:pt x="344144" y="206781"/>
                  </a:lnTo>
                  <a:lnTo>
                    <a:pt x="337223" y="212725"/>
                  </a:lnTo>
                  <a:lnTo>
                    <a:pt x="329209" y="217208"/>
                  </a:lnTo>
                  <a:lnTo>
                    <a:pt x="320357" y="220027"/>
                  </a:lnTo>
                  <a:lnTo>
                    <a:pt x="310883" y="221018"/>
                  </a:lnTo>
                  <a:lnTo>
                    <a:pt x="301421" y="220040"/>
                  </a:lnTo>
                  <a:lnTo>
                    <a:pt x="292582" y="217208"/>
                  </a:lnTo>
                  <a:lnTo>
                    <a:pt x="284581" y="212725"/>
                  </a:lnTo>
                  <a:lnTo>
                    <a:pt x="277660" y="206781"/>
                  </a:lnTo>
                  <a:lnTo>
                    <a:pt x="344144" y="206781"/>
                  </a:lnTo>
                  <a:lnTo>
                    <a:pt x="344144" y="81889"/>
                  </a:lnTo>
                  <a:lnTo>
                    <a:pt x="336600" y="55511"/>
                  </a:lnTo>
                  <a:lnTo>
                    <a:pt x="387565" y="55511"/>
                  </a:lnTo>
                  <a:lnTo>
                    <a:pt x="387565" y="19316"/>
                  </a:lnTo>
                  <a:lnTo>
                    <a:pt x="331470" y="19316"/>
                  </a:lnTo>
                  <a:lnTo>
                    <a:pt x="331470" y="170586"/>
                  </a:lnTo>
                  <a:lnTo>
                    <a:pt x="290398" y="170586"/>
                  </a:lnTo>
                  <a:lnTo>
                    <a:pt x="310921" y="98818"/>
                  </a:lnTo>
                  <a:lnTo>
                    <a:pt x="331470" y="170586"/>
                  </a:lnTo>
                  <a:lnTo>
                    <a:pt x="331470" y="19316"/>
                  </a:lnTo>
                  <a:lnTo>
                    <a:pt x="214045" y="19316"/>
                  </a:lnTo>
                  <a:lnTo>
                    <a:pt x="214045" y="0"/>
                  </a:lnTo>
                  <a:lnTo>
                    <a:pt x="177419" y="0"/>
                  </a:lnTo>
                  <a:lnTo>
                    <a:pt x="177419" y="19316"/>
                  </a:lnTo>
                  <a:lnTo>
                    <a:pt x="101384" y="19316"/>
                  </a:lnTo>
                  <a:lnTo>
                    <a:pt x="101384" y="170586"/>
                  </a:lnTo>
                  <a:lnTo>
                    <a:pt x="60325" y="170586"/>
                  </a:lnTo>
                  <a:lnTo>
                    <a:pt x="80860" y="98793"/>
                  </a:lnTo>
                  <a:lnTo>
                    <a:pt x="101384" y="170586"/>
                  </a:lnTo>
                  <a:lnTo>
                    <a:pt x="101384" y="19316"/>
                  </a:lnTo>
                  <a:lnTo>
                    <a:pt x="4089" y="19316"/>
                  </a:lnTo>
                  <a:lnTo>
                    <a:pt x="4089" y="55499"/>
                  </a:lnTo>
                  <a:lnTo>
                    <a:pt x="55156" y="55511"/>
                  </a:lnTo>
                  <a:lnTo>
                    <a:pt x="22250" y="170586"/>
                  </a:lnTo>
                  <a:lnTo>
                    <a:pt x="4089" y="170586"/>
                  </a:lnTo>
                  <a:lnTo>
                    <a:pt x="254" y="170586"/>
                  </a:lnTo>
                  <a:lnTo>
                    <a:pt x="0" y="188201"/>
                  </a:lnTo>
                  <a:lnTo>
                    <a:pt x="254" y="192239"/>
                  </a:lnTo>
                  <a:lnTo>
                    <a:pt x="1193" y="196862"/>
                  </a:lnTo>
                  <a:lnTo>
                    <a:pt x="2489" y="201180"/>
                  </a:lnTo>
                  <a:lnTo>
                    <a:pt x="4089" y="205308"/>
                  </a:lnTo>
                  <a:lnTo>
                    <a:pt x="4432" y="206311"/>
                  </a:lnTo>
                  <a:lnTo>
                    <a:pt x="4686" y="206781"/>
                  </a:lnTo>
                  <a:lnTo>
                    <a:pt x="17043" y="227291"/>
                  </a:lnTo>
                  <a:lnTo>
                    <a:pt x="34709" y="243217"/>
                  </a:lnTo>
                  <a:lnTo>
                    <a:pt x="56388" y="253530"/>
                  </a:lnTo>
                  <a:lnTo>
                    <a:pt x="80797" y="257200"/>
                  </a:lnTo>
                  <a:lnTo>
                    <a:pt x="105181" y="253530"/>
                  </a:lnTo>
                  <a:lnTo>
                    <a:pt x="144526" y="227279"/>
                  </a:lnTo>
                  <a:lnTo>
                    <a:pt x="160426" y="196773"/>
                  </a:lnTo>
                  <a:lnTo>
                    <a:pt x="160528" y="196215"/>
                  </a:lnTo>
                  <a:lnTo>
                    <a:pt x="161315" y="192392"/>
                  </a:lnTo>
                  <a:lnTo>
                    <a:pt x="161328" y="192239"/>
                  </a:lnTo>
                  <a:lnTo>
                    <a:pt x="161836" y="188201"/>
                  </a:lnTo>
                  <a:lnTo>
                    <a:pt x="161950" y="186982"/>
                  </a:lnTo>
                  <a:lnTo>
                    <a:pt x="162941" y="170586"/>
                  </a:lnTo>
                  <a:lnTo>
                    <a:pt x="157480" y="170586"/>
                  </a:lnTo>
                  <a:lnTo>
                    <a:pt x="139446" y="170586"/>
                  </a:lnTo>
                  <a:lnTo>
                    <a:pt x="118922" y="98793"/>
                  </a:lnTo>
                  <a:lnTo>
                    <a:pt x="114071" y="81915"/>
                  </a:lnTo>
                  <a:lnTo>
                    <a:pt x="114071" y="206781"/>
                  </a:lnTo>
                  <a:lnTo>
                    <a:pt x="107149" y="212725"/>
                  </a:lnTo>
                  <a:lnTo>
                    <a:pt x="99136" y="217208"/>
                  </a:lnTo>
                  <a:lnTo>
                    <a:pt x="90271" y="220027"/>
                  </a:lnTo>
                  <a:lnTo>
                    <a:pt x="80797" y="221018"/>
                  </a:lnTo>
                  <a:lnTo>
                    <a:pt x="71310" y="220040"/>
                  </a:lnTo>
                  <a:lnTo>
                    <a:pt x="62433" y="217208"/>
                  </a:lnTo>
                  <a:lnTo>
                    <a:pt x="54432" y="212725"/>
                  </a:lnTo>
                  <a:lnTo>
                    <a:pt x="47510" y="206781"/>
                  </a:lnTo>
                  <a:lnTo>
                    <a:pt x="114071" y="206781"/>
                  </a:lnTo>
                  <a:lnTo>
                    <a:pt x="114071" y="81915"/>
                  </a:lnTo>
                  <a:lnTo>
                    <a:pt x="111671" y="73533"/>
                  </a:lnTo>
                  <a:lnTo>
                    <a:pt x="106527" y="55511"/>
                  </a:lnTo>
                  <a:lnTo>
                    <a:pt x="177419" y="55511"/>
                  </a:lnTo>
                  <a:lnTo>
                    <a:pt x="177419" y="321259"/>
                  </a:lnTo>
                  <a:lnTo>
                    <a:pt x="146189" y="326605"/>
                  </a:lnTo>
                  <a:lnTo>
                    <a:pt x="116001" y="336892"/>
                  </a:lnTo>
                  <a:lnTo>
                    <a:pt x="87503" y="352120"/>
                  </a:lnTo>
                  <a:lnTo>
                    <a:pt x="61366" y="372287"/>
                  </a:lnTo>
                  <a:lnTo>
                    <a:pt x="29679" y="372287"/>
                  </a:lnTo>
                  <a:lnTo>
                    <a:pt x="29667" y="408482"/>
                  </a:lnTo>
                  <a:lnTo>
                    <a:pt x="362000" y="408482"/>
                  </a:lnTo>
                  <a:lnTo>
                    <a:pt x="362000" y="372287"/>
                  </a:lnTo>
                  <a:lnTo>
                    <a:pt x="330327" y="372287"/>
                  </a:lnTo>
                  <a:lnTo>
                    <a:pt x="321449" y="365455"/>
                  </a:lnTo>
                  <a:lnTo>
                    <a:pt x="309943" y="356590"/>
                  </a:lnTo>
                  <a:lnTo>
                    <a:pt x="304126" y="352094"/>
                  </a:lnTo>
                  <a:lnTo>
                    <a:pt x="275577" y="336854"/>
                  </a:lnTo>
                  <a:lnTo>
                    <a:pt x="265912" y="333578"/>
                  </a:lnTo>
                  <a:lnTo>
                    <a:pt x="265912" y="372287"/>
                  </a:lnTo>
                  <a:lnTo>
                    <a:pt x="125755" y="372287"/>
                  </a:lnTo>
                  <a:lnTo>
                    <a:pt x="160058" y="360514"/>
                  </a:lnTo>
                  <a:lnTo>
                    <a:pt x="195821" y="356590"/>
                  </a:lnTo>
                  <a:lnTo>
                    <a:pt x="231597" y="360514"/>
                  </a:lnTo>
                  <a:lnTo>
                    <a:pt x="265912" y="372287"/>
                  </a:lnTo>
                  <a:lnTo>
                    <a:pt x="265912" y="333578"/>
                  </a:lnTo>
                  <a:lnTo>
                    <a:pt x="245325" y="326567"/>
                  </a:lnTo>
                  <a:lnTo>
                    <a:pt x="214172" y="321271"/>
                  </a:lnTo>
                  <a:lnTo>
                    <a:pt x="214109" y="188391"/>
                  </a:lnTo>
                  <a:lnTo>
                    <a:pt x="214045" y="55511"/>
                  </a:lnTo>
                  <a:lnTo>
                    <a:pt x="285229" y="55511"/>
                  </a:lnTo>
                  <a:lnTo>
                    <a:pt x="252323" y="170586"/>
                  </a:lnTo>
                  <a:lnTo>
                    <a:pt x="234175" y="170586"/>
                  </a:lnTo>
                  <a:lnTo>
                    <a:pt x="229222" y="170586"/>
                  </a:lnTo>
                  <a:lnTo>
                    <a:pt x="229768" y="186982"/>
                  </a:lnTo>
                  <a:lnTo>
                    <a:pt x="230352" y="192303"/>
                  </a:lnTo>
                  <a:lnTo>
                    <a:pt x="231279" y="196862"/>
                  </a:lnTo>
                  <a:lnTo>
                    <a:pt x="232587" y="201180"/>
                  </a:lnTo>
                  <a:lnTo>
                    <a:pt x="264871" y="243217"/>
                  </a:lnTo>
                  <a:lnTo>
                    <a:pt x="310883" y="257200"/>
                  </a:lnTo>
                  <a:lnTo>
                    <a:pt x="335267" y="253530"/>
                  </a:lnTo>
                  <a:lnTo>
                    <a:pt x="374599" y="227279"/>
                  </a:lnTo>
                  <a:lnTo>
                    <a:pt x="389775" y="199212"/>
                  </a:lnTo>
                  <a:lnTo>
                    <a:pt x="390499" y="196773"/>
                  </a:lnTo>
                  <a:lnTo>
                    <a:pt x="391388" y="192392"/>
                  </a:lnTo>
                  <a:lnTo>
                    <a:pt x="391388" y="170586"/>
                  </a:lnTo>
                  <a:close/>
                </a:path>
              </a:pathLst>
            </a:custGeom>
            <a:solidFill>
              <a:srgbClr val="007CC4"/>
            </a:solidFill>
          </p:spPr>
          <p:txBody>
            <a:bodyPr wrap="square" lIns="0" tIns="0" rIns="0" bIns="0" rtlCol="0"/>
            <a:lstStyle/>
            <a:p>
              <a:endParaRPr/>
            </a:p>
          </p:txBody>
        </p:sp>
      </p:grpSp>
      <p:sp>
        <p:nvSpPr>
          <p:cNvPr id="42" name="TextBox 41">
            <a:extLst>
              <a:ext uri="{FF2B5EF4-FFF2-40B4-BE49-F238E27FC236}">
                <a16:creationId xmlns:a16="http://schemas.microsoft.com/office/drawing/2014/main" id="{4C5DAF92-203E-4E4A-B439-C5636A14C0C3}"/>
              </a:ext>
              <a:ext uri="{C183D7F6-B498-43B3-948B-1728B52AA6E4}">
                <adec:decorative xmlns:adec="http://schemas.microsoft.com/office/drawing/2017/decorative" val="0"/>
              </a:ext>
            </a:extLst>
          </p:cNvPr>
          <p:cNvSpPr txBox="1"/>
          <p:nvPr/>
        </p:nvSpPr>
        <p:spPr>
          <a:xfrm>
            <a:off x="8691298" y="3995829"/>
            <a:ext cx="316112" cy="246221"/>
          </a:xfrm>
          <a:prstGeom prst="rect">
            <a:avLst/>
          </a:prstGeom>
          <a:noFill/>
        </p:spPr>
        <p:txBody>
          <a:bodyPr wrap="none" rtlCol="0">
            <a:spAutoFit/>
          </a:bodyPr>
          <a:lstStyle/>
          <a:p>
            <a:r>
              <a:rPr lang="en-US" sz="1000">
                <a:solidFill>
                  <a:srgbClr val="0070C0"/>
                </a:solidFill>
                <a:latin typeface="Segoe UI" panose="020B0502040204020203" pitchFamily="34" charset="0"/>
                <a:cs typeface="Segoe UI" panose="020B0502040204020203" pitchFamily="34" charset="0"/>
              </a:rPr>
              <a:t>F2</a:t>
            </a:r>
          </a:p>
        </p:txBody>
      </p:sp>
      <p:sp>
        <p:nvSpPr>
          <p:cNvPr id="49" name="TextBox 48">
            <a:extLst>
              <a:ext uri="{FF2B5EF4-FFF2-40B4-BE49-F238E27FC236}">
                <a16:creationId xmlns:a16="http://schemas.microsoft.com/office/drawing/2014/main" id="{14FD3A4A-2AD7-4D2A-A4D0-66375DFB837E}"/>
              </a:ext>
            </a:extLst>
          </p:cNvPr>
          <p:cNvSpPr txBox="1"/>
          <p:nvPr/>
        </p:nvSpPr>
        <p:spPr>
          <a:xfrm>
            <a:off x="7292561" y="4997721"/>
            <a:ext cx="2124525" cy="1463991"/>
          </a:xfrm>
          <a:prstGeom prst="rect">
            <a:avLst/>
          </a:prstGeom>
          <a:noFill/>
        </p:spPr>
        <p:txBody>
          <a:bodyPr wrap="square">
            <a:spAutoFit/>
          </a:bodyPr>
          <a:lstStyle/>
          <a:p>
            <a:pPr>
              <a:lnSpc>
                <a:spcPct val="107000"/>
              </a:lnSpc>
              <a:spcBef>
                <a:spcPts val="200"/>
              </a:spcBef>
            </a:pPr>
            <a:r>
              <a:rPr lang="en-US" sz="1050">
                <a:solidFill>
                  <a:prstClr val="black"/>
                </a:solidFill>
                <a:latin typeface="Segoe UI Semilight"/>
                <a:cs typeface="Segoe UI Semilight"/>
              </a:rPr>
              <a:t>F2 - </a:t>
            </a:r>
            <a:r>
              <a:rPr lang="en-US" sz="1050" spc="-5">
                <a:solidFill>
                  <a:schemeClr val="tx1"/>
                </a:solidFill>
                <a:latin typeface="Segoe UI" panose="020B0502040204020203" pitchFamily="34" charset="0"/>
                <a:cs typeface="Segoe UI" panose="020B0502040204020203" pitchFamily="34" charset="0"/>
              </a:rPr>
              <a:t>This harm is mitigated by evaluating the data sets and the system then modifying the system to minimize differences in the allocation of resources and opportunities between identified demographic groups.</a:t>
            </a:r>
          </a:p>
          <a:p>
            <a:endParaRPr lang="en-GB" sz="1050">
              <a:solidFill>
                <a:prstClr val="black"/>
              </a:solidFill>
              <a:latin typeface="Segoe UI Semilight"/>
              <a:cs typeface="Segoe UI Semilight"/>
            </a:endParaRPr>
          </a:p>
        </p:txBody>
      </p:sp>
      <p:sp>
        <p:nvSpPr>
          <p:cNvPr id="36" name="object 32">
            <a:extLst>
              <a:ext uri="{FF2B5EF4-FFF2-40B4-BE49-F238E27FC236}">
                <a16:creationId xmlns:a16="http://schemas.microsoft.com/office/drawing/2014/main" id="{7B6F7563-AF89-469B-833D-C0676058DEAC}"/>
              </a:ext>
              <a:ext uri="{C183D7F6-B498-43B3-948B-1728B52AA6E4}">
                <adec:decorative xmlns:adec="http://schemas.microsoft.com/office/drawing/2017/decorative" val="1"/>
              </a:ext>
            </a:extLst>
          </p:cNvPr>
          <p:cNvSpPr/>
          <p:nvPr/>
        </p:nvSpPr>
        <p:spPr>
          <a:xfrm>
            <a:off x="10034707" y="3861707"/>
            <a:ext cx="1363977" cy="902754"/>
          </a:xfrm>
          <a:custGeom>
            <a:avLst/>
            <a:gdLst/>
            <a:ahLst/>
            <a:cxnLst/>
            <a:rect l="l" t="t" r="r" b="b"/>
            <a:pathLst>
              <a:path w="815975" h="725804">
                <a:moveTo>
                  <a:pt x="815828" y="0"/>
                </a:moveTo>
                <a:lnTo>
                  <a:pt x="0" y="0"/>
                </a:lnTo>
                <a:lnTo>
                  <a:pt x="0" y="725328"/>
                </a:lnTo>
                <a:lnTo>
                  <a:pt x="815828" y="725328"/>
                </a:lnTo>
                <a:lnTo>
                  <a:pt x="815828" y="0"/>
                </a:lnTo>
                <a:close/>
              </a:path>
            </a:pathLst>
          </a:custGeom>
          <a:solidFill>
            <a:srgbClr val="FFE5A1"/>
          </a:solidFill>
        </p:spPr>
        <p:txBody>
          <a:bodyPr wrap="square" lIns="0" tIns="0" rIns="0" bIns="0" rtlCol="0"/>
          <a:lstStyle/>
          <a:p>
            <a:endParaRPr/>
          </a:p>
        </p:txBody>
      </p:sp>
      <p:sp>
        <p:nvSpPr>
          <p:cNvPr id="38" name="TextBox 37">
            <a:extLst>
              <a:ext uri="{FF2B5EF4-FFF2-40B4-BE49-F238E27FC236}">
                <a16:creationId xmlns:a16="http://schemas.microsoft.com/office/drawing/2014/main" id="{5F33B674-8499-4C13-92C2-4F12964BAAE0}"/>
              </a:ext>
            </a:extLst>
          </p:cNvPr>
          <p:cNvSpPr txBox="1"/>
          <p:nvPr/>
        </p:nvSpPr>
        <p:spPr>
          <a:xfrm>
            <a:off x="10080108" y="3922746"/>
            <a:ext cx="1322175" cy="707886"/>
          </a:xfrm>
          <a:prstGeom prst="rect">
            <a:avLst/>
          </a:prstGeom>
          <a:noFill/>
        </p:spPr>
        <p:txBody>
          <a:bodyPr wrap="square" rtlCol="0">
            <a:spAutoFit/>
          </a:bodyPr>
          <a:lstStyle/>
          <a:p>
            <a:pPr marL="0" marR="0" lvl="0" indent="0" algn="l" defTabSz="1005840" rtl="0" eaLnBrk="1" fontAlgn="auto" latinLnBrk="0" hangingPunct="1">
              <a:lnSpc>
                <a:spcPct val="100000"/>
              </a:lnSpc>
              <a:spcBef>
                <a:spcPts val="0"/>
              </a:spcBef>
              <a:spcAft>
                <a:spcPts val="0"/>
              </a:spcAft>
              <a:buClrTx/>
              <a:buSzTx/>
              <a:buFontTx/>
              <a:buNone/>
              <a:tabLst/>
              <a:defRPr/>
            </a:pPr>
            <a:r>
              <a:rPr kumimoji="0" lang="en-GB" sz="800" b="1" i="0" u="none" strike="noStrike" kern="1200" cap="none" spc="0" normalizeH="0" baseline="0" noProof="0">
                <a:ln>
                  <a:noFill/>
                </a:ln>
                <a:solidFill>
                  <a:prstClr val="black"/>
                </a:solidFill>
                <a:effectLst/>
                <a:uLnTx/>
                <a:uFillTx/>
                <a:latin typeface="Segoe UI Semilight"/>
                <a:ea typeface="+mn-ea"/>
                <a:cs typeface="Segoe UI Semilight"/>
              </a:rPr>
              <a:t>Mitigation strategy for this system: </a:t>
            </a:r>
            <a:r>
              <a:rPr kumimoji="0" lang="en-GB" sz="800" i="0" u="none" strike="noStrike" kern="1200" cap="none" spc="0" normalizeH="0" baseline="0" noProof="0">
                <a:ln>
                  <a:noFill/>
                </a:ln>
                <a:solidFill>
                  <a:prstClr val="black"/>
                </a:solidFill>
                <a:effectLst/>
                <a:uLnTx/>
                <a:uFillTx/>
                <a:latin typeface="Segoe UI Semilight"/>
                <a:ea typeface="+mn-ea"/>
                <a:cs typeface="Segoe UI Semilight"/>
              </a:rPr>
              <a:t>Evaluate fairness for this demographic group as part of fairness testing</a:t>
            </a:r>
            <a:endParaRPr kumimoji="0" lang="en-GB" sz="800" b="0" i="0" u="none" strike="noStrike" kern="1200" cap="none" spc="0" normalizeH="0" baseline="0" noProof="0">
              <a:ln>
                <a:noFill/>
              </a:ln>
              <a:solidFill>
                <a:prstClr val="black"/>
              </a:solidFill>
              <a:effectLst/>
              <a:uLnTx/>
              <a:uFillTx/>
              <a:latin typeface="Segoe UI Semilight"/>
              <a:ea typeface="+mn-ea"/>
              <a:cs typeface="Segoe UI Semilight"/>
            </a:endParaRPr>
          </a:p>
        </p:txBody>
      </p:sp>
      <p:sp>
        <p:nvSpPr>
          <p:cNvPr id="51" name="TextBox 50">
            <a:extLst>
              <a:ext uri="{FF2B5EF4-FFF2-40B4-BE49-F238E27FC236}">
                <a16:creationId xmlns:a16="http://schemas.microsoft.com/office/drawing/2014/main" id="{8DEEBFCF-D383-43DE-BF21-31617DFAAA85}"/>
              </a:ext>
            </a:extLst>
          </p:cNvPr>
          <p:cNvSpPr txBox="1"/>
          <p:nvPr/>
        </p:nvSpPr>
        <p:spPr>
          <a:xfrm>
            <a:off x="9768840" y="4905388"/>
            <a:ext cx="1991393" cy="1477328"/>
          </a:xfrm>
          <a:prstGeom prst="rect">
            <a:avLst/>
          </a:prstGeom>
          <a:noFill/>
        </p:spPr>
        <p:txBody>
          <a:bodyPr wrap="square">
            <a:spAutoFit/>
          </a:bodyPr>
          <a:lstStyle/>
          <a:p>
            <a:r>
              <a:rPr lang="en-GB" sz="1000">
                <a:latin typeface="Segoe UI Semilight" panose="020B0402040204020203" pitchFamily="34" charset="0"/>
                <a:cs typeface="Segoe UI Semilight" panose="020B0402040204020203" pitchFamily="34" charset="0"/>
              </a:rPr>
              <a:t>Evaluate the dataset and system performance for the demographic group of patients from low-income communities. If we detect disparities in hospital stay length predictions or the allocation of resources, we will reassess the system design to minimize the disparity.</a:t>
            </a:r>
          </a:p>
        </p:txBody>
      </p:sp>
      <p:sp>
        <p:nvSpPr>
          <p:cNvPr id="2" name="Content Placeholder 3">
            <a:extLst>
              <a:ext uri="{FF2B5EF4-FFF2-40B4-BE49-F238E27FC236}">
                <a16:creationId xmlns:a16="http://schemas.microsoft.com/office/drawing/2014/main" id="{589B7AEB-B031-0C39-4F33-C13A417D00CF}"/>
              </a:ext>
            </a:extLst>
          </p:cNvPr>
          <p:cNvSpPr txBox="1">
            <a:spLocks/>
          </p:cNvSpPr>
          <p:nvPr/>
        </p:nvSpPr>
        <p:spPr>
          <a:xfrm>
            <a:off x="5320921" y="600475"/>
            <a:ext cx="6322923" cy="307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None/>
              <a:defRPr sz="1325" b="1" kern="1200">
                <a:solidFill>
                  <a:srgbClr val="0078D4"/>
                </a:solidFill>
                <a:latin typeface="Segoe UI "/>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Case study: </a:t>
            </a:r>
            <a:r>
              <a:rPr lang="en-GB" b="0"/>
              <a:t>Hospital Employee and Resource Optimization System (HEROS)</a:t>
            </a:r>
          </a:p>
        </p:txBody>
      </p:sp>
    </p:spTree>
    <p:extLst>
      <p:ext uri="{BB962C8B-B14F-4D97-AF65-F5344CB8AC3E}">
        <p14:creationId xmlns:p14="http://schemas.microsoft.com/office/powerpoint/2010/main" val="1339609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55">
            <a:extLst>
              <a:ext uri="{FF2B5EF4-FFF2-40B4-BE49-F238E27FC236}">
                <a16:creationId xmlns:a16="http://schemas.microsoft.com/office/drawing/2014/main" id="{8EAE4ED9-552E-4932-B7F2-E47A4ADD11B5}"/>
              </a:ext>
            </a:extLst>
          </p:cNvPr>
          <p:cNvSpPr txBox="1">
            <a:spLocks noGrp="1"/>
          </p:cNvSpPr>
          <p:nvPr>
            <p:ph type="title" idx="4294967295"/>
          </p:nvPr>
        </p:nvSpPr>
        <p:spPr>
          <a:xfrm>
            <a:off x="0" y="138113"/>
            <a:ext cx="6097588" cy="3683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D83C15"/>
                </a:solidFill>
                <a:effectLst/>
                <a:uLnTx/>
                <a:uFillTx/>
                <a:latin typeface="Segoe UI Semibold" panose="020B0702040204020203" pitchFamily="34" charset="0"/>
                <a:ea typeface="+mn-ea"/>
                <a:cs typeface="Segoe UI Semibold" panose="020B0702040204020203" pitchFamily="34" charset="0"/>
              </a:rPr>
              <a:t>Harms mitigation: Accountability prompts</a:t>
            </a:r>
            <a:endParaRPr kumimoji="0" lang="en-GB" sz="1800" b="0" i="0" u="none" strike="noStrike" kern="1200" cap="none" spc="0" normalizeH="0" baseline="0" noProof="0">
              <a:ln>
                <a:noFill/>
              </a:ln>
              <a:solidFill>
                <a:srgbClr val="D83C15"/>
              </a:solidFill>
              <a:effectLst/>
              <a:uLnTx/>
              <a:uFillTx/>
              <a:latin typeface="Segoe UI Semibold" panose="020B0702040204020203" pitchFamily="34" charset="0"/>
              <a:ea typeface="+mn-ea"/>
              <a:cs typeface="Segoe UI Semibold" panose="020B0702040204020203" pitchFamily="34" charset="0"/>
            </a:endParaRPr>
          </a:p>
        </p:txBody>
      </p:sp>
      <p:sp>
        <p:nvSpPr>
          <p:cNvPr id="20" name="Title 55">
            <a:extLst>
              <a:ext uri="{FF2B5EF4-FFF2-40B4-BE49-F238E27FC236}">
                <a16:creationId xmlns:a16="http://schemas.microsoft.com/office/drawing/2014/main" id="{0246642D-48F2-42EB-94D6-AF60A3A3FF9D}"/>
              </a:ext>
            </a:extLst>
          </p:cNvPr>
          <p:cNvSpPr txBox="1">
            <a:spLocks/>
          </p:cNvSpPr>
          <p:nvPr/>
        </p:nvSpPr>
        <p:spPr>
          <a:xfrm>
            <a:off x="5395772" y="137447"/>
            <a:ext cx="6097136"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Bef>
                <a:spcPts val="0"/>
              </a:spcBef>
              <a:defRPr/>
            </a:pPr>
            <a:r>
              <a:rPr lang="en-US" sz="1400" b="1" i="1">
                <a:solidFill>
                  <a:schemeClr val="tx1">
                    <a:lumMod val="75000"/>
                    <a:lumOff val="25000"/>
                  </a:schemeClr>
                </a:solidFill>
                <a:latin typeface="Segoe Pro" panose="020B0502040504020203" pitchFamily="34" charset="0"/>
                <a:ea typeface="+mn-ea"/>
                <a:cs typeface="Times New Roman" panose="02020603050405020304" pitchFamily="18" charset="0"/>
              </a:rPr>
              <a:t>The requirements from each respective Goal are the expected mitigation for the relevant harm.</a:t>
            </a:r>
            <a:endParaRPr lang="en-GB" sz="1400" b="1" i="1">
              <a:solidFill>
                <a:schemeClr val="tx1">
                  <a:lumMod val="75000"/>
                  <a:lumOff val="25000"/>
                </a:schemeClr>
              </a:solidFill>
              <a:latin typeface="Segoe Pro LIGHT"/>
              <a:ea typeface="+mn-ea"/>
              <a:cs typeface="+mn-cs"/>
            </a:endParaRPr>
          </a:p>
        </p:txBody>
      </p:sp>
      <p:sp>
        <p:nvSpPr>
          <p:cNvPr id="21" name="TextBox 20">
            <a:extLst>
              <a:ext uri="{FF2B5EF4-FFF2-40B4-BE49-F238E27FC236}">
                <a16:creationId xmlns:a16="http://schemas.microsoft.com/office/drawing/2014/main" id="{F92A09AC-B981-4437-A225-D45FA7A02A30}"/>
              </a:ext>
            </a:extLst>
          </p:cNvPr>
          <p:cNvSpPr txBox="1"/>
          <p:nvPr/>
        </p:nvSpPr>
        <p:spPr>
          <a:xfrm rot="16200000">
            <a:off x="-145166" y="1310488"/>
            <a:ext cx="1001300" cy="369332"/>
          </a:xfrm>
          <a:prstGeom prst="rect">
            <a:avLst/>
          </a:prstGeom>
          <a:noFill/>
        </p:spPr>
        <p:txBody>
          <a:bodyPr wrap="none" rtlCol="0">
            <a:spAutoFit/>
          </a:bodyPr>
          <a:lstStyle/>
          <a:p>
            <a:r>
              <a:rPr lang="en-US" b="1">
                <a:latin typeface="Segoe UI Semibold" panose="020B0702040204020203" pitchFamily="34" charset="0"/>
                <a:cs typeface="Segoe UI Semibold" panose="020B0702040204020203" pitchFamily="34" charset="0"/>
              </a:rPr>
              <a:t>Prompt</a:t>
            </a:r>
          </a:p>
        </p:txBody>
      </p:sp>
      <p:sp>
        <p:nvSpPr>
          <p:cNvPr id="29" name="Rectangle: Rounded Corners 28">
            <a:extLst>
              <a:ext uri="{FF2B5EF4-FFF2-40B4-BE49-F238E27FC236}">
                <a16:creationId xmlns:a16="http://schemas.microsoft.com/office/drawing/2014/main" id="{75CA9BA6-BA2F-458A-9F54-741EB76B2E58}"/>
              </a:ext>
            </a:extLst>
          </p:cNvPr>
          <p:cNvSpPr/>
          <p:nvPr/>
        </p:nvSpPr>
        <p:spPr>
          <a:xfrm>
            <a:off x="925532" y="941472"/>
            <a:ext cx="2314060" cy="1363550"/>
          </a:xfrm>
          <a:prstGeom prst="roundRect">
            <a:avLst/>
          </a:prstGeom>
          <a:solidFill>
            <a:srgbClr val="D83C15"/>
          </a:solidFill>
          <a:ln>
            <a:solidFill>
              <a:srgbClr val="D83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Bef>
                <a:spcPts val="200"/>
              </a:spcBef>
            </a:pPr>
            <a:r>
              <a:rPr lang="en-US" sz="1100" spc="-5">
                <a:solidFill>
                  <a:schemeClr val="bg1"/>
                </a:solidFill>
                <a:latin typeface="Segoe UI Semibold" panose="020B0702040204020203" pitchFamily="34" charset="0"/>
                <a:cs typeface="Segoe UI Semibold" panose="020B0702040204020203" pitchFamily="34" charset="0"/>
              </a:rPr>
              <a:t>Is this harm the result of a consequential impact on legal position or life opportunities; risk of physical or psychological injury; a threat to human rights; or a Restricted Use?</a:t>
            </a:r>
          </a:p>
        </p:txBody>
      </p:sp>
      <p:grpSp>
        <p:nvGrpSpPr>
          <p:cNvPr id="2" name="Group 1" descr="if YES to the prompt, then the following text reads:&#10;&#10;MITIGATION: &#10;Goal A2: Oversight of significant adverse impacts&#10;This Goal applies to all AI systems.&#10;&#10;Harms that result from Sensitive Uses must be mitigated by guidance received from the Office of Responsible AI’s Sensitive Uses team. Please report your system as a Sensitive Use at https://aka.ms/reportsensitiveuses. For Restricted Uses, see guidance at https://aka.ms/RestrictedUses.&#10;">
            <a:extLst>
              <a:ext uri="{FF2B5EF4-FFF2-40B4-BE49-F238E27FC236}">
                <a16:creationId xmlns:a16="http://schemas.microsoft.com/office/drawing/2014/main" id="{C94544A9-43B1-4228-8D84-F4EF606A6CCA}"/>
              </a:ext>
            </a:extLst>
          </p:cNvPr>
          <p:cNvGrpSpPr/>
          <p:nvPr/>
        </p:nvGrpSpPr>
        <p:grpSpPr>
          <a:xfrm>
            <a:off x="909833" y="2744788"/>
            <a:ext cx="2316260" cy="3917487"/>
            <a:chOff x="909833" y="2744788"/>
            <a:chExt cx="2316260" cy="3917487"/>
          </a:xfrm>
        </p:grpSpPr>
        <p:sp>
          <p:nvSpPr>
            <p:cNvPr id="16" name="Rectangle: Rounded Corners 15">
              <a:extLst>
                <a:ext uri="{FF2B5EF4-FFF2-40B4-BE49-F238E27FC236}">
                  <a16:creationId xmlns:a16="http://schemas.microsoft.com/office/drawing/2014/main" id="{6FD27D28-B6E5-471D-AC18-3C0F205E26FC}"/>
                </a:ext>
              </a:extLst>
            </p:cNvPr>
            <p:cNvSpPr/>
            <p:nvPr/>
          </p:nvSpPr>
          <p:spPr>
            <a:xfrm>
              <a:off x="909833" y="2744788"/>
              <a:ext cx="2314057" cy="2467977"/>
            </a:xfrm>
            <a:prstGeom prst="roundRect">
              <a:avLst/>
            </a:prstGeom>
            <a:noFill/>
            <a:ln>
              <a:solidFill>
                <a:srgbClr val="D83C1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07000"/>
                </a:lnSpc>
                <a:spcBef>
                  <a:spcPts val="200"/>
                </a:spcBef>
              </a:pPr>
              <a:r>
                <a:rPr lang="en-US" sz="1100" b="1" spc="-5" dirty="0">
                  <a:solidFill>
                    <a:schemeClr val="tx1"/>
                  </a:solidFill>
                  <a:latin typeface="Segoe UI Semibold"/>
                  <a:cs typeface="Segoe UI Semibold"/>
                </a:rPr>
                <a:t>Goal A2: Oversight of significant adverse impacts</a:t>
              </a:r>
            </a:p>
            <a:p>
              <a:pPr algn="ctr">
                <a:lnSpc>
                  <a:spcPct val="107000"/>
                </a:lnSpc>
                <a:spcBef>
                  <a:spcPts val="200"/>
                </a:spcBef>
              </a:pPr>
              <a:r>
                <a:rPr lang="en-US" sz="1050" i="1" spc="5" dirty="0">
                  <a:solidFill>
                    <a:schemeClr val="tx1"/>
                  </a:solidFill>
                  <a:latin typeface="Segoe UI"/>
                  <a:cs typeface="Segoe UI"/>
                </a:rPr>
                <a:t>This Goal applies to all AI systems.</a:t>
              </a:r>
            </a:p>
            <a:p>
              <a:pPr algn="ctr">
                <a:lnSpc>
                  <a:spcPct val="107000"/>
                </a:lnSpc>
                <a:spcBef>
                  <a:spcPts val="200"/>
                </a:spcBef>
              </a:pPr>
              <a:endParaRPr lang="en-US" sz="500" i="1" spc="5" dirty="0">
                <a:solidFill>
                  <a:schemeClr val="tx1"/>
                </a:solidFill>
                <a:latin typeface="Segoe UI"/>
                <a:cs typeface="Segoe UI"/>
              </a:endParaRPr>
            </a:p>
            <a:p>
              <a:pPr algn="ctr">
                <a:lnSpc>
                  <a:spcPct val="107000"/>
                </a:lnSpc>
                <a:spcBef>
                  <a:spcPts val="200"/>
                </a:spcBef>
              </a:pPr>
              <a:r>
                <a:rPr lang="en-US" sz="1050" spc="-5" dirty="0">
                  <a:solidFill>
                    <a:schemeClr val="tx1"/>
                  </a:solidFill>
                  <a:latin typeface="Segoe UI" panose="020B0502040204020203" pitchFamily="34" charset="0"/>
                  <a:cs typeface="Segoe UI" panose="020B0502040204020203" pitchFamily="34" charset="0"/>
                </a:rPr>
                <a:t>Harms that result from Sensitive Uses must be mitigated by guidance received from the Office of Responsible AI’s Sensitive Uses team. Please report your system as a Sensitive Use. </a:t>
              </a:r>
              <a:endParaRPr lang="en-US" sz="1100" spc="-5" dirty="0">
                <a:solidFill>
                  <a:schemeClr val="tx1"/>
                </a:solidFill>
                <a:latin typeface="Segoe UI" panose="020B0502040204020203" pitchFamily="34" charset="0"/>
                <a:cs typeface="Segoe UI" panose="020B0502040204020203" pitchFamily="34" charset="0"/>
              </a:endParaRPr>
            </a:p>
          </p:txBody>
        </p:sp>
        <p:sp>
          <p:nvSpPr>
            <p:cNvPr id="168" name="Rectangle: Rounded Corners 167">
              <a:extLst>
                <a:ext uri="{FF2B5EF4-FFF2-40B4-BE49-F238E27FC236}">
                  <a16:creationId xmlns:a16="http://schemas.microsoft.com/office/drawing/2014/main" id="{48CCE0DE-9CC7-4B0D-96C9-2AF2B5201A38}"/>
                </a:ext>
              </a:extLst>
            </p:cNvPr>
            <p:cNvSpPr/>
            <p:nvPr/>
          </p:nvSpPr>
          <p:spPr>
            <a:xfrm>
              <a:off x="912035" y="5429446"/>
              <a:ext cx="2314058" cy="1232829"/>
            </a:xfrm>
            <a:prstGeom prst="roundRect">
              <a:avLst/>
            </a:prstGeom>
            <a:noFill/>
            <a:ln>
              <a:solidFill>
                <a:srgbClr val="D83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Bef>
                  <a:spcPts val="200"/>
                </a:spcBef>
              </a:pPr>
              <a:r>
                <a:rPr lang="en-US" sz="800" i="1" spc="-5">
                  <a:solidFill>
                    <a:srgbClr val="D2232A"/>
                  </a:solidFill>
                  <a:latin typeface="Segoe UI" panose="020B0502040204020203" pitchFamily="34" charset="0"/>
                  <a:cs typeface="Segoe UI" panose="020B0502040204020203" pitchFamily="34" charset="0"/>
                </a:rPr>
                <a:t>For example, a system that recommends diagnoses based on a patient’s medical history triggers the sensitive use category: risk of physical or psychological injury. To mitigate this potential harm, we must seek guidance from the Sensitive Uses team to understand how best to design the system to minimize such errors.</a:t>
              </a:r>
            </a:p>
          </p:txBody>
        </p:sp>
      </p:grpSp>
      <p:sp>
        <p:nvSpPr>
          <p:cNvPr id="5" name="TextBox 4">
            <a:extLst>
              <a:ext uri="{FF2B5EF4-FFF2-40B4-BE49-F238E27FC236}">
                <a16:creationId xmlns:a16="http://schemas.microsoft.com/office/drawing/2014/main" id="{B23CB424-4A3C-4676-8B96-C6AA73D38454}"/>
              </a:ext>
              <a:ext uri="{C183D7F6-B498-43B3-948B-1728B52AA6E4}">
                <adec:decorative xmlns:adec="http://schemas.microsoft.com/office/drawing/2017/decorative" val="1"/>
              </a:ext>
            </a:extLst>
          </p:cNvPr>
          <p:cNvSpPr txBox="1"/>
          <p:nvPr/>
        </p:nvSpPr>
        <p:spPr>
          <a:xfrm>
            <a:off x="802579" y="2295694"/>
            <a:ext cx="10586842" cy="261610"/>
          </a:xfrm>
          <a:prstGeom prst="rect">
            <a:avLst/>
          </a:prstGeom>
          <a:noFill/>
        </p:spPr>
        <p:txBody>
          <a:bodyPr wrap="square" rtlCol="0">
            <a:spAutoFit/>
          </a:bodyPr>
          <a:lstStyle/>
          <a:p>
            <a:r>
              <a:rPr lang="en-US" sz="1100" i="1">
                <a:latin typeface="Segoe UI" panose="020B0502040204020203" pitchFamily="34" charset="0"/>
                <a:cs typeface="Segoe UI" panose="020B0502040204020203" pitchFamily="34" charset="0"/>
              </a:rPr>
              <a:t>If you answer yes to any of the prompts, enter the corresponding mitigation(s) below the prompt in the second column of the table in 5.1 in the Impact Assessment template. </a:t>
            </a:r>
          </a:p>
        </p:txBody>
      </p:sp>
      <p:sp>
        <p:nvSpPr>
          <p:cNvPr id="23" name="TextBox 22">
            <a:extLst>
              <a:ext uri="{FF2B5EF4-FFF2-40B4-BE49-F238E27FC236}">
                <a16:creationId xmlns:a16="http://schemas.microsoft.com/office/drawing/2014/main" id="{CCE31FEF-CF4A-4FB2-B798-DFC9BBF86ED8}"/>
              </a:ext>
              <a:ext uri="{C183D7F6-B498-43B3-948B-1728B52AA6E4}">
                <adec:decorative xmlns:adec="http://schemas.microsoft.com/office/drawing/2017/decorative" val="1"/>
              </a:ext>
            </a:extLst>
          </p:cNvPr>
          <p:cNvSpPr txBox="1"/>
          <p:nvPr/>
        </p:nvSpPr>
        <p:spPr>
          <a:xfrm rot="16200000">
            <a:off x="-301719" y="3557156"/>
            <a:ext cx="1329210" cy="369332"/>
          </a:xfrm>
          <a:prstGeom prst="rect">
            <a:avLst/>
          </a:prstGeom>
          <a:noFill/>
        </p:spPr>
        <p:txBody>
          <a:bodyPr wrap="none" rtlCol="0">
            <a:spAutoFit/>
          </a:bodyPr>
          <a:lstStyle/>
          <a:p>
            <a:r>
              <a:rPr lang="en-US" b="1">
                <a:latin typeface="Segoe UI Semibold" panose="020B0702040204020203" pitchFamily="34" charset="0"/>
                <a:cs typeface="Segoe UI Semibold" panose="020B0702040204020203" pitchFamily="34" charset="0"/>
              </a:rPr>
              <a:t>Mitigation</a:t>
            </a:r>
          </a:p>
        </p:txBody>
      </p:sp>
      <p:sp>
        <p:nvSpPr>
          <p:cNvPr id="166" name="TextBox 165">
            <a:extLst>
              <a:ext uri="{FF2B5EF4-FFF2-40B4-BE49-F238E27FC236}">
                <a16:creationId xmlns:a16="http://schemas.microsoft.com/office/drawing/2014/main" id="{07F71D31-C356-4BCA-9C90-304A15BFAE0C}"/>
              </a:ext>
              <a:ext uri="{C183D7F6-B498-43B3-948B-1728B52AA6E4}">
                <adec:decorative xmlns:adec="http://schemas.microsoft.com/office/drawing/2017/decorative" val="1"/>
              </a:ext>
            </a:extLst>
          </p:cNvPr>
          <p:cNvSpPr txBox="1"/>
          <p:nvPr/>
        </p:nvSpPr>
        <p:spPr>
          <a:xfrm rot="16200000">
            <a:off x="-189508" y="5851818"/>
            <a:ext cx="1104790" cy="369332"/>
          </a:xfrm>
          <a:prstGeom prst="rect">
            <a:avLst/>
          </a:prstGeom>
          <a:noFill/>
        </p:spPr>
        <p:txBody>
          <a:bodyPr wrap="none" rtlCol="0">
            <a:spAutoFit/>
          </a:bodyPr>
          <a:lstStyle/>
          <a:p>
            <a:r>
              <a:rPr lang="en-US" b="1">
                <a:latin typeface="Segoe UI Semibold" panose="020B0702040204020203" pitchFamily="34" charset="0"/>
                <a:cs typeface="Segoe UI Semibold" panose="020B0702040204020203" pitchFamily="34" charset="0"/>
              </a:rPr>
              <a:t>Example</a:t>
            </a:r>
          </a:p>
        </p:txBody>
      </p:sp>
      <p:sp>
        <p:nvSpPr>
          <p:cNvPr id="30" name="Rectangle: Rounded Corners 29">
            <a:extLst>
              <a:ext uri="{FF2B5EF4-FFF2-40B4-BE49-F238E27FC236}">
                <a16:creationId xmlns:a16="http://schemas.microsoft.com/office/drawing/2014/main" id="{EDBBEA11-6506-49FE-BBF5-262C79233CAD}"/>
              </a:ext>
            </a:extLst>
          </p:cNvPr>
          <p:cNvSpPr/>
          <p:nvPr/>
        </p:nvSpPr>
        <p:spPr>
          <a:xfrm>
            <a:off x="3616678" y="941472"/>
            <a:ext cx="2313432" cy="1358294"/>
          </a:xfrm>
          <a:prstGeom prst="roundRect">
            <a:avLst/>
          </a:prstGeom>
          <a:solidFill>
            <a:srgbClr val="D83C15"/>
          </a:solidFill>
          <a:ln>
            <a:solidFill>
              <a:srgbClr val="D83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Bef>
                <a:spcPts val="200"/>
              </a:spcBef>
            </a:pPr>
            <a:r>
              <a:rPr lang="en-US" sz="1100" spc="-5">
                <a:solidFill>
                  <a:schemeClr val="bg1"/>
                </a:solidFill>
                <a:latin typeface="Segoe UI Semibold" panose="020B0702040204020203" pitchFamily="34" charset="0"/>
                <a:cs typeface="Segoe UI Semibold" panose="020B0702040204020203" pitchFamily="34" charset="0"/>
              </a:rPr>
              <a:t>Could this harm be mitigated by clarifying the problem to be solved by the system and communicating evidence that the system is fit for purpose to stakeholders?</a:t>
            </a:r>
          </a:p>
        </p:txBody>
      </p:sp>
      <p:grpSp>
        <p:nvGrpSpPr>
          <p:cNvPr id="8" name="Group 7" descr="if YES to the prompt, then the following text reads:&#10;&#10;MITIGATION:&#10;Goal A3: Fit for purpose&#10;This Goal applies to all AI systems.&#10;&#10;This harm is mitigated by assessing whether the system is fit for purpose for this intended use by providing evidence, recognizing that there may be many valid ways in which to solve the problem.&#10;">
            <a:extLst>
              <a:ext uri="{FF2B5EF4-FFF2-40B4-BE49-F238E27FC236}">
                <a16:creationId xmlns:a16="http://schemas.microsoft.com/office/drawing/2014/main" id="{DD4FCFC5-512B-49A2-8B97-F0BE9B89FB75}"/>
              </a:ext>
            </a:extLst>
          </p:cNvPr>
          <p:cNvGrpSpPr/>
          <p:nvPr/>
        </p:nvGrpSpPr>
        <p:grpSpPr>
          <a:xfrm>
            <a:off x="3603180" y="2743885"/>
            <a:ext cx="2313433" cy="3918390"/>
            <a:chOff x="3603180" y="2743885"/>
            <a:chExt cx="2313433" cy="3918390"/>
          </a:xfrm>
        </p:grpSpPr>
        <p:sp>
          <p:nvSpPr>
            <p:cNvPr id="71" name="Rectangle: Rounded Corners 70">
              <a:extLst>
                <a:ext uri="{FF2B5EF4-FFF2-40B4-BE49-F238E27FC236}">
                  <a16:creationId xmlns:a16="http://schemas.microsoft.com/office/drawing/2014/main" id="{5BAE144A-5620-4523-B4B5-EA6FD1CE806E}"/>
                </a:ext>
              </a:extLst>
            </p:cNvPr>
            <p:cNvSpPr/>
            <p:nvPr/>
          </p:nvSpPr>
          <p:spPr>
            <a:xfrm>
              <a:off x="3603180" y="2743885"/>
              <a:ext cx="2313432" cy="2468880"/>
            </a:xfrm>
            <a:prstGeom prst="roundRect">
              <a:avLst/>
            </a:prstGeom>
            <a:noFill/>
            <a:ln>
              <a:solidFill>
                <a:srgbClr val="D83C1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07000"/>
                </a:lnSpc>
                <a:spcBef>
                  <a:spcPts val="200"/>
                </a:spcBef>
              </a:pPr>
              <a:r>
                <a:rPr lang="en-US" sz="1100" b="1" spc="-5">
                  <a:solidFill>
                    <a:schemeClr val="tx1"/>
                  </a:solidFill>
                  <a:latin typeface="Segoe UI Semibold"/>
                  <a:cs typeface="Segoe UI Semibold"/>
                </a:rPr>
                <a:t>Goal A3: Fit for purpose</a:t>
              </a:r>
            </a:p>
            <a:p>
              <a:pPr algn="ctr">
                <a:lnSpc>
                  <a:spcPct val="107000"/>
                </a:lnSpc>
                <a:spcBef>
                  <a:spcPts val="200"/>
                </a:spcBef>
              </a:pPr>
              <a:r>
                <a:rPr lang="en-US" sz="1100" i="1" spc="5">
                  <a:solidFill>
                    <a:schemeClr val="tx1"/>
                  </a:solidFill>
                  <a:latin typeface="Segoe UI"/>
                  <a:cs typeface="Segoe UI"/>
                </a:rPr>
                <a:t>This Goal applies to all AI systems.</a:t>
              </a:r>
            </a:p>
            <a:p>
              <a:pPr algn="ctr">
                <a:lnSpc>
                  <a:spcPct val="107000"/>
                </a:lnSpc>
                <a:spcBef>
                  <a:spcPts val="200"/>
                </a:spcBef>
              </a:pPr>
              <a:endParaRPr lang="en-US" sz="500" i="1" spc="5">
                <a:solidFill>
                  <a:schemeClr val="tx1"/>
                </a:solidFill>
                <a:latin typeface="Segoe UI"/>
                <a:cs typeface="Segoe UI"/>
              </a:endParaRPr>
            </a:p>
            <a:p>
              <a:pPr algn="ctr">
                <a:lnSpc>
                  <a:spcPct val="107000"/>
                </a:lnSpc>
                <a:spcBef>
                  <a:spcPts val="200"/>
                </a:spcBef>
              </a:pPr>
              <a:r>
                <a:rPr lang="en-US" sz="1100" spc="-5">
                  <a:solidFill>
                    <a:schemeClr val="tx1"/>
                  </a:solidFill>
                  <a:latin typeface="Segoe UI" panose="020B0502040204020203" pitchFamily="34" charset="0"/>
                  <a:cs typeface="Segoe UI" panose="020B0502040204020203" pitchFamily="34" charset="0"/>
                </a:rPr>
                <a:t>This harm is mitigated by assessing whether the system is fit for purpose for this intended use by providing evidence, recognizing that there may be many valid ways in which to solve the problem.</a:t>
              </a:r>
            </a:p>
          </p:txBody>
        </p:sp>
        <p:sp>
          <p:nvSpPr>
            <p:cNvPr id="170" name="Rectangle: Rounded Corners 169">
              <a:extLst>
                <a:ext uri="{FF2B5EF4-FFF2-40B4-BE49-F238E27FC236}">
                  <a16:creationId xmlns:a16="http://schemas.microsoft.com/office/drawing/2014/main" id="{ED5FF23A-E717-46E2-8596-C5E7DF736865}"/>
                </a:ext>
              </a:extLst>
            </p:cNvPr>
            <p:cNvSpPr/>
            <p:nvPr/>
          </p:nvSpPr>
          <p:spPr>
            <a:xfrm>
              <a:off x="3603181" y="5429446"/>
              <a:ext cx="2313432" cy="1232829"/>
            </a:xfrm>
            <a:prstGeom prst="roundRect">
              <a:avLst/>
            </a:prstGeom>
            <a:noFill/>
            <a:ln>
              <a:solidFill>
                <a:srgbClr val="D83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Bef>
                  <a:spcPts val="200"/>
                </a:spcBef>
              </a:pPr>
              <a:r>
                <a:rPr lang="en-US" sz="1100" i="1" spc="-5">
                  <a:solidFill>
                    <a:srgbClr val="D2232A"/>
                  </a:solidFill>
                  <a:latin typeface="Segoe UI" panose="020B0502040204020203" pitchFamily="34" charset="0"/>
                  <a:cs typeface="Segoe UI" panose="020B0502040204020203" pitchFamily="34" charset="0"/>
                </a:rPr>
                <a:t>For example, a facial recognition system that estimates an individual’s age is not suitable for verifying the legal age of an individual for the sale of prohibited substances. </a:t>
              </a:r>
            </a:p>
          </p:txBody>
        </p:sp>
      </p:grpSp>
      <p:sp>
        <p:nvSpPr>
          <p:cNvPr id="31" name="Rectangle: Rounded Corners 30">
            <a:extLst>
              <a:ext uri="{FF2B5EF4-FFF2-40B4-BE49-F238E27FC236}">
                <a16:creationId xmlns:a16="http://schemas.microsoft.com/office/drawing/2014/main" id="{E13B54D1-8069-45B6-81E6-429DAA42E5C7}"/>
              </a:ext>
            </a:extLst>
          </p:cNvPr>
          <p:cNvSpPr/>
          <p:nvPr/>
        </p:nvSpPr>
        <p:spPr>
          <a:xfrm>
            <a:off x="6399957" y="941471"/>
            <a:ext cx="2313432" cy="1358289"/>
          </a:xfrm>
          <a:prstGeom prst="roundRect">
            <a:avLst/>
          </a:prstGeom>
          <a:solidFill>
            <a:srgbClr val="D83C15"/>
          </a:solidFill>
          <a:ln>
            <a:solidFill>
              <a:srgbClr val="D83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Bef>
                <a:spcPts val="200"/>
              </a:spcBef>
            </a:pPr>
            <a:r>
              <a:rPr lang="en-US" sz="1100" spc="-5">
                <a:solidFill>
                  <a:schemeClr val="bg1"/>
                </a:solidFill>
                <a:latin typeface="Segoe UI Semibold" panose="020B0702040204020203" pitchFamily="34" charset="0"/>
                <a:cs typeface="Segoe UI Semibold" panose="020B0702040204020203" pitchFamily="34" charset="0"/>
              </a:rPr>
              <a:t>Is this harm the result of data that has not been sufficiently managed or evaluated in relation to the system's intended use(s)?</a:t>
            </a:r>
          </a:p>
          <a:p>
            <a:pPr algn="ctr">
              <a:lnSpc>
                <a:spcPct val="107000"/>
              </a:lnSpc>
              <a:spcBef>
                <a:spcPts val="200"/>
              </a:spcBef>
            </a:pPr>
            <a:endParaRPr lang="en-US" sz="1100" spc="-5">
              <a:solidFill>
                <a:schemeClr val="bg1"/>
              </a:solidFill>
              <a:latin typeface="Segoe UI Semibold" panose="020B0702040204020203" pitchFamily="34" charset="0"/>
              <a:cs typeface="Segoe UI Semibold" panose="020B0702040204020203" pitchFamily="34" charset="0"/>
            </a:endParaRPr>
          </a:p>
        </p:txBody>
      </p:sp>
      <p:grpSp>
        <p:nvGrpSpPr>
          <p:cNvPr id="10" name="Group 9" descr="if YES to the prompt, then the following text reads:&#10;&#10;MITIGATION:&#10;Goal A4: Data governance and management&#10;This Goal applies to all AI systems.&#10;&#10;This harm is mitigated by ensuring that data used to train the system is appropriate based on the intended use, stakeholders, and geographic areas and correctly processed.&#10;">
            <a:extLst>
              <a:ext uri="{FF2B5EF4-FFF2-40B4-BE49-F238E27FC236}">
                <a16:creationId xmlns:a16="http://schemas.microsoft.com/office/drawing/2014/main" id="{570874EB-1CB3-41B8-B1A8-C755B2521529}"/>
              </a:ext>
            </a:extLst>
          </p:cNvPr>
          <p:cNvGrpSpPr/>
          <p:nvPr/>
        </p:nvGrpSpPr>
        <p:grpSpPr>
          <a:xfrm>
            <a:off x="6386465" y="2733799"/>
            <a:ext cx="2333671" cy="4009629"/>
            <a:chOff x="6386465" y="2733799"/>
            <a:chExt cx="2333671" cy="4009629"/>
          </a:xfrm>
        </p:grpSpPr>
        <p:sp>
          <p:nvSpPr>
            <p:cNvPr id="107" name="Rectangle: Rounded Corners 106">
              <a:extLst>
                <a:ext uri="{FF2B5EF4-FFF2-40B4-BE49-F238E27FC236}">
                  <a16:creationId xmlns:a16="http://schemas.microsoft.com/office/drawing/2014/main" id="{88886187-BCFB-458D-9FE4-CC9BA3A9F6A2}"/>
                </a:ext>
              </a:extLst>
            </p:cNvPr>
            <p:cNvSpPr/>
            <p:nvPr/>
          </p:nvSpPr>
          <p:spPr>
            <a:xfrm>
              <a:off x="6386465" y="2733799"/>
              <a:ext cx="2313432" cy="2468880"/>
            </a:xfrm>
            <a:prstGeom prst="roundRect">
              <a:avLst/>
            </a:prstGeom>
            <a:noFill/>
            <a:ln>
              <a:solidFill>
                <a:srgbClr val="D83C1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07000"/>
                </a:lnSpc>
                <a:spcBef>
                  <a:spcPts val="200"/>
                </a:spcBef>
              </a:pPr>
              <a:r>
                <a:rPr lang="en-US" sz="1100" b="1" spc="-5">
                  <a:solidFill>
                    <a:schemeClr val="tx1"/>
                  </a:solidFill>
                  <a:latin typeface="Segoe UI Semibold"/>
                  <a:cs typeface="Segoe UI Semibold"/>
                </a:rPr>
                <a:t>Goal A4: Data governance and management</a:t>
              </a:r>
            </a:p>
            <a:p>
              <a:pPr algn="ctr">
                <a:lnSpc>
                  <a:spcPct val="107000"/>
                </a:lnSpc>
                <a:spcBef>
                  <a:spcPts val="200"/>
                </a:spcBef>
              </a:pPr>
              <a:r>
                <a:rPr lang="en-US" sz="1100" i="1" spc="5">
                  <a:solidFill>
                    <a:schemeClr val="tx1"/>
                  </a:solidFill>
                  <a:latin typeface="Segoe UI"/>
                  <a:cs typeface="Segoe UI"/>
                </a:rPr>
                <a:t>This Goal applies to all AI systems.</a:t>
              </a:r>
            </a:p>
            <a:p>
              <a:pPr algn="ctr">
                <a:lnSpc>
                  <a:spcPct val="107000"/>
                </a:lnSpc>
                <a:spcBef>
                  <a:spcPts val="200"/>
                </a:spcBef>
              </a:pPr>
              <a:endParaRPr lang="en-US" sz="500" i="1" spc="5">
                <a:solidFill>
                  <a:schemeClr val="tx1"/>
                </a:solidFill>
                <a:latin typeface="Segoe UI"/>
                <a:cs typeface="Segoe UI"/>
              </a:endParaRPr>
            </a:p>
            <a:p>
              <a:pPr algn="ctr">
                <a:lnSpc>
                  <a:spcPct val="107000"/>
                </a:lnSpc>
                <a:spcBef>
                  <a:spcPts val="200"/>
                </a:spcBef>
              </a:pPr>
              <a:r>
                <a:rPr lang="en-US" sz="1100" spc="-5">
                  <a:solidFill>
                    <a:schemeClr val="tx1"/>
                  </a:solidFill>
                  <a:latin typeface="Segoe UI" panose="020B0502040204020203" pitchFamily="34" charset="0"/>
                  <a:cs typeface="Segoe UI" panose="020B0502040204020203" pitchFamily="34" charset="0"/>
                </a:rPr>
                <a:t>This harm is mitigated by ensuring that data used to train the system is correctly processed and appropriate based on the intended use, stakeholders, and geographic areas.</a:t>
              </a:r>
            </a:p>
          </p:txBody>
        </p:sp>
        <p:sp>
          <p:nvSpPr>
            <p:cNvPr id="172" name="Rectangle: Rounded Corners 171">
              <a:extLst>
                <a:ext uri="{FF2B5EF4-FFF2-40B4-BE49-F238E27FC236}">
                  <a16:creationId xmlns:a16="http://schemas.microsoft.com/office/drawing/2014/main" id="{550843AA-49AA-4670-8A21-6D90A101C38C}"/>
                </a:ext>
              </a:extLst>
            </p:cNvPr>
            <p:cNvSpPr/>
            <p:nvPr/>
          </p:nvSpPr>
          <p:spPr>
            <a:xfrm>
              <a:off x="6393209" y="5429446"/>
              <a:ext cx="2326927" cy="1313982"/>
            </a:xfrm>
            <a:prstGeom prst="roundRect">
              <a:avLst/>
            </a:prstGeom>
            <a:noFill/>
            <a:ln>
              <a:solidFill>
                <a:srgbClr val="D83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Bef>
                  <a:spcPts val="200"/>
                </a:spcBef>
              </a:pPr>
              <a:r>
                <a:rPr lang="en-US" sz="1000" i="1" spc="-5">
                  <a:solidFill>
                    <a:srgbClr val="D2232A"/>
                  </a:solidFill>
                  <a:latin typeface="Segoe UI" panose="020B0502040204020203" pitchFamily="34" charset="0"/>
                  <a:cs typeface="Segoe UI" panose="020B0502040204020203" pitchFamily="34" charset="0"/>
                </a:rPr>
                <a:t>For example, a system that predicts the length of hospital stays was trained on data from UK hospitals. To use this system in other geographic areas the system should be retrained with data from hospitals in the appropriate geographic locations.</a:t>
              </a:r>
              <a:endParaRPr lang="en-US" sz="1000" i="1" spc="-5">
                <a:solidFill>
                  <a:srgbClr val="D2232A"/>
                </a:solidFill>
                <a:highlight>
                  <a:srgbClr val="FFFF00"/>
                </a:highlight>
                <a:latin typeface="Segoe UI" panose="020B0502040204020203" pitchFamily="34" charset="0"/>
                <a:cs typeface="Segoe UI" panose="020B0502040204020203" pitchFamily="34" charset="0"/>
              </a:endParaRPr>
            </a:p>
          </p:txBody>
        </p:sp>
      </p:grpSp>
      <p:cxnSp>
        <p:nvCxnSpPr>
          <p:cNvPr id="4" name="Straight Connector 3">
            <a:extLst>
              <a:ext uri="{FF2B5EF4-FFF2-40B4-BE49-F238E27FC236}">
                <a16:creationId xmlns:a16="http://schemas.microsoft.com/office/drawing/2014/main" id="{7161FB70-D330-4733-8C3E-207D5370E764}"/>
              </a:ext>
              <a:ext uri="{C183D7F6-B498-43B3-948B-1728B52AA6E4}">
                <adec:decorative xmlns:adec="http://schemas.microsoft.com/office/drawing/2017/decorative" val="1"/>
              </a:ext>
            </a:extLst>
          </p:cNvPr>
          <p:cNvCxnSpPr>
            <a:cxnSpLocks/>
          </p:cNvCxnSpPr>
          <p:nvPr/>
        </p:nvCxnSpPr>
        <p:spPr>
          <a:xfrm>
            <a:off x="909833" y="2553138"/>
            <a:ext cx="10586842" cy="35047"/>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736F95D5-E6DA-43A9-8BD2-C1D8D4BFBCE7}"/>
              </a:ext>
            </a:extLst>
          </p:cNvPr>
          <p:cNvSpPr/>
          <p:nvPr/>
        </p:nvSpPr>
        <p:spPr>
          <a:xfrm>
            <a:off x="9179476" y="941471"/>
            <a:ext cx="2313432" cy="1358289"/>
          </a:xfrm>
          <a:prstGeom prst="roundRect">
            <a:avLst/>
          </a:prstGeom>
          <a:solidFill>
            <a:srgbClr val="D83C15"/>
          </a:solidFill>
          <a:ln>
            <a:solidFill>
              <a:srgbClr val="D83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Bef>
                <a:spcPts val="200"/>
              </a:spcBef>
            </a:pPr>
            <a:r>
              <a:rPr lang="en-US" sz="1100" spc="-5">
                <a:solidFill>
                  <a:schemeClr val="bg1"/>
                </a:solidFill>
                <a:latin typeface="Segoe UI Semibold" panose="020B0702040204020203" pitchFamily="34" charset="0"/>
                <a:cs typeface="Segoe UI Semibold" panose="020B0702040204020203" pitchFamily="34" charset="0"/>
              </a:rPr>
              <a:t>Could this harm be mitigated if the system had adequate human oversight and control?</a:t>
            </a:r>
          </a:p>
        </p:txBody>
      </p:sp>
      <p:grpSp>
        <p:nvGrpSpPr>
          <p:cNvPr id="12" name="Group 11" descr="if YES to the prompt, then the following text reads:&#10;&#10;MITIGATION:&#10;Goal A5: Human oversight and control&#10;This Goal applies to all AI systems.&#10;&#10;This harm can be mitigated by modifying the system elements (like system UX, features, educational materials, etc.) so that the relevant stakeholders can effectively understand and fulfill their oversight capabilities.">
            <a:extLst>
              <a:ext uri="{FF2B5EF4-FFF2-40B4-BE49-F238E27FC236}">
                <a16:creationId xmlns:a16="http://schemas.microsoft.com/office/drawing/2014/main" id="{2CC310EC-E9F7-486B-B1B6-42C16B203A42}"/>
              </a:ext>
            </a:extLst>
          </p:cNvPr>
          <p:cNvGrpSpPr/>
          <p:nvPr/>
        </p:nvGrpSpPr>
        <p:grpSpPr>
          <a:xfrm>
            <a:off x="9165978" y="2744788"/>
            <a:ext cx="2313432" cy="3998640"/>
            <a:chOff x="9165978" y="2744788"/>
            <a:chExt cx="2313432" cy="3998640"/>
          </a:xfrm>
        </p:grpSpPr>
        <p:sp>
          <p:nvSpPr>
            <p:cNvPr id="119" name="Rectangle: Rounded Corners 118">
              <a:extLst>
                <a:ext uri="{FF2B5EF4-FFF2-40B4-BE49-F238E27FC236}">
                  <a16:creationId xmlns:a16="http://schemas.microsoft.com/office/drawing/2014/main" id="{7259C736-409D-4992-AB8E-81F13858D41B}"/>
                </a:ext>
              </a:extLst>
            </p:cNvPr>
            <p:cNvSpPr/>
            <p:nvPr/>
          </p:nvSpPr>
          <p:spPr>
            <a:xfrm>
              <a:off x="9165978" y="2744788"/>
              <a:ext cx="2313432" cy="2467977"/>
            </a:xfrm>
            <a:prstGeom prst="roundRect">
              <a:avLst/>
            </a:prstGeom>
            <a:noFill/>
            <a:ln>
              <a:solidFill>
                <a:srgbClr val="D83C1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07000"/>
                </a:lnSpc>
                <a:spcBef>
                  <a:spcPts val="200"/>
                </a:spcBef>
              </a:pPr>
              <a:r>
                <a:rPr lang="en-US" sz="1100" b="1" spc="-5">
                  <a:solidFill>
                    <a:schemeClr val="tx1"/>
                  </a:solidFill>
                  <a:latin typeface="Segoe UI Semibold"/>
                  <a:cs typeface="Segoe UI Semibold"/>
                </a:rPr>
                <a:t>Goal A5: Human oversight and control</a:t>
              </a:r>
            </a:p>
            <a:p>
              <a:pPr algn="ctr">
                <a:lnSpc>
                  <a:spcPct val="107000"/>
                </a:lnSpc>
                <a:spcBef>
                  <a:spcPts val="200"/>
                </a:spcBef>
              </a:pPr>
              <a:r>
                <a:rPr lang="en-US" sz="1050" i="1" spc="5">
                  <a:solidFill>
                    <a:schemeClr val="tx1"/>
                  </a:solidFill>
                  <a:latin typeface="Segoe UI"/>
                  <a:cs typeface="Segoe UI"/>
                </a:rPr>
                <a:t>This Goal applies to all AI systems.</a:t>
              </a:r>
            </a:p>
            <a:p>
              <a:pPr algn="ctr">
                <a:lnSpc>
                  <a:spcPct val="107000"/>
                </a:lnSpc>
                <a:spcBef>
                  <a:spcPts val="200"/>
                </a:spcBef>
              </a:pPr>
              <a:endParaRPr lang="en-US" sz="500" i="1" spc="5">
                <a:solidFill>
                  <a:schemeClr val="tx1"/>
                </a:solidFill>
                <a:latin typeface="Segoe UI"/>
                <a:cs typeface="Segoe UI"/>
              </a:endParaRPr>
            </a:p>
            <a:p>
              <a:pPr algn="ctr">
                <a:lnSpc>
                  <a:spcPct val="107000"/>
                </a:lnSpc>
                <a:spcBef>
                  <a:spcPts val="200"/>
                </a:spcBef>
              </a:pPr>
              <a:r>
                <a:rPr lang="en-US" sz="1050" spc="5">
                  <a:solidFill>
                    <a:schemeClr val="tx1"/>
                  </a:solidFill>
                  <a:latin typeface="Segoe UI"/>
                  <a:cs typeface="Segoe UI"/>
                </a:rPr>
                <a:t>This harm can be mitigated by modifying system elements (like system UX, features, educational materials, etc.) so that the relevant stakeholders can effectively understand and fulfill their oversight responsibilities</a:t>
              </a:r>
              <a:r>
                <a:rPr lang="en-US" sz="1100" spc="5">
                  <a:solidFill>
                    <a:schemeClr val="tx1"/>
                  </a:solidFill>
                  <a:latin typeface="Segoe UI"/>
                  <a:cs typeface="Segoe UI"/>
                </a:rPr>
                <a:t>.</a:t>
              </a:r>
            </a:p>
          </p:txBody>
        </p:sp>
        <p:sp>
          <p:nvSpPr>
            <p:cNvPr id="174" name="Rectangle: Rounded Corners 173">
              <a:extLst>
                <a:ext uri="{FF2B5EF4-FFF2-40B4-BE49-F238E27FC236}">
                  <a16:creationId xmlns:a16="http://schemas.microsoft.com/office/drawing/2014/main" id="{A91423C8-6F8C-4393-ABBE-2BCE4D996E68}"/>
                </a:ext>
              </a:extLst>
            </p:cNvPr>
            <p:cNvSpPr/>
            <p:nvPr/>
          </p:nvSpPr>
          <p:spPr>
            <a:xfrm>
              <a:off x="9165978" y="5429445"/>
              <a:ext cx="2313432" cy="1313983"/>
            </a:xfrm>
            <a:prstGeom prst="roundRect">
              <a:avLst/>
            </a:prstGeom>
            <a:noFill/>
            <a:ln>
              <a:solidFill>
                <a:srgbClr val="D83C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800" i="1" spc="-5">
                  <a:solidFill>
                    <a:srgbClr val="D2232A"/>
                  </a:solidFill>
                  <a:latin typeface="Segoe UI" panose="020B0502040204020203" pitchFamily="34" charset="0"/>
                  <a:cs typeface="Segoe UI" panose="020B0502040204020203" pitchFamily="34" charset="0"/>
                </a:rPr>
                <a:t>For example, a system that diagnoses a medical condition based on video recordings of a patient in a specific orientation. If the patient is not in the required orientation, the system may misdiagnose the patient. To mitigate this potential harm the system can ensure the patient is in the correct orientation during the image preprocessing stage and alert a technician when the patient needs to be reoriented. </a:t>
              </a:r>
            </a:p>
          </p:txBody>
        </p:sp>
      </p:grpSp>
    </p:spTree>
    <p:extLst>
      <p:ext uri="{BB962C8B-B14F-4D97-AF65-F5344CB8AC3E}">
        <p14:creationId xmlns:p14="http://schemas.microsoft.com/office/powerpoint/2010/main" val="292190815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55">
            <a:extLst>
              <a:ext uri="{FF2B5EF4-FFF2-40B4-BE49-F238E27FC236}">
                <a16:creationId xmlns:a16="http://schemas.microsoft.com/office/drawing/2014/main" id="{8EAE4ED9-552E-4932-B7F2-E47A4ADD11B5}"/>
              </a:ext>
            </a:extLst>
          </p:cNvPr>
          <p:cNvSpPr txBox="1">
            <a:spLocks noGrp="1"/>
          </p:cNvSpPr>
          <p:nvPr>
            <p:ph type="title" idx="4294967295"/>
          </p:nvPr>
        </p:nvSpPr>
        <p:spPr>
          <a:xfrm>
            <a:off x="0" y="138113"/>
            <a:ext cx="6097588" cy="3683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7961A7"/>
                </a:solidFill>
                <a:effectLst/>
                <a:uLnTx/>
                <a:uFillTx/>
                <a:latin typeface="Segoe UI Semibold" panose="020B0702040204020203" pitchFamily="34" charset="0"/>
                <a:ea typeface="+mn-ea"/>
                <a:cs typeface="Segoe UI Semibold" panose="020B0702040204020203" pitchFamily="34" charset="0"/>
              </a:rPr>
              <a:t>Harms mitigation: Transparency prompts</a:t>
            </a:r>
            <a:endParaRPr kumimoji="0" lang="en-GB" sz="1800" b="0" i="0" u="none" strike="noStrike" kern="1200" cap="none" spc="0" normalizeH="0" baseline="0" noProof="0">
              <a:ln>
                <a:noFill/>
              </a:ln>
              <a:solidFill>
                <a:srgbClr val="7961A7"/>
              </a:solidFill>
              <a:effectLst/>
              <a:uLnTx/>
              <a:uFillTx/>
              <a:latin typeface="Segoe UI Semibold" panose="020B0702040204020203" pitchFamily="34" charset="0"/>
              <a:ea typeface="+mn-ea"/>
              <a:cs typeface="Segoe UI Semibold" panose="020B0702040204020203" pitchFamily="34" charset="0"/>
            </a:endParaRPr>
          </a:p>
        </p:txBody>
      </p:sp>
      <p:sp>
        <p:nvSpPr>
          <p:cNvPr id="20" name="Title 55">
            <a:extLst>
              <a:ext uri="{FF2B5EF4-FFF2-40B4-BE49-F238E27FC236}">
                <a16:creationId xmlns:a16="http://schemas.microsoft.com/office/drawing/2014/main" id="{0246642D-48F2-42EB-94D6-AF60A3A3FF9D}"/>
              </a:ext>
            </a:extLst>
          </p:cNvPr>
          <p:cNvSpPr txBox="1">
            <a:spLocks/>
          </p:cNvSpPr>
          <p:nvPr/>
        </p:nvSpPr>
        <p:spPr>
          <a:xfrm>
            <a:off x="5395772" y="137447"/>
            <a:ext cx="6097136"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Bef>
                <a:spcPts val="0"/>
              </a:spcBef>
              <a:defRPr/>
            </a:pPr>
            <a:r>
              <a:rPr lang="en-US" sz="1400" b="1" i="1">
                <a:solidFill>
                  <a:schemeClr val="tx1">
                    <a:lumMod val="75000"/>
                    <a:lumOff val="25000"/>
                  </a:schemeClr>
                </a:solidFill>
                <a:latin typeface="Segoe Pro" panose="020B0502040504020203" pitchFamily="34" charset="0"/>
                <a:ea typeface="+mn-ea"/>
                <a:cs typeface="Times New Roman" panose="02020603050405020304" pitchFamily="18" charset="0"/>
              </a:rPr>
              <a:t>The requirements from each respective Goal are the expected mitigation for the relevant harm.</a:t>
            </a:r>
            <a:endParaRPr lang="en-GB" sz="1400" b="1" i="1">
              <a:solidFill>
                <a:schemeClr val="tx1">
                  <a:lumMod val="75000"/>
                  <a:lumOff val="25000"/>
                </a:schemeClr>
              </a:solidFill>
              <a:latin typeface="Segoe Pro LIGHT"/>
              <a:ea typeface="+mn-ea"/>
              <a:cs typeface="+mn-cs"/>
            </a:endParaRPr>
          </a:p>
        </p:txBody>
      </p:sp>
      <p:sp>
        <p:nvSpPr>
          <p:cNvPr id="21" name="TextBox 20">
            <a:extLst>
              <a:ext uri="{FF2B5EF4-FFF2-40B4-BE49-F238E27FC236}">
                <a16:creationId xmlns:a16="http://schemas.microsoft.com/office/drawing/2014/main" id="{F92A09AC-B981-4437-A225-D45FA7A02A30}"/>
              </a:ext>
            </a:extLst>
          </p:cNvPr>
          <p:cNvSpPr txBox="1"/>
          <p:nvPr/>
        </p:nvSpPr>
        <p:spPr>
          <a:xfrm rot="16200000">
            <a:off x="-109129" y="1089312"/>
            <a:ext cx="1001300" cy="369332"/>
          </a:xfrm>
          <a:prstGeom prst="rect">
            <a:avLst/>
          </a:prstGeom>
          <a:noFill/>
        </p:spPr>
        <p:txBody>
          <a:bodyPr wrap="none" rtlCol="0">
            <a:spAutoFit/>
          </a:bodyPr>
          <a:lstStyle/>
          <a:p>
            <a:r>
              <a:rPr lang="en-US" b="1">
                <a:latin typeface="Segoe UI" panose="020B0502040204020203" pitchFamily="34" charset="0"/>
                <a:cs typeface="Segoe UI" panose="020B0502040204020203" pitchFamily="34" charset="0"/>
              </a:rPr>
              <a:t>Prompt</a:t>
            </a:r>
          </a:p>
        </p:txBody>
      </p:sp>
      <p:sp>
        <p:nvSpPr>
          <p:cNvPr id="23" name="TextBox 22">
            <a:extLst>
              <a:ext uri="{FF2B5EF4-FFF2-40B4-BE49-F238E27FC236}">
                <a16:creationId xmlns:a16="http://schemas.microsoft.com/office/drawing/2014/main" id="{CCE31FEF-CF4A-4FB2-B798-DFC9BBF86ED8}"/>
              </a:ext>
              <a:ext uri="{C183D7F6-B498-43B3-948B-1728B52AA6E4}">
                <adec:decorative xmlns:adec="http://schemas.microsoft.com/office/drawing/2017/decorative" val="1"/>
              </a:ext>
            </a:extLst>
          </p:cNvPr>
          <p:cNvSpPr txBox="1"/>
          <p:nvPr/>
        </p:nvSpPr>
        <p:spPr>
          <a:xfrm rot="16200000">
            <a:off x="-301719" y="3557156"/>
            <a:ext cx="1329210" cy="369332"/>
          </a:xfrm>
          <a:prstGeom prst="rect">
            <a:avLst/>
          </a:prstGeom>
          <a:noFill/>
        </p:spPr>
        <p:txBody>
          <a:bodyPr wrap="none" rtlCol="0">
            <a:spAutoFit/>
          </a:bodyPr>
          <a:lstStyle/>
          <a:p>
            <a:r>
              <a:rPr lang="en-US" b="1">
                <a:latin typeface="Segoe UI" panose="020B0502040204020203" pitchFamily="34" charset="0"/>
                <a:cs typeface="Segoe UI" panose="020B0502040204020203" pitchFamily="34" charset="0"/>
              </a:rPr>
              <a:t>Mitigation</a:t>
            </a:r>
          </a:p>
        </p:txBody>
      </p:sp>
      <p:sp>
        <p:nvSpPr>
          <p:cNvPr id="166" name="TextBox 165">
            <a:extLst>
              <a:ext uri="{FF2B5EF4-FFF2-40B4-BE49-F238E27FC236}">
                <a16:creationId xmlns:a16="http://schemas.microsoft.com/office/drawing/2014/main" id="{07F71D31-C356-4BCA-9C90-304A15BFAE0C}"/>
              </a:ext>
              <a:ext uri="{C183D7F6-B498-43B3-948B-1728B52AA6E4}">
                <adec:decorative xmlns:adec="http://schemas.microsoft.com/office/drawing/2017/decorative" val="1"/>
              </a:ext>
            </a:extLst>
          </p:cNvPr>
          <p:cNvSpPr txBox="1"/>
          <p:nvPr/>
        </p:nvSpPr>
        <p:spPr>
          <a:xfrm rot="16200000">
            <a:off x="-189508" y="5851818"/>
            <a:ext cx="1104790" cy="369332"/>
          </a:xfrm>
          <a:prstGeom prst="rect">
            <a:avLst/>
          </a:prstGeom>
          <a:noFill/>
        </p:spPr>
        <p:txBody>
          <a:bodyPr wrap="none" rtlCol="0">
            <a:spAutoFit/>
          </a:bodyPr>
          <a:lstStyle/>
          <a:p>
            <a:r>
              <a:rPr lang="en-US" b="1">
                <a:latin typeface="Segoe UI" panose="020B0502040204020203" pitchFamily="34" charset="0"/>
                <a:cs typeface="Segoe UI" panose="020B0502040204020203" pitchFamily="34" charset="0"/>
              </a:rPr>
              <a:t>Example</a:t>
            </a:r>
          </a:p>
        </p:txBody>
      </p:sp>
      <p:sp>
        <p:nvSpPr>
          <p:cNvPr id="3" name="Rectangle: Rounded Corners 2">
            <a:extLst>
              <a:ext uri="{FF2B5EF4-FFF2-40B4-BE49-F238E27FC236}">
                <a16:creationId xmlns:a16="http://schemas.microsoft.com/office/drawing/2014/main" id="{5F07521D-D249-40A8-8A76-86458AB899FE}"/>
              </a:ext>
            </a:extLst>
          </p:cNvPr>
          <p:cNvSpPr/>
          <p:nvPr/>
        </p:nvSpPr>
        <p:spPr>
          <a:xfrm>
            <a:off x="912034" y="920960"/>
            <a:ext cx="3200400" cy="822960"/>
          </a:xfrm>
          <a:prstGeom prst="roundRect">
            <a:avLst/>
          </a:prstGeom>
          <a:solidFill>
            <a:srgbClr val="7961A7"/>
          </a:solidFill>
          <a:ln>
            <a:solidFill>
              <a:srgbClr val="7961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Bef>
                <a:spcPts val="200"/>
              </a:spcBef>
            </a:pPr>
            <a:r>
              <a:rPr lang="en-US" sz="1100" spc="-5">
                <a:latin typeface="Segoe UI Semibold" panose="020B0702040204020203" pitchFamily="34" charset="0"/>
                <a:cs typeface="Segoe UI Semibold" panose="020B0702040204020203" pitchFamily="34" charset="0"/>
              </a:rPr>
              <a:t>Is this harm the result of inadequate intelligibility of system outputs?</a:t>
            </a:r>
          </a:p>
        </p:txBody>
      </p:sp>
      <p:grpSp>
        <p:nvGrpSpPr>
          <p:cNvPr id="2" name="Group 1" descr="if YES to the prompt, then the following text reads:&#10;&#10;MITIGATION:&#10;Goal T1: System intelligibility for decision making&#10;This Goal applies to all AI systems when the intended use of the generated outputs is to inform decision making by or about people. &#10;&#10;This harm is mitigated by modifying the system elements (like system UX, features, educational materials, etc.) so that the affected stakeholders can interpret system behavior effectively.&#10;">
            <a:extLst>
              <a:ext uri="{FF2B5EF4-FFF2-40B4-BE49-F238E27FC236}">
                <a16:creationId xmlns:a16="http://schemas.microsoft.com/office/drawing/2014/main" id="{D1A78E6D-57DC-4845-B52E-855D552F55D0}"/>
              </a:ext>
            </a:extLst>
          </p:cNvPr>
          <p:cNvGrpSpPr/>
          <p:nvPr/>
        </p:nvGrpSpPr>
        <p:grpSpPr>
          <a:xfrm>
            <a:off x="909832" y="2471457"/>
            <a:ext cx="3202603" cy="4190818"/>
            <a:chOff x="909832" y="2471457"/>
            <a:chExt cx="3202603" cy="4190818"/>
          </a:xfrm>
        </p:grpSpPr>
        <p:sp>
          <p:nvSpPr>
            <p:cNvPr id="16" name="Rectangle: Rounded Corners 15">
              <a:extLst>
                <a:ext uri="{FF2B5EF4-FFF2-40B4-BE49-F238E27FC236}">
                  <a16:creationId xmlns:a16="http://schemas.microsoft.com/office/drawing/2014/main" id="{6FD27D28-B6E5-471D-AC18-3C0F205E26FC}"/>
                </a:ext>
              </a:extLst>
            </p:cNvPr>
            <p:cNvSpPr/>
            <p:nvPr/>
          </p:nvSpPr>
          <p:spPr>
            <a:xfrm>
              <a:off x="909832" y="2471457"/>
              <a:ext cx="3200400" cy="2743200"/>
            </a:xfrm>
            <a:prstGeom prst="roundRect">
              <a:avLst/>
            </a:prstGeom>
            <a:noFill/>
            <a:ln>
              <a:solidFill>
                <a:srgbClr val="7961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07000"/>
                </a:lnSpc>
                <a:spcBef>
                  <a:spcPts val="200"/>
                </a:spcBef>
              </a:pPr>
              <a:r>
                <a:rPr lang="en-US" sz="1100" b="1" spc="-5">
                  <a:solidFill>
                    <a:schemeClr val="tx1"/>
                  </a:solidFill>
                  <a:latin typeface="Segoe UI Semibold"/>
                  <a:cs typeface="Segoe UI Semibold"/>
                </a:rPr>
                <a:t>Goal T1: System intelligibility for decision making</a:t>
              </a:r>
            </a:p>
            <a:p>
              <a:pPr algn="ctr">
                <a:lnSpc>
                  <a:spcPct val="107000"/>
                </a:lnSpc>
                <a:spcBef>
                  <a:spcPts val="200"/>
                </a:spcBef>
              </a:pPr>
              <a:r>
                <a:rPr lang="en-US" sz="1000" i="1" spc="5">
                  <a:solidFill>
                    <a:schemeClr val="tx1"/>
                  </a:solidFill>
                  <a:latin typeface="Segoe UI"/>
                  <a:cs typeface="Segoe UI"/>
                </a:rPr>
                <a:t>This Goal applies to all AI systems when the intended use of the generated outputs is to inform decision making by or about people. </a:t>
              </a:r>
            </a:p>
            <a:p>
              <a:pPr algn="ctr">
                <a:lnSpc>
                  <a:spcPct val="107000"/>
                </a:lnSpc>
                <a:spcBef>
                  <a:spcPts val="200"/>
                </a:spcBef>
              </a:pPr>
              <a:endParaRPr lang="en-US" sz="500" i="1" spc="5">
                <a:solidFill>
                  <a:schemeClr val="tx1"/>
                </a:solidFill>
                <a:latin typeface="Segoe UI"/>
                <a:cs typeface="Segoe UI"/>
              </a:endParaRPr>
            </a:p>
            <a:p>
              <a:pPr algn="ctr">
                <a:lnSpc>
                  <a:spcPct val="107000"/>
                </a:lnSpc>
                <a:spcBef>
                  <a:spcPts val="200"/>
                </a:spcBef>
              </a:pPr>
              <a:r>
                <a:rPr lang="en-US" sz="1100" spc="-5">
                  <a:solidFill>
                    <a:schemeClr val="tx1"/>
                  </a:solidFill>
                  <a:latin typeface="Segoe UI" panose="020B0502040204020203" pitchFamily="34" charset="0"/>
                  <a:cs typeface="Segoe UI" panose="020B0502040204020203" pitchFamily="34" charset="0"/>
                </a:rPr>
                <a:t>This harm is mitigated by modifying system elements (like system UX, features, educational materials, etc.) so that the affected stakeholders can interpret system behavior effectively.</a:t>
              </a:r>
            </a:p>
          </p:txBody>
        </p:sp>
        <p:sp>
          <p:nvSpPr>
            <p:cNvPr id="168" name="Rectangle: Rounded Corners 167">
              <a:extLst>
                <a:ext uri="{FF2B5EF4-FFF2-40B4-BE49-F238E27FC236}">
                  <a16:creationId xmlns:a16="http://schemas.microsoft.com/office/drawing/2014/main" id="{48CCE0DE-9CC7-4B0D-96C9-2AF2B5201A38}"/>
                </a:ext>
              </a:extLst>
            </p:cNvPr>
            <p:cNvSpPr/>
            <p:nvPr/>
          </p:nvSpPr>
          <p:spPr>
            <a:xfrm>
              <a:off x="912035" y="5429446"/>
              <a:ext cx="3200400" cy="1232829"/>
            </a:xfrm>
            <a:prstGeom prst="roundRect">
              <a:avLst/>
            </a:prstGeom>
            <a:noFill/>
            <a:ln>
              <a:solidFill>
                <a:srgbClr val="7961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Bef>
                  <a:spcPts val="200"/>
                </a:spcBef>
              </a:pPr>
              <a:r>
                <a:rPr lang="en-US" sz="1100" i="1" spc="-5">
                  <a:solidFill>
                    <a:srgbClr val="7961A7"/>
                  </a:solidFill>
                  <a:latin typeface="Segoe UI" panose="020B0502040204020203" pitchFamily="34" charset="0"/>
                  <a:cs typeface="Segoe UI" panose="020B0502040204020203" pitchFamily="34" charset="0"/>
                </a:rPr>
                <a:t>For example, a system that predicts whether the user would get approved for a loan can offer alternative factors that could have led to an approval such as ‘if you had been employed for longer’ or ‘if your income had been higher.’</a:t>
              </a:r>
            </a:p>
          </p:txBody>
        </p:sp>
      </p:grpSp>
      <p:sp>
        <p:nvSpPr>
          <p:cNvPr id="61" name="Rectangle: Rounded Corners 60">
            <a:extLst>
              <a:ext uri="{FF2B5EF4-FFF2-40B4-BE49-F238E27FC236}">
                <a16:creationId xmlns:a16="http://schemas.microsoft.com/office/drawing/2014/main" id="{ACD1507D-33AE-4D5C-AB76-B63B96FE944F}"/>
              </a:ext>
            </a:extLst>
          </p:cNvPr>
          <p:cNvSpPr/>
          <p:nvPr/>
        </p:nvSpPr>
        <p:spPr>
          <a:xfrm>
            <a:off x="4675984" y="920960"/>
            <a:ext cx="3200400" cy="822960"/>
          </a:xfrm>
          <a:prstGeom prst="roundRect">
            <a:avLst/>
          </a:prstGeom>
          <a:solidFill>
            <a:srgbClr val="7961A7"/>
          </a:solidFill>
          <a:ln>
            <a:solidFill>
              <a:srgbClr val="7961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Bef>
                <a:spcPts val="200"/>
              </a:spcBef>
            </a:pPr>
            <a:r>
              <a:rPr lang="en-US" sz="1100" spc="-5">
                <a:latin typeface="Segoe UI Semibold" panose="020B0702040204020203" pitchFamily="34" charset="0"/>
                <a:cs typeface="Segoe UI Semibold" panose="020B0702040204020203" pitchFamily="34" charset="0"/>
              </a:rPr>
              <a:t>Could this harm be mitigated by a better understanding of what the system can or cannot do?</a:t>
            </a:r>
          </a:p>
        </p:txBody>
      </p:sp>
      <p:grpSp>
        <p:nvGrpSpPr>
          <p:cNvPr id="8" name="Group 7" descr="if YES to the prompt, then the following text reads:&#10;&#10;MITIGATION:&#10;Goal T2: Communication to stakeholders&#10;This Goal applies to all AI systems.&#10;&#10;This harm is mitigated by providing stakeholders with relevant information about the system to inform decisions about when to employ the system or deploy a system integrating with the AI system in question.&#10;&#10;EXAMPLE:&#10;For example, a voice transcription system that does not work well in noisy conditions and use in these conditions may cause harm to stakeholders. To mitigation these potential harms, we can communicate this system limitation to stakeholders.&#10;&#10;">
            <a:extLst>
              <a:ext uri="{FF2B5EF4-FFF2-40B4-BE49-F238E27FC236}">
                <a16:creationId xmlns:a16="http://schemas.microsoft.com/office/drawing/2014/main" id="{AD709E5C-6267-4088-8F6C-BDF46F397F92}"/>
              </a:ext>
            </a:extLst>
          </p:cNvPr>
          <p:cNvGrpSpPr/>
          <p:nvPr/>
        </p:nvGrpSpPr>
        <p:grpSpPr>
          <a:xfrm>
            <a:off x="4675984" y="2470560"/>
            <a:ext cx="3200401" cy="4191720"/>
            <a:chOff x="4572245" y="2470555"/>
            <a:chExt cx="3200401" cy="4191720"/>
          </a:xfrm>
        </p:grpSpPr>
        <p:sp>
          <p:nvSpPr>
            <p:cNvPr id="71" name="Rectangle: Rounded Corners 70">
              <a:extLst>
                <a:ext uri="{FF2B5EF4-FFF2-40B4-BE49-F238E27FC236}">
                  <a16:creationId xmlns:a16="http://schemas.microsoft.com/office/drawing/2014/main" id="{5BAE144A-5620-4523-B4B5-EA6FD1CE806E}"/>
                </a:ext>
              </a:extLst>
            </p:cNvPr>
            <p:cNvSpPr/>
            <p:nvPr/>
          </p:nvSpPr>
          <p:spPr>
            <a:xfrm>
              <a:off x="4572245" y="2470555"/>
              <a:ext cx="3200400" cy="2743200"/>
            </a:xfrm>
            <a:prstGeom prst="roundRect">
              <a:avLst/>
            </a:prstGeom>
            <a:noFill/>
            <a:ln>
              <a:solidFill>
                <a:srgbClr val="7961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07000"/>
                </a:lnSpc>
                <a:spcBef>
                  <a:spcPts val="200"/>
                </a:spcBef>
              </a:pPr>
              <a:r>
                <a:rPr lang="en-US" sz="1100" b="1" spc="-5">
                  <a:solidFill>
                    <a:schemeClr val="tx1"/>
                  </a:solidFill>
                  <a:latin typeface="Segoe UI Semibold"/>
                  <a:cs typeface="Segoe UI Semibold"/>
                </a:rPr>
                <a:t>Goal T2: Communication to stakeholders</a:t>
              </a:r>
            </a:p>
            <a:p>
              <a:pPr algn="ctr">
                <a:lnSpc>
                  <a:spcPct val="107000"/>
                </a:lnSpc>
                <a:spcBef>
                  <a:spcPts val="200"/>
                </a:spcBef>
              </a:pPr>
              <a:r>
                <a:rPr lang="en-US" sz="1000" i="1" spc="5">
                  <a:solidFill>
                    <a:schemeClr val="tx1"/>
                  </a:solidFill>
                  <a:latin typeface="Segoe UI"/>
                  <a:cs typeface="Segoe UI"/>
                </a:rPr>
                <a:t>This Goal applies to all AI systems.</a:t>
              </a:r>
            </a:p>
            <a:p>
              <a:pPr algn="ctr">
                <a:lnSpc>
                  <a:spcPct val="107000"/>
                </a:lnSpc>
                <a:spcBef>
                  <a:spcPts val="200"/>
                </a:spcBef>
              </a:pPr>
              <a:endParaRPr lang="en-US" sz="500" i="1" spc="5">
                <a:solidFill>
                  <a:schemeClr val="tx1"/>
                </a:solidFill>
                <a:latin typeface="Segoe UI"/>
                <a:cs typeface="Segoe UI"/>
              </a:endParaRPr>
            </a:p>
            <a:p>
              <a:pPr algn="ctr">
                <a:lnSpc>
                  <a:spcPct val="107000"/>
                </a:lnSpc>
                <a:spcBef>
                  <a:spcPts val="200"/>
                </a:spcBef>
              </a:pPr>
              <a:r>
                <a:rPr lang="en-US" sz="1100" spc="-5">
                  <a:solidFill>
                    <a:schemeClr val="tx1"/>
                  </a:solidFill>
                  <a:latin typeface="Segoe UI" panose="020B0502040204020203" pitchFamily="34" charset="0"/>
                  <a:cs typeface="Segoe UI" panose="020B0502040204020203" pitchFamily="34" charset="0"/>
                </a:rPr>
                <a:t>This harm is mitigated by providing stakeholders with relevant information about the system to inform decisions about when to employ the system or platform.</a:t>
              </a:r>
            </a:p>
          </p:txBody>
        </p:sp>
        <p:sp>
          <p:nvSpPr>
            <p:cNvPr id="170" name="Rectangle: Rounded Corners 169">
              <a:extLst>
                <a:ext uri="{FF2B5EF4-FFF2-40B4-BE49-F238E27FC236}">
                  <a16:creationId xmlns:a16="http://schemas.microsoft.com/office/drawing/2014/main" id="{ED5FF23A-E717-46E2-8596-C5E7DF736865}"/>
                </a:ext>
              </a:extLst>
            </p:cNvPr>
            <p:cNvSpPr/>
            <p:nvPr/>
          </p:nvSpPr>
          <p:spPr>
            <a:xfrm>
              <a:off x="4572246" y="5429446"/>
              <a:ext cx="3200400" cy="1232829"/>
            </a:xfrm>
            <a:prstGeom prst="roundRect">
              <a:avLst/>
            </a:prstGeom>
            <a:noFill/>
            <a:ln>
              <a:solidFill>
                <a:srgbClr val="7961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Bef>
                  <a:spcPts val="200"/>
                </a:spcBef>
              </a:pPr>
              <a:r>
                <a:rPr lang="en-US" sz="1100" i="1" spc="-5">
                  <a:solidFill>
                    <a:srgbClr val="7961A7"/>
                  </a:solidFill>
                  <a:latin typeface="Segoe UI" panose="020B0502040204020203" pitchFamily="34" charset="0"/>
                  <a:cs typeface="Segoe UI" panose="020B0502040204020203" pitchFamily="34" charset="0"/>
                </a:rPr>
                <a:t>For example, a voice transcription system to provide healthcare to people that speak a wide variety of languages doesn’t work well in the emergency room admissions area because it is often a noisy environment. To mitigate potential harms, we can communicate this system limitation to stakeholders.</a:t>
              </a:r>
            </a:p>
          </p:txBody>
        </p:sp>
      </p:grpSp>
      <p:sp>
        <p:nvSpPr>
          <p:cNvPr id="97" name="Rectangle: Rounded Corners 96">
            <a:extLst>
              <a:ext uri="{FF2B5EF4-FFF2-40B4-BE49-F238E27FC236}">
                <a16:creationId xmlns:a16="http://schemas.microsoft.com/office/drawing/2014/main" id="{F138F6AD-477C-4A33-835F-D5FB82BFC8B5}"/>
              </a:ext>
            </a:extLst>
          </p:cNvPr>
          <p:cNvSpPr/>
          <p:nvPr/>
        </p:nvSpPr>
        <p:spPr>
          <a:xfrm>
            <a:off x="8444340" y="920960"/>
            <a:ext cx="3200400" cy="822960"/>
          </a:xfrm>
          <a:prstGeom prst="roundRect">
            <a:avLst/>
          </a:prstGeom>
          <a:solidFill>
            <a:srgbClr val="7961A7"/>
          </a:solidFill>
          <a:ln>
            <a:solidFill>
              <a:srgbClr val="7961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Bef>
                <a:spcPts val="200"/>
              </a:spcBef>
            </a:pPr>
            <a:r>
              <a:rPr lang="en-US" sz="1100" spc="-5">
                <a:latin typeface="Segoe UI Semibold" panose="020B0702040204020203" pitchFamily="34" charset="0"/>
                <a:cs typeface="Segoe UI Semibold" panose="020B0702040204020203" pitchFamily="34" charset="0"/>
              </a:rPr>
              <a:t>Is this harm the result of users not understanding that they are interacting with an AI system or AI-generated content? </a:t>
            </a:r>
          </a:p>
        </p:txBody>
      </p:sp>
      <p:grpSp>
        <p:nvGrpSpPr>
          <p:cNvPr id="10" name="Group 9" descr="if YES to the prompt, then the following text reads:&#10;&#10;MITIGATION:&#10;Goal T3:  Disclosure of AI interaction&#10;This Goal applies to AI systems that impersonate interactions with humans, unless it is obvious from the circumstances or context of use that an AI system is in use; and AI systems that generate or manipulate image, audio, or video content that could falsely appear to be authentic.&#10;&#10;This harm is mitigated by modifying the system elements (like system UX, features, educational materials, etc.) so that the relevant stakeholders will understand the type of AI system they are interacting with or that the content they are exposed to was AI generated.&#10;&#10;">
            <a:extLst>
              <a:ext uri="{FF2B5EF4-FFF2-40B4-BE49-F238E27FC236}">
                <a16:creationId xmlns:a16="http://schemas.microsoft.com/office/drawing/2014/main" id="{FDE5A00C-ECDB-48B9-9B40-53A65F2B3BAD}"/>
              </a:ext>
            </a:extLst>
          </p:cNvPr>
          <p:cNvGrpSpPr/>
          <p:nvPr/>
        </p:nvGrpSpPr>
        <p:grpSpPr>
          <a:xfrm>
            <a:off x="8439934" y="2460469"/>
            <a:ext cx="3200403" cy="4201806"/>
            <a:chOff x="8444343" y="2460470"/>
            <a:chExt cx="3200403" cy="4201806"/>
          </a:xfrm>
        </p:grpSpPr>
        <p:sp>
          <p:nvSpPr>
            <p:cNvPr id="107" name="Rectangle: Rounded Corners 106">
              <a:extLst>
                <a:ext uri="{FF2B5EF4-FFF2-40B4-BE49-F238E27FC236}">
                  <a16:creationId xmlns:a16="http://schemas.microsoft.com/office/drawing/2014/main" id="{88886187-BCFB-458D-9FE4-CC9BA3A9F6A2}"/>
                </a:ext>
              </a:extLst>
            </p:cNvPr>
            <p:cNvSpPr/>
            <p:nvPr/>
          </p:nvSpPr>
          <p:spPr>
            <a:xfrm>
              <a:off x="8444346" y="2460470"/>
              <a:ext cx="3200400" cy="2743200"/>
            </a:xfrm>
            <a:prstGeom prst="roundRect">
              <a:avLst/>
            </a:prstGeom>
            <a:noFill/>
            <a:ln>
              <a:solidFill>
                <a:srgbClr val="7961A7"/>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07000"/>
                </a:lnSpc>
                <a:spcBef>
                  <a:spcPts val="200"/>
                </a:spcBef>
              </a:pPr>
              <a:r>
                <a:rPr lang="en-US" sz="1100" b="1" spc="-5">
                  <a:solidFill>
                    <a:schemeClr val="tx1"/>
                  </a:solidFill>
                  <a:latin typeface="Segoe UI Semibold"/>
                  <a:cs typeface="Segoe UI Semibold"/>
                </a:rPr>
                <a:t>Goal T3:  Disclosure of AI interaction</a:t>
              </a:r>
            </a:p>
            <a:p>
              <a:pPr algn="ctr">
                <a:lnSpc>
                  <a:spcPct val="107000"/>
                </a:lnSpc>
                <a:spcBef>
                  <a:spcPts val="200"/>
                </a:spcBef>
              </a:pPr>
              <a:r>
                <a:rPr lang="en-US" sz="1000" i="1" spc="5">
                  <a:solidFill>
                    <a:schemeClr val="tx1"/>
                  </a:solidFill>
                  <a:latin typeface="Segoe UI"/>
                  <a:cs typeface="Segoe UI"/>
                </a:rPr>
                <a:t>This Goal applies to AI systems that impersonate interactions with humans, unless it is obvious from the circumstances or context of use that an AI system is in use; and AI systems that generate or manipulate image, audio, or video content that could falsely appear to be authentic.</a:t>
              </a:r>
            </a:p>
            <a:p>
              <a:pPr algn="ctr">
                <a:lnSpc>
                  <a:spcPct val="107000"/>
                </a:lnSpc>
                <a:spcBef>
                  <a:spcPts val="200"/>
                </a:spcBef>
              </a:pPr>
              <a:endParaRPr lang="en-US" sz="500" i="1" spc="5">
                <a:solidFill>
                  <a:schemeClr val="tx1"/>
                </a:solidFill>
                <a:latin typeface="Segoe UI"/>
                <a:cs typeface="Segoe UI"/>
              </a:endParaRPr>
            </a:p>
            <a:p>
              <a:pPr algn="ctr">
                <a:lnSpc>
                  <a:spcPct val="107000"/>
                </a:lnSpc>
                <a:spcBef>
                  <a:spcPts val="200"/>
                </a:spcBef>
              </a:pPr>
              <a:r>
                <a:rPr lang="en-US" sz="1050" spc="-5">
                  <a:solidFill>
                    <a:schemeClr val="tx1"/>
                  </a:solidFill>
                  <a:latin typeface="Segoe UI" panose="020B0502040204020203" pitchFamily="34" charset="0"/>
                  <a:cs typeface="Segoe UI" panose="020B0502040204020203" pitchFamily="34" charset="0"/>
                </a:rPr>
                <a:t>This harm is mitigated by modifying system elements (like system UX, features, educational materials, etc.) so that the relevant stakeholders will understand the type of AI system they are interacting with or that the content they are exposed to is AI-generated</a:t>
              </a:r>
              <a:r>
                <a:rPr lang="en-US" sz="1100" spc="-5">
                  <a:solidFill>
                    <a:schemeClr val="tx1"/>
                  </a:solidFill>
                  <a:latin typeface="Segoe UI" panose="020B0502040204020203" pitchFamily="34" charset="0"/>
                  <a:cs typeface="Segoe UI" panose="020B0502040204020203" pitchFamily="34" charset="0"/>
                </a:rPr>
                <a:t>.</a:t>
              </a:r>
            </a:p>
          </p:txBody>
        </p:sp>
        <p:sp>
          <p:nvSpPr>
            <p:cNvPr id="172" name="Rectangle: Rounded Corners 171">
              <a:extLst>
                <a:ext uri="{FF2B5EF4-FFF2-40B4-BE49-F238E27FC236}">
                  <a16:creationId xmlns:a16="http://schemas.microsoft.com/office/drawing/2014/main" id="{550843AA-49AA-4670-8A21-6D90A101C38C}"/>
                </a:ext>
              </a:extLst>
            </p:cNvPr>
            <p:cNvSpPr/>
            <p:nvPr/>
          </p:nvSpPr>
          <p:spPr>
            <a:xfrm>
              <a:off x="8444343" y="5429447"/>
              <a:ext cx="3200400" cy="1232829"/>
            </a:xfrm>
            <a:prstGeom prst="roundRect">
              <a:avLst/>
            </a:prstGeom>
            <a:noFill/>
            <a:ln>
              <a:solidFill>
                <a:srgbClr val="7961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Bef>
                  <a:spcPts val="200"/>
                </a:spcBef>
              </a:pPr>
              <a:r>
                <a:rPr lang="en-US" sz="1100" i="1" spc="-5">
                  <a:solidFill>
                    <a:srgbClr val="7961A7"/>
                  </a:solidFill>
                  <a:latin typeface="Segoe UI" panose="020B0502040204020203" pitchFamily="34" charset="0"/>
                  <a:cs typeface="Segoe UI" panose="020B0502040204020203" pitchFamily="34" charset="0"/>
                </a:rPr>
                <a:t>For example, an AI-powered chatbot begins each conversation by clearly stating it is an autonomous chat agent.</a:t>
              </a:r>
            </a:p>
          </p:txBody>
        </p:sp>
      </p:grpSp>
      <p:cxnSp>
        <p:nvCxnSpPr>
          <p:cNvPr id="4" name="Straight Connector 3">
            <a:extLst>
              <a:ext uri="{FF2B5EF4-FFF2-40B4-BE49-F238E27FC236}">
                <a16:creationId xmlns:a16="http://schemas.microsoft.com/office/drawing/2014/main" id="{7161FB70-D330-4733-8C3E-207D5370E764}"/>
              </a:ext>
              <a:ext uri="{C183D7F6-B498-43B3-948B-1728B52AA6E4}">
                <adec:decorative xmlns:adec="http://schemas.microsoft.com/office/drawing/2017/decorative" val="1"/>
              </a:ext>
            </a:extLst>
          </p:cNvPr>
          <p:cNvCxnSpPr>
            <a:cxnSpLocks/>
          </p:cNvCxnSpPr>
          <p:nvPr/>
        </p:nvCxnSpPr>
        <p:spPr>
          <a:xfrm>
            <a:off x="909833" y="2196537"/>
            <a:ext cx="10586842" cy="35047"/>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23CB424-4A3C-4676-8B96-C6AA73D38454}"/>
              </a:ext>
              <a:ext uri="{C183D7F6-B498-43B3-948B-1728B52AA6E4}">
                <adec:decorative xmlns:adec="http://schemas.microsoft.com/office/drawing/2017/decorative" val="1"/>
              </a:ext>
            </a:extLst>
          </p:cNvPr>
          <p:cNvSpPr txBox="1"/>
          <p:nvPr/>
        </p:nvSpPr>
        <p:spPr>
          <a:xfrm>
            <a:off x="864704" y="1954585"/>
            <a:ext cx="10628204" cy="261610"/>
          </a:xfrm>
          <a:prstGeom prst="rect">
            <a:avLst/>
          </a:prstGeom>
          <a:noFill/>
        </p:spPr>
        <p:txBody>
          <a:bodyPr wrap="square" rtlCol="0">
            <a:spAutoFit/>
          </a:bodyPr>
          <a:lstStyle/>
          <a:p>
            <a:r>
              <a:rPr lang="en-US" sz="1100" i="1">
                <a:latin typeface="Segoe UI" panose="020B0502040204020203" pitchFamily="34" charset="0"/>
                <a:cs typeface="Segoe UI" panose="020B0502040204020203" pitchFamily="34" charset="0"/>
              </a:rPr>
              <a:t>If you answer yes to any of the prompts, enter the corresponding mitigation(s) below the prompt in the second column of the table in 5.1 in the Impact Assessment template. </a:t>
            </a:r>
          </a:p>
        </p:txBody>
      </p:sp>
    </p:spTree>
    <p:extLst>
      <p:ext uri="{BB962C8B-B14F-4D97-AF65-F5344CB8AC3E}">
        <p14:creationId xmlns:p14="http://schemas.microsoft.com/office/powerpoint/2010/main" val="216844162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55">
            <a:extLst>
              <a:ext uri="{FF2B5EF4-FFF2-40B4-BE49-F238E27FC236}">
                <a16:creationId xmlns:a16="http://schemas.microsoft.com/office/drawing/2014/main" id="{8EAE4ED9-552E-4932-B7F2-E47A4ADD11B5}"/>
              </a:ext>
            </a:extLst>
          </p:cNvPr>
          <p:cNvSpPr txBox="1">
            <a:spLocks noGrp="1"/>
          </p:cNvSpPr>
          <p:nvPr>
            <p:ph type="title" idx="4294967295"/>
          </p:nvPr>
        </p:nvSpPr>
        <p:spPr>
          <a:xfrm>
            <a:off x="0" y="138113"/>
            <a:ext cx="6097588" cy="3683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Harms mitigation: Fairness prompts</a:t>
            </a:r>
            <a:endParaRPr kumimoji="0" lang="en-GB" sz="18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20" name="Title 55">
            <a:extLst>
              <a:ext uri="{FF2B5EF4-FFF2-40B4-BE49-F238E27FC236}">
                <a16:creationId xmlns:a16="http://schemas.microsoft.com/office/drawing/2014/main" id="{0246642D-48F2-42EB-94D6-AF60A3A3FF9D}"/>
              </a:ext>
            </a:extLst>
          </p:cNvPr>
          <p:cNvSpPr txBox="1">
            <a:spLocks/>
          </p:cNvSpPr>
          <p:nvPr/>
        </p:nvSpPr>
        <p:spPr>
          <a:xfrm>
            <a:off x="5395772" y="137447"/>
            <a:ext cx="6097136"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Bef>
                <a:spcPts val="0"/>
              </a:spcBef>
              <a:defRPr/>
            </a:pPr>
            <a:r>
              <a:rPr lang="en-US" sz="1400" b="1" i="1">
                <a:solidFill>
                  <a:schemeClr val="tx1">
                    <a:lumMod val="75000"/>
                    <a:lumOff val="25000"/>
                  </a:schemeClr>
                </a:solidFill>
                <a:latin typeface="Segoe Pro" panose="020B0502040504020203" pitchFamily="34" charset="0"/>
                <a:ea typeface="+mn-ea"/>
                <a:cs typeface="Times New Roman" panose="02020603050405020304" pitchFamily="18" charset="0"/>
              </a:rPr>
              <a:t>The requirements from each respective Goal are the expected mitigation for the relevant harm.</a:t>
            </a:r>
            <a:endParaRPr lang="en-GB" sz="1400" b="1" i="1">
              <a:solidFill>
                <a:schemeClr val="tx1">
                  <a:lumMod val="75000"/>
                  <a:lumOff val="25000"/>
                </a:schemeClr>
              </a:solidFill>
              <a:latin typeface="Segoe Pro LIGHT"/>
              <a:ea typeface="+mn-ea"/>
              <a:cs typeface="+mn-cs"/>
            </a:endParaRPr>
          </a:p>
        </p:txBody>
      </p:sp>
      <p:sp>
        <p:nvSpPr>
          <p:cNvPr id="21" name="TextBox 20">
            <a:extLst>
              <a:ext uri="{FF2B5EF4-FFF2-40B4-BE49-F238E27FC236}">
                <a16:creationId xmlns:a16="http://schemas.microsoft.com/office/drawing/2014/main" id="{F92A09AC-B981-4437-A225-D45FA7A02A30}"/>
              </a:ext>
              <a:ext uri="{C183D7F6-B498-43B3-948B-1728B52AA6E4}">
                <adec:decorative xmlns:adec="http://schemas.microsoft.com/office/drawing/2017/decorative" val="0"/>
              </a:ext>
            </a:extLst>
          </p:cNvPr>
          <p:cNvSpPr txBox="1"/>
          <p:nvPr/>
        </p:nvSpPr>
        <p:spPr>
          <a:xfrm rot="16200000">
            <a:off x="-92522" y="1089312"/>
            <a:ext cx="968086" cy="369332"/>
          </a:xfrm>
          <a:prstGeom prst="rect">
            <a:avLst/>
          </a:prstGeom>
          <a:noFill/>
        </p:spPr>
        <p:txBody>
          <a:bodyPr wrap="none" rtlCol="0">
            <a:spAutoFit/>
          </a:bodyPr>
          <a:lstStyle/>
          <a:p>
            <a:r>
              <a:rPr lang="en-US">
                <a:latin typeface="Segoe UI Semibold" panose="020B0702040204020203" pitchFamily="34" charset="0"/>
                <a:cs typeface="Segoe UI Semibold" panose="020B0702040204020203" pitchFamily="34" charset="0"/>
              </a:rPr>
              <a:t>Prompt</a:t>
            </a:r>
          </a:p>
        </p:txBody>
      </p:sp>
      <p:sp>
        <p:nvSpPr>
          <p:cNvPr id="23" name="TextBox 22">
            <a:extLst>
              <a:ext uri="{FF2B5EF4-FFF2-40B4-BE49-F238E27FC236}">
                <a16:creationId xmlns:a16="http://schemas.microsoft.com/office/drawing/2014/main" id="{CCE31FEF-CF4A-4FB2-B798-DFC9BBF86ED8}"/>
              </a:ext>
              <a:ext uri="{C183D7F6-B498-43B3-948B-1728B52AA6E4}">
                <adec:decorative xmlns:adec="http://schemas.microsoft.com/office/drawing/2017/decorative" val="1"/>
              </a:ext>
            </a:extLst>
          </p:cNvPr>
          <p:cNvSpPr txBox="1"/>
          <p:nvPr/>
        </p:nvSpPr>
        <p:spPr>
          <a:xfrm rot="16200000">
            <a:off x="-276873" y="3557156"/>
            <a:ext cx="1279517" cy="369332"/>
          </a:xfrm>
          <a:prstGeom prst="rect">
            <a:avLst/>
          </a:prstGeom>
          <a:noFill/>
        </p:spPr>
        <p:txBody>
          <a:bodyPr wrap="none" rtlCol="0">
            <a:spAutoFit/>
          </a:bodyPr>
          <a:lstStyle/>
          <a:p>
            <a:r>
              <a:rPr lang="en-US">
                <a:latin typeface="Segoe UI Semibold" panose="020B0702040204020203" pitchFamily="34" charset="0"/>
                <a:cs typeface="Segoe UI Semibold" panose="020B0702040204020203" pitchFamily="34" charset="0"/>
              </a:rPr>
              <a:t>Mitigation</a:t>
            </a:r>
          </a:p>
        </p:txBody>
      </p:sp>
      <p:sp>
        <p:nvSpPr>
          <p:cNvPr id="166" name="TextBox 165">
            <a:extLst>
              <a:ext uri="{FF2B5EF4-FFF2-40B4-BE49-F238E27FC236}">
                <a16:creationId xmlns:a16="http://schemas.microsoft.com/office/drawing/2014/main" id="{07F71D31-C356-4BCA-9C90-304A15BFAE0C}"/>
              </a:ext>
              <a:ext uri="{C183D7F6-B498-43B3-948B-1728B52AA6E4}">
                <adec:decorative xmlns:adec="http://schemas.microsoft.com/office/drawing/2017/decorative" val="1"/>
              </a:ext>
            </a:extLst>
          </p:cNvPr>
          <p:cNvSpPr txBox="1"/>
          <p:nvPr/>
        </p:nvSpPr>
        <p:spPr>
          <a:xfrm rot="16200000">
            <a:off x="-171875" y="5851818"/>
            <a:ext cx="1069524" cy="369332"/>
          </a:xfrm>
          <a:prstGeom prst="rect">
            <a:avLst/>
          </a:prstGeom>
          <a:noFill/>
        </p:spPr>
        <p:txBody>
          <a:bodyPr wrap="none" rtlCol="0">
            <a:spAutoFit/>
          </a:bodyPr>
          <a:lstStyle/>
          <a:p>
            <a:r>
              <a:rPr lang="en-US">
                <a:latin typeface="Segoe UI Semibold" panose="020B0702040204020203" pitchFamily="34" charset="0"/>
                <a:cs typeface="Segoe UI Semibold" panose="020B0702040204020203" pitchFamily="34" charset="0"/>
              </a:rPr>
              <a:t>Example</a:t>
            </a:r>
          </a:p>
        </p:txBody>
      </p:sp>
      <p:sp>
        <p:nvSpPr>
          <p:cNvPr id="3" name="Rectangle: Rounded Corners 2">
            <a:extLst>
              <a:ext uri="{FF2B5EF4-FFF2-40B4-BE49-F238E27FC236}">
                <a16:creationId xmlns:a16="http://schemas.microsoft.com/office/drawing/2014/main" id="{5F07521D-D249-40A8-8A76-86458AB899FE}"/>
              </a:ext>
            </a:extLst>
          </p:cNvPr>
          <p:cNvSpPr/>
          <p:nvPr/>
        </p:nvSpPr>
        <p:spPr>
          <a:xfrm>
            <a:off x="909832" y="920955"/>
            <a:ext cx="3200400" cy="1005840"/>
          </a:xfrm>
          <a:prstGeom prst="roundRect">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Bef>
                <a:spcPts val="200"/>
              </a:spcBef>
            </a:pPr>
            <a:r>
              <a:rPr lang="en-US" sz="1100" spc="-5">
                <a:latin typeface="Segoe UI Semibold" panose="020B0702040204020203" pitchFamily="34" charset="0"/>
                <a:cs typeface="Segoe UI Semibold" panose="020B0702040204020203" pitchFamily="34" charset="0"/>
              </a:rPr>
              <a:t>Is this harm the result of the system providing a worse quality of service for some demographic groups? </a:t>
            </a:r>
          </a:p>
        </p:txBody>
      </p:sp>
      <p:grpSp>
        <p:nvGrpSpPr>
          <p:cNvPr id="2" name="Group 1" descr="if YES to the prompt, then the following text reads:&#10;&#10;MITIGATION:&#10;Goal F1: Quality of Service&#10;This Goal applies to AI systems when system users or people impacted by the system with different demographic characteristics might experience differences in quality of service that Microsoft can remedy by building the system differently.&#10;&#10;This harm is mitigated by evaluating the inclusiveness of datasets and modifying the system to improve system performance for affected demographic groups while minimizing performance differences between identified demographic groups.&#10;">
            <a:extLst>
              <a:ext uri="{FF2B5EF4-FFF2-40B4-BE49-F238E27FC236}">
                <a16:creationId xmlns:a16="http://schemas.microsoft.com/office/drawing/2014/main" id="{C8FA30A8-865C-4A5A-AA73-CAEECB845CE9}"/>
              </a:ext>
            </a:extLst>
          </p:cNvPr>
          <p:cNvGrpSpPr/>
          <p:nvPr/>
        </p:nvGrpSpPr>
        <p:grpSpPr>
          <a:xfrm>
            <a:off x="909832" y="2471457"/>
            <a:ext cx="3202603" cy="4249096"/>
            <a:chOff x="909832" y="2471457"/>
            <a:chExt cx="3202603" cy="4249096"/>
          </a:xfrm>
        </p:grpSpPr>
        <p:sp>
          <p:nvSpPr>
            <p:cNvPr id="16" name="Rectangle: Rounded Corners 15">
              <a:extLst>
                <a:ext uri="{FF2B5EF4-FFF2-40B4-BE49-F238E27FC236}">
                  <a16:creationId xmlns:a16="http://schemas.microsoft.com/office/drawing/2014/main" id="{6FD27D28-B6E5-471D-AC18-3C0F205E26FC}"/>
                </a:ext>
              </a:extLst>
            </p:cNvPr>
            <p:cNvSpPr/>
            <p:nvPr/>
          </p:nvSpPr>
          <p:spPr>
            <a:xfrm>
              <a:off x="909832" y="2471457"/>
              <a:ext cx="3200400" cy="2651760"/>
            </a:xfrm>
            <a:prstGeom prst="roundRect">
              <a:avLst/>
            </a:prstGeom>
            <a:no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2116138">
                <a:lnSpc>
                  <a:spcPct val="107000"/>
                </a:lnSpc>
                <a:spcBef>
                  <a:spcPts val="200"/>
                </a:spcBef>
              </a:pPr>
              <a:r>
                <a:rPr lang="en-US" sz="1100" b="1" spc="-5">
                  <a:solidFill>
                    <a:schemeClr val="tx1"/>
                  </a:solidFill>
                  <a:latin typeface="Segoe UI Semibold"/>
                  <a:cs typeface="Segoe UI Semibold"/>
                </a:rPr>
                <a:t>Goal F1: Quality of Service</a:t>
              </a:r>
            </a:p>
            <a:p>
              <a:pPr algn="ctr" defTabSz="2116138">
                <a:lnSpc>
                  <a:spcPct val="107000"/>
                </a:lnSpc>
                <a:spcBef>
                  <a:spcPts val="200"/>
                </a:spcBef>
                <a:tabLst>
                  <a:tab pos="2455863" algn="l"/>
                </a:tabLst>
              </a:pPr>
              <a:r>
                <a:rPr lang="en-US" sz="1000" i="1" spc="5">
                  <a:solidFill>
                    <a:schemeClr val="tx1"/>
                  </a:solidFill>
                  <a:latin typeface="Segoe UI"/>
                  <a:cs typeface="Segoe UI"/>
                </a:rPr>
                <a:t>This Goal applies to AI systems when system users or people impacted by the system with different demographic characteristics might experience differences in quality of service that Microsoft can remedy by building the system differently.</a:t>
              </a:r>
            </a:p>
            <a:p>
              <a:pPr algn="ctr" defTabSz="2116138">
                <a:lnSpc>
                  <a:spcPct val="107000"/>
                </a:lnSpc>
                <a:spcBef>
                  <a:spcPts val="200"/>
                </a:spcBef>
                <a:tabLst>
                  <a:tab pos="2455863" algn="l"/>
                </a:tabLst>
              </a:pPr>
              <a:endParaRPr lang="en-US" sz="500" i="1" spc="5">
                <a:solidFill>
                  <a:schemeClr val="tx1"/>
                </a:solidFill>
                <a:latin typeface="Segoe UI"/>
                <a:cs typeface="Segoe UI"/>
              </a:endParaRPr>
            </a:p>
            <a:p>
              <a:pPr algn="ctr" defTabSz="2116138">
                <a:lnSpc>
                  <a:spcPct val="107000"/>
                </a:lnSpc>
                <a:spcBef>
                  <a:spcPts val="200"/>
                </a:spcBef>
              </a:pPr>
              <a:r>
                <a:rPr lang="en-US" sz="1100" spc="-5">
                  <a:solidFill>
                    <a:schemeClr val="tx1"/>
                  </a:solidFill>
                  <a:latin typeface="Segoe UI" panose="020B0502040204020203" pitchFamily="34" charset="0"/>
                  <a:cs typeface="Segoe UI" panose="020B0502040204020203" pitchFamily="34" charset="0"/>
                </a:rPr>
                <a:t>This harm is mitigated by evaluating the data sets and the system then modifying the system to improve system performance for affected demographic groups while minimizing performance differences between identified demographic groups.</a:t>
              </a:r>
            </a:p>
          </p:txBody>
        </p:sp>
        <p:sp>
          <p:nvSpPr>
            <p:cNvPr id="168" name="Rectangle: Rounded Corners 167">
              <a:extLst>
                <a:ext uri="{FF2B5EF4-FFF2-40B4-BE49-F238E27FC236}">
                  <a16:creationId xmlns:a16="http://schemas.microsoft.com/office/drawing/2014/main" id="{48CCE0DE-9CC7-4B0D-96C9-2AF2B5201A38}"/>
                </a:ext>
              </a:extLst>
            </p:cNvPr>
            <p:cNvSpPr/>
            <p:nvPr/>
          </p:nvSpPr>
          <p:spPr>
            <a:xfrm>
              <a:off x="912035" y="5429446"/>
              <a:ext cx="3200400" cy="1291107"/>
            </a:xfrm>
            <a:prstGeom prst="roundRect">
              <a:avLst/>
            </a:prstGeom>
            <a:no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i="1" spc="-5">
                  <a:solidFill>
                    <a:srgbClr val="0078D4"/>
                  </a:solidFill>
                  <a:latin typeface="Segoe UI" panose="020B0502040204020203" pitchFamily="34" charset="0"/>
                  <a:cs typeface="Segoe UI" panose="020B0502040204020203" pitchFamily="34" charset="0"/>
                </a:rPr>
                <a:t>For example, people who speak language varieties that are underrepresented in the training data may experience worse quality of service for a voice transcription system. The system can be evaluated and modified to improve quality of service for these demographic groups.</a:t>
              </a:r>
            </a:p>
          </p:txBody>
        </p:sp>
      </p:grpSp>
      <p:sp>
        <p:nvSpPr>
          <p:cNvPr id="61" name="Rectangle: Rounded Corners 60">
            <a:extLst>
              <a:ext uri="{FF2B5EF4-FFF2-40B4-BE49-F238E27FC236}">
                <a16:creationId xmlns:a16="http://schemas.microsoft.com/office/drawing/2014/main" id="{ACD1507D-33AE-4D5C-AB76-B63B96FE944F}"/>
              </a:ext>
            </a:extLst>
          </p:cNvPr>
          <p:cNvSpPr/>
          <p:nvPr/>
        </p:nvSpPr>
        <p:spPr>
          <a:xfrm>
            <a:off x="4690140" y="920955"/>
            <a:ext cx="3200400" cy="1005840"/>
          </a:xfrm>
          <a:prstGeom prst="roundRect">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Bef>
                <a:spcPts val="200"/>
              </a:spcBef>
            </a:pPr>
            <a:r>
              <a:rPr lang="en-US" sz="1100" spc="-5">
                <a:latin typeface="Segoe UI Semibold" panose="020B0702040204020203" pitchFamily="34" charset="0"/>
                <a:cs typeface="Segoe UI Semibold" panose="020B0702040204020203" pitchFamily="34" charset="0"/>
              </a:rPr>
              <a:t>Is the harm the result of the system allocating resources and opportunities relating to finance, education, employment, healthcare, housing, insurance, or social welfare, differently for different demographic groups?</a:t>
            </a:r>
          </a:p>
        </p:txBody>
      </p:sp>
      <p:grpSp>
        <p:nvGrpSpPr>
          <p:cNvPr id="6" name="Group 5" descr="if YES to the prompt, then the following text reads:&#10;&#10;MITIGATION:&#10;Goal F2: Allocation of resources and opportunities&#10;This Goal applies to AI systems that generate outputs that directly affect the allocation of resources or opportunities relating to finance, education, employment, healthcare, housing, insurance, or social welfare.&#10;&#10;This harm is mitigated by evaluating the inclusiveness of datasets and modifying the system to minimize differences in the allocation of resources and opportunities between identified demographic groups.&#10;">
            <a:extLst>
              <a:ext uri="{FF2B5EF4-FFF2-40B4-BE49-F238E27FC236}">
                <a16:creationId xmlns:a16="http://schemas.microsoft.com/office/drawing/2014/main" id="{0CDD6590-A216-43F4-A7C3-33CE20F84ED0}"/>
              </a:ext>
            </a:extLst>
          </p:cNvPr>
          <p:cNvGrpSpPr/>
          <p:nvPr/>
        </p:nvGrpSpPr>
        <p:grpSpPr>
          <a:xfrm>
            <a:off x="4661831" y="2470555"/>
            <a:ext cx="3228709" cy="4191720"/>
            <a:chOff x="4543936" y="2470555"/>
            <a:chExt cx="3228709" cy="4191720"/>
          </a:xfrm>
        </p:grpSpPr>
        <p:sp>
          <p:nvSpPr>
            <p:cNvPr id="71" name="Rectangle: Rounded Corners 70">
              <a:extLst>
                <a:ext uri="{FF2B5EF4-FFF2-40B4-BE49-F238E27FC236}">
                  <a16:creationId xmlns:a16="http://schemas.microsoft.com/office/drawing/2014/main" id="{5BAE144A-5620-4523-B4B5-EA6FD1CE806E}"/>
                </a:ext>
              </a:extLst>
            </p:cNvPr>
            <p:cNvSpPr/>
            <p:nvPr/>
          </p:nvSpPr>
          <p:spPr>
            <a:xfrm>
              <a:off x="4572245" y="2470555"/>
              <a:ext cx="3200400" cy="2651760"/>
            </a:xfrm>
            <a:prstGeom prst="roundRect">
              <a:avLst/>
            </a:prstGeom>
            <a:no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07000"/>
                </a:lnSpc>
                <a:spcBef>
                  <a:spcPts val="200"/>
                </a:spcBef>
              </a:pPr>
              <a:r>
                <a:rPr lang="en-US" sz="1100" b="1" spc="-5">
                  <a:solidFill>
                    <a:schemeClr val="tx1"/>
                  </a:solidFill>
                  <a:latin typeface="Segoe UI Semibold"/>
                  <a:cs typeface="Segoe UI Semibold"/>
                </a:rPr>
                <a:t>Goal F2: Allocation of resources and opportunities</a:t>
              </a:r>
            </a:p>
            <a:p>
              <a:pPr algn="ctr">
                <a:lnSpc>
                  <a:spcPct val="107000"/>
                </a:lnSpc>
                <a:spcBef>
                  <a:spcPts val="200"/>
                </a:spcBef>
              </a:pPr>
              <a:r>
                <a:rPr lang="en-US" sz="1000" i="1" spc="5">
                  <a:solidFill>
                    <a:schemeClr val="tx1"/>
                  </a:solidFill>
                  <a:latin typeface="Segoe UI"/>
                  <a:cs typeface="Segoe UI"/>
                </a:rPr>
                <a:t>This Goal applies to AI systems that generate outputs that directly affect the allocation of resources or opportunities relating to finance, education, employment, healthcare, housing, insurance, or social welfare.</a:t>
              </a:r>
            </a:p>
            <a:p>
              <a:pPr algn="ctr">
                <a:lnSpc>
                  <a:spcPct val="107000"/>
                </a:lnSpc>
                <a:spcBef>
                  <a:spcPts val="200"/>
                </a:spcBef>
              </a:pPr>
              <a:endParaRPr lang="en-US" sz="500" i="1" spc="5">
                <a:solidFill>
                  <a:schemeClr val="tx1"/>
                </a:solidFill>
                <a:latin typeface="Segoe UI"/>
                <a:cs typeface="Segoe UI"/>
              </a:endParaRPr>
            </a:p>
            <a:p>
              <a:pPr algn="ctr">
                <a:lnSpc>
                  <a:spcPct val="107000"/>
                </a:lnSpc>
                <a:spcBef>
                  <a:spcPts val="200"/>
                </a:spcBef>
              </a:pPr>
              <a:r>
                <a:rPr lang="en-US" sz="1100" spc="-5">
                  <a:solidFill>
                    <a:schemeClr val="tx1"/>
                  </a:solidFill>
                  <a:latin typeface="Segoe UI" panose="020B0502040204020203" pitchFamily="34" charset="0"/>
                  <a:cs typeface="Segoe UI" panose="020B0502040204020203" pitchFamily="34" charset="0"/>
                </a:rPr>
                <a:t>This harm is mitigated by evaluating the data sets and the system then modifying the system to minimize differences in the allocation of resources and opportunities between identified demographic groups.</a:t>
              </a:r>
            </a:p>
          </p:txBody>
        </p:sp>
        <p:sp>
          <p:nvSpPr>
            <p:cNvPr id="170" name="Rectangle: Rounded Corners 169">
              <a:extLst>
                <a:ext uri="{FF2B5EF4-FFF2-40B4-BE49-F238E27FC236}">
                  <a16:creationId xmlns:a16="http://schemas.microsoft.com/office/drawing/2014/main" id="{ED5FF23A-E717-46E2-8596-C5E7DF736865}"/>
                </a:ext>
              </a:extLst>
            </p:cNvPr>
            <p:cNvSpPr/>
            <p:nvPr/>
          </p:nvSpPr>
          <p:spPr>
            <a:xfrm>
              <a:off x="4543936" y="5429446"/>
              <a:ext cx="3200400" cy="1232829"/>
            </a:xfrm>
            <a:prstGeom prst="roundRect">
              <a:avLst/>
            </a:prstGeom>
            <a:no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Bef>
                  <a:spcPts val="200"/>
                </a:spcBef>
              </a:pPr>
              <a:r>
                <a:rPr lang="en-US" sz="1100" i="1" spc="-5">
                  <a:solidFill>
                    <a:srgbClr val="0078D4"/>
                  </a:solidFill>
                  <a:latin typeface="Segoe UI" panose="020B0502040204020203" pitchFamily="34" charset="0"/>
                  <a:cs typeface="Segoe UI" panose="020B0502040204020203" pitchFamily="34" charset="0"/>
                </a:rPr>
                <a:t>For example, a hiring system that scans resumes and recommends candidates for hiring trained on historical data tends to be biased toward male candidates. The system can be evaluated and modified to reduce unfair allocation of opportunities. </a:t>
              </a:r>
            </a:p>
          </p:txBody>
        </p:sp>
      </p:grpSp>
      <p:sp>
        <p:nvSpPr>
          <p:cNvPr id="97" name="Rectangle: Rounded Corners 96">
            <a:extLst>
              <a:ext uri="{FF2B5EF4-FFF2-40B4-BE49-F238E27FC236}">
                <a16:creationId xmlns:a16="http://schemas.microsoft.com/office/drawing/2014/main" id="{F138F6AD-477C-4A33-835F-D5FB82BFC8B5}"/>
              </a:ext>
            </a:extLst>
          </p:cNvPr>
          <p:cNvSpPr/>
          <p:nvPr/>
        </p:nvSpPr>
        <p:spPr>
          <a:xfrm>
            <a:off x="8444340" y="920960"/>
            <a:ext cx="3200400" cy="1005840"/>
          </a:xfrm>
          <a:prstGeom prst="roundRect">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Bef>
                <a:spcPts val="200"/>
              </a:spcBef>
            </a:pPr>
            <a:r>
              <a:rPr lang="en-US" sz="1100" spc="-5">
                <a:latin typeface="Segoe UI Semibold" panose="020B0702040204020203" pitchFamily="34" charset="0"/>
                <a:cs typeface="Segoe UI Semibold" panose="020B0702040204020203" pitchFamily="34" charset="0"/>
              </a:rPr>
              <a:t>Is this harm the result of outputs of the system that stereotype, demean, or erase some demographic groups?</a:t>
            </a:r>
          </a:p>
        </p:txBody>
      </p:sp>
      <p:grpSp>
        <p:nvGrpSpPr>
          <p:cNvPr id="7" name="Group 6" descr="if YES to the prompt, then the following text reads:&#10;&#10;MITIGATION:&#10;Goal F3:  Minimization of stereotyping, demeaning, and erasing outputs&#10;This Goal applies to AI systems when system outputs include descriptions, depictions, or other representations of people, cultures, or society.&#10;&#10;This harm is mitigated by a rigorous understanding of how different demographic groups are represented within the AI system and modifying the system to minimize harmful outputs.&#10;">
            <a:extLst>
              <a:ext uri="{FF2B5EF4-FFF2-40B4-BE49-F238E27FC236}">
                <a16:creationId xmlns:a16="http://schemas.microsoft.com/office/drawing/2014/main" id="{1D557137-F8D8-4BDA-B424-BE710CCC583A}"/>
              </a:ext>
            </a:extLst>
          </p:cNvPr>
          <p:cNvGrpSpPr/>
          <p:nvPr/>
        </p:nvGrpSpPr>
        <p:grpSpPr>
          <a:xfrm>
            <a:off x="8444343" y="2460470"/>
            <a:ext cx="3200403" cy="4201806"/>
            <a:chOff x="8444343" y="2460470"/>
            <a:chExt cx="3200403" cy="4201806"/>
          </a:xfrm>
        </p:grpSpPr>
        <p:sp>
          <p:nvSpPr>
            <p:cNvPr id="107" name="Rectangle: Rounded Corners 106">
              <a:extLst>
                <a:ext uri="{FF2B5EF4-FFF2-40B4-BE49-F238E27FC236}">
                  <a16:creationId xmlns:a16="http://schemas.microsoft.com/office/drawing/2014/main" id="{88886187-BCFB-458D-9FE4-CC9BA3A9F6A2}"/>
                </a:ext>
              </a:extLst>
            </p:cNvPr>
            <p:cNvSpPr/>
            <p:nvPr/>
          </p:nvSpPr>
          <p:spPr>
            <a:xfrm>
              <a:off x="8444346" y="2460470"/>
              <a:ext cx="3200400" cy="2651760"/>
            </a:xfrm>
            <a:prstGeom prst="roundRect">
              <a:avLst/>
            </a:prstGeom>
            <a:no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07000"/>
                </a:lnSpc>
                <a:spcBef>
                  <a:spcPts val="200"/>
                </a:spcBef>
              </a:pPr>
              <a:r>
                <a:rPr lang="en-US" sz="1100" b="1" spc="-5">
                  <a:solidFill>
                    <a:schemeClr val="tx1"/>
                  </a:solidFill>
                  <a:latin typeface="Segoe UI Semibold"/>
                  <a:cs typeface="Segoe UI Semibold"/>
                </a:rPr>
                <a:t>Goal F3:  Minimization of stereotyping, demeaning, and erasing outputs</a:t>
              </a:r>
            </a:p>
            <a:p>
              <a:pPr algn="ctr">
                <a:lnSpc>
                  <a:spcPct val="107000"/>
                </a:lnSpc>
                <a:spcBef>
                  <a:spcPts val="200"/>
                </a:spcBef>
              </a:pPr>
              <a:r>
                <a:rPr lang="en-US" sz="1000" i="1" spc="5">
                  <a:solidFill>
                    <a:schemeClr val="tx1"/>
                  </a:solidFill>
                  <a:latin typeface="Segoe UI"/>
                  <a:cs typeface="Segoe UI"/>
                </a:rPr>
                <a:t>This Goal applies to AI systems when system outputs include descriptions, depictions, or other representations of people, cultures, or society.</a:t>
              </a:r>
            </a:p>
            <a:p>
              <a:pPr algn="ctr">
                <a:lnSpc>
                  <a:spcPct val="107000"/>
                </a:lnSpc>
                <a:spcBef>
                  <a:spcPts val="200"/>
                </a:spcBef>
              </a:pPr>
              <a:endParaRPr lang="en-US" sz="500" i="1" spc="5">
                <a:solidFill>
                  <a:schemeClr val="tx1"/>
                </a:solidFill>
                <a:latin typeface="Segoe UI"/>
                <a:cs typeface="Segoe UI"/>
              </a:endParaRPr>
            </a:p>
            <a:p>
              <a:pPr algn="ctr">
                <a:lnSpc>
                  <a:spcPct val="107000"/>
                </a:lnSpc>
                <a:spcBef>
                  <a:spcPts val="200"/>
                </a:spcBef>
              </a:pPr>
              <a:r>
                <a:rPr lang="en-US" sz="1100" spc="-5">
                  <a:solidFill>
                    <a:schemeClr val="tx1"/>
                  </a:solidFill>
                  <a:latin typeface="Segoe UI" panose="020B0502040204020203" pitchFamily="34" charset="0"/>
                  <a:cs typeface="Segoe UI" panose="020B0502040204020203" pitchFamily="34" charset="0"/>
                </a:rPr>
                <a:t>This harm is mitigated by a rigorous understanding of how different demographic groups are represented within the AI system and modifying the system to minimize harmful outputs.</a:t>
              </a:r>
            </a:p>
          </p:txBody>
        </p:sp>
        <p:sp>
          <p:nvSpPr>
            <p:cNvPr id="172" name="Rectangle: Rounded Corners 171">
              <a:extLst>
                <a:ext uri="{FF2B5EF4-FFF2-40B4-BE49-F238E27FC236}">
                  <a16:creationId xmlns:a16="http://schemas.microsoft.com/office/drawing/2014/main" id="{550843AA-49AA-4670-8A21-6D90A101C38C}"/>
                </a:ext>
              </a:extLst>
            </p:cNvPr>
            <p:cNvSpPr/>
            <p:nvPr/>
          </p:nvSpPr>
          <p:spPr>
            <a:xfrm>
              <a:off x="8444343" y="5429446"/>
              <a:ext cx="3200400" cy="1232830"/>
            </a:xfrm>
            <a:prstGeom prst="roundRect">
              <a:avLst/>
            </a:prstGeom>
            <a:no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Bef>
                  <a:spcPts val="200"/>
                </a:spcBef>
              </a:pPr>
              <a:r>
                <a:rPr lang="en-US" sz="1050" i="1" spc="-5">
                  <a:solidFill>
                    <a:srgbClr val="0078D4"/>
                  </a:solidFill>
                  <a:latin typeface="Segoe UI" panose="020B0502040204020203" pitchFamily="34" charset="0"/>
                  <a:cs typeface="Segoe UI" panose="020B0502040204020203" pitchFamily="34" charset="0"/>
                </a:rPr>
                <a:t>For example, an image search system that predominantly returns images of men in response to the query “chief executive officer” may underrepresent non-male chief executive officers. To mitigate this, the system can be modified to provide more representative outputs.</a:t>
              </a:r>
            </a:p>
          </p:txBody>
        </p:sp>
      </p:grpSp>
      <p:cxnSp>
        <p:nvCxnSpPr>
          <p:cNvPr id="4" name="Straight Connector 3">
            <a:extLst>
              <a:ext uri="{FF2B5EF4-FFF2-40B4-BE49-F238E27FC236}">
                <a16:creationId xmlns:a16="http://schemas.microsoft.com/office/drawing/2014/main" id="{7161FB70-D330-4733-8C3E-207D5370E764}"/>
              </a:ext>
              <a:ext uri="{C183D7F6-B498-43B3-948B-1728B52AA6E4}">
                <adec:decorative xmlns:adec="http://schemas.microsoft.com/office/drawing/2017/decorative" val="1"/>
              </a:ext>
            </a:extLst>
          </p:cNvPr>
          <p:cNvCxnSpPr>
            <a:cxnSpLocks/>
          </p:cNvCxnSpPr>
          <p:nvPr/>
        </p:nvCxnSpPr>
        <p:spPr>
          <a:xfrm>
            <a:off x="909833" y="2251204"/>
            <a:ext cx="10586842" cy="35047"/>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52115F1-B890-45AC-8FC8-3FDEC213530F}"/>
              </a:ext>
              <a:ext uri="{C183D7F6-B498-43B3-948B-1728B52AA6E4}">
                <adec:decorative xmlns:adec="http://schemas.microsoft.com/office/drawing/2017/decorative" val="1"/>
              </a:ext>
            </a:extLst>
          </p:cNvPr>
          <p:cNvSpPr txBox="1"/>
          <p:nvPr/>
        </p:nvSpPr>
        <p:spPr>
          <a:xfrm>
            <a:off x="889152" y="2007117"/>
            <a:ext cx="10628204" cy="261610"/>
          </a:xfrm>
          <a:prstGeom prst="rect">
            <a:avLst/>
          </a:prstGeom>
          <a:noFill/>
        </p:spPr>
        <p:txBody>
          <a:bodyPr wrap="square" rtlCol="0">
            <a:spAutoFit/>
          </a:bodyPr>
          <a:lstStyle/>
          <a:p>
            <a:pPr algn="ctr"/>
            <a:r>
              <a:rPr lang="en-US" sz="1100" i="1">
                <a:latin typeface="Segoe UI" panose="020B0502040204020203" pitchFamily="34" charset="0"/>
                <a:cs typeface="Segoe UI" panose="020B0502040204020203" pitchFamily="34" charset="0"/>
              </a:rPr>
              <a:t>If you answer yes to any of the prompts, enter the corresponding mitigation(s) below the prompt in the second column of the table in 5.1 in the Impact Assessment template. </a:t>
            </a:r>
          </a:p>
        </p:txBody>
      </p:sp>
    </p:spTree>
    <p:extLst>
      <p:ext uri="{BB962C8B-B14F-4D97-AF65-F5344CB8AC3E}">
        <p14:creationId xmlns:p14="http://schemas.microsoft.com/office/powerpoint/2010/main" val="241555362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55">
            <a:extLst>
              <a:ext uri="{FF2B5EF4-FFF2-40B4-BE49-F238E27FC236}">
                <a16:creationId xmlns:a16="http://schemas.microsoft.com/office/drawing/2014/main" id="{8EAE4ED9-552E-4932-B7F2-E47A4ADD11B5}"/>
              </a:ext>
            </a:extLst>
          </p:cNvPr>
          <p:cNvSpPr txBox="1">
            <a:spLocks noGrp="1"/>
          </p:cNvSpPr>
          <p:nvPr>
            <p:ph type="title" idx="4294967295"/>
          </p:nvPr>
        </p:nvSpPr>
        <p:spPr>
          <a:xfrm>
            <a:off x="0" y="138113"/>
            <a:ext cx="6097588" cy="36830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88240"/>
                </a:solidFill>
                <a:effectLst/>
                <a:uLnTx/>
                <a:uFillTx/>
                <a:latin typeface="Segoe UI Semibold" panose="020B0702040204020203" pitchFamily="34" charset="0"/>
                <a:ea typeface="+mn-ea"/>
                <a:cs typeface="Segoe UI Semibold" panose="020B0702040204020203" pitchFamily="34" charset="0"/>
              </a:rPr>
              <a:t>Harms mitigation: Reliability &amp; Safety prompts</a:t>
            </a:r>
            <a:endParaRPr kumimoji="0" lang="en-GB" sz="1800" b="0" i="0" u="none" strike="noStrike" kern="1200" cap="none" spc="0" normalizeH="0" baseline="0" noProof="0">
              <a:ln>
                <a:noFill/>
              </a:ln>
              <a:solidFill>
                <a:srgbClr val="188240"/>
              </a:solidFill>
              <a:effectLst/>
              <a:uLnTx/>
              <a:uFillTx/>
              <a:latin typeface="Segoe UI Semibold" panose="020B0702040204020203" pitchFamily="34" charset="0"/>
              <a:ea typeface="+mn-ea"/>
              <a:cs typeface="Segoe UI Semibold" panose="020B0702040204020203" pitchFamily="34" charset="0"/>
            </a:endParaRPr>
          </a:p>
        </p:txBody>
      </p:sp>
      <p:sp>
        <p:nvSpPr>
          <p:cNvPr id="20" name="Title 55">
            <a:extLst>
              <a:ext uri="{FF2B5EF4-FFF2-40B4-BE49-F238E27FC236}">
                <a16:creationId xmlns:a16="http://schemas.microsoft.com/office/drawing/2014/main" id="{0246642D-48F2-42EB-94D6-AF60A3A3FF9D}"/>
              </a:ext>
            </a:extLst>
          </p:cNvPr>
          <p:cNvSpPr txBox="1">
            <a:spLocks/>
          </p:cNvSpPr>
          <p:nvPr/>
        </p:nvSpPr>
        <p:spPr>
          <a:xfrm>
            <a:off x="5395772" y="137447"/>
            <a:ext cx="6097136" cy="523220"/>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lnSpc>
                <a:spcPct val="100000"/>
              </a:lnSpc>
              <a:spcBef>
                <a:spcPts val="0"/>
              </a:spcBef>
              <a:defRPr/>
            </a:pPr>
            <a:r>
              <a:rPr lang="en-US" sz="1400" b="1" i="1">
                <a:solidFill>
                  <a:schemeClr val="tx1">
                    <a:lumMod val="75000"/>
                    <a:lumOff val="25000"/>
                  </a:schemeClr>
                </a:solidFill>
                <a:latin typeface="Segoe Pro" panose="020B0502040504020203" pitchFamily="34" charset="0"/>
                <a:ea typeface="+mn-ea"/>
                <a:cs typeface="Times New Roman" panose="02020603050405020304" pitchFamily="18" charset="0"/>
              </a:rPr>
              <a:t>The requirements from each respective Goal are the expected mitigation for the relevant harm.</a:t>
            </a:r>
            <a:endParaRPr lang="en-GB" sz="1400" b="1" i="1">
              <a:solidFill>
                <a:schemeClr val="tx1">
                  <a:lumMod val="75000"/>
                  <a:lumOff val="25000"/>
                </a:schemeClr>
              </a:solidFill>
              <a:latin typeface="Segoe Pro LIGHT"/>
              <a:ea typeface="+mn-ea"/>
              <a:cs typeface="+mn-cs"/>
            </a:endParaRPr>
          </a:p>
        </p:txBody>
      </p:sp>
      <p:sp>
        <p:nvSpPr>
          <p:cNvPr id="21" name="TextBox 20">
            <a:extLst>
              <a:ext uri="{FF2B5EF4-FFF2-40B4-BE49-F238E27FC236}">
                <a16:creationId xmlns:a16="http://schemas.microsoft.com/office/drawing/2014/main" id="{F92A09AC-B981-4437-A225-D45FA7A02A30}"/>
              </a:ext>
            </a:extLst>
          </p:cNvPr>
          <p:cNvSpPr txBox="1"/>
          <p:nvPr/>
        </p:nvSpPr>
        <p:spPr>
          <a:xfrm rot="16200000">
            <a:off x="-92522" y="1089312"/>
            <a:ext cx="968086" cy="369332"/>
          </a:xfrm>
          <a:prstGeom prst="rect">
            <a:avLst/>
          </a:prstGeom>
          <a:noFill/>
        </p:spPr>
        <p:txBody>
          <a:bodyPr wrap="none" rtlCol="0">
            <a:spAutoFit/>
          </a:bodyPr>
          <a:lstStyle/>
          <a:p>
            <a:r>
              <a:rPr lang="en-US">
                <a:latin typeface="Segoe UI Semibold" panose="020B0702040204020203" pitchFamily="34" charset="0"/>
                <a:cs typeface="Segoe UI Semibold" panose="020B0702040204020203" pitchFamily="34" charset="0"/>
              </a:rPr>
              <a:t>Prompt</a:t>
            </a:r>
          </a:p>
        </p:txBody>
      </p:sp>
      <p:sp>
        <p:nvSpPr>
          <p:cNvPr id="23" name="TextBox 22">
            <a:extLst>
              <a:ext uri="{FF2B5EF4-FFF2-40B4-BE49-F238E27FC236}">
                <a16:creationId xmlns:a16="http://schemas.microsoft.com/office/drawing/2014/main" id="{CCE31FEF-CF4A-4FB2-B798-DFC9BBF86ED8}"/>
              </a:ext>
              <a:ext uri="{C183D7F6-B498-43B3-948B-1728B52AA6E4}">
                <adec:decorative xmlns:adec="http://schemas.microsoft.com/office/drawing/2017/decorative" val="1"/>
              </a:ext>
            </a:extLst>
          </p:cNvPr>
          <p:cNvSpPr txBox="1"/>
          <p:nvPr/>
        </p:nvSpPr>
        <p:spPr>
          <a:xfrm rot="16200000">
            <a:off x="-276873" y="3557156"/>
            <a:ext cx="1279517" cy="369332"/>
          </a:xfrm>
          <a:prstGeom prst="rect">
            <a:avLst/>
          </a:prstGeom>
          <a:noFill/>
        </p:spPr>
        <p:txBody>
          <a:bodyPr wrap="none" rtlCol="0">
            <a:spAutoFit/>
          </a:bodyPr>
          <a:lstStyle/>
          <a:p>
            <a:r>
              <a:rPr lang="en-US">
                <a:latin typeface="Segoe UI Semibold" panose="020B0702040204020203" pitchFamily="34" charset="0"/>
                <a:cs typeface="Segoe UI Semibold" panose="020B0702040204020203" pitchFamily="34" charset="0"/>
              </a:rPr>
              <a:t>Mitigation</a:t>
            </a:r>
          </a:p>
        </p:txBody>
      </p:sp>
      <p:sp>
        <p:nvSpPr>
          <p:cNvPr id="166" name="TextBox 165">
            <a:extLst>
              <a:ext uri="{FF2B5EF4-FFF2-40B4-BE49-F238E27FC236}">
                <a16:creationId xmlns:a16="http://schemas.microsoft.com/office/drawing/2014/main" id="{07F71D31-C356-4BCA-9C90-304A15BFAE0C}"/>
              </a:ext>
              <a:ext uri="{C183D7F6-B498-43B3-948B-1728B52AA6E4}">
                <adec:decorative xmlns:adec="http://schemas.microsoft.com/office/drawing/2017/decorative" val="1"/>
              </a:ext>
            </a:extLst>
          </p:cNvPr>
          <p:cNvSpPr txBox="1"/>
          <p:nvPr/>
        </p:nvSpPr>
        <p:spPr>
          <a:xfrm rot="16200000">
            <a:off x="-171875" y="5634104"/>
            <a:ext cx="1069524" cy="369332"/>
          </a:xfrm>
          <a:prstGeom prst="rect">
            <a:avLst/>
          </a:prstGeom>
          <a:noFill/>
        </p:spPr>
        <p:txBody>
          <a:bodyPr wrap="none" rtlCol="0">
            <a:spAutoFit/>
          </a:bodyPr>
          <a:lstStyle/>
          <a:p>
            <a:r>
              <a:rPr lang="en-US">
                <a:latin typeface="Segoe UI Semibold" panose="020B0702040204020203" pitchFamily="34" charset="0"/>
                <a:cs typeface="Segoe UI Semibold" panose="020B0702040204020203" pitchFamily="34" charset="0"/>
              </a:rPr>
              <a:t>Example</a:t>
            </a:r>
          </a:p>
        </p:txBody>
      </p:sp>
      <p:sp>
        <p:nvSpPr>
          <p:cNvPr id="3" name="Rectangle: Rounded Corners 2">
            <a:extLst>
              <a:ext uri="{FF2B5EF4-FFF2-40B4-BE49-F238E27FC236}">
                <a16:creationId xmlns:a16="http://schemas.microsoft.com/office/drawing/2014/main" id="{5F07521D-D249-40A8-8A76-86458AB899FE}"/>
              </a:ext>
            </a:extLst>
          </p:cNvPr>
          <p:cNvSpPr/>
          <p:nvPr/>
        </p:nvSpPr>
        <p:spPr>
          <a:xfrm>
            <a:off x="912034" y="920960"/>
            <a:ext cx="3200400" cy="822960"/>
          </a:xfrm>
          <a:prstGeom prst="roundRect">
            <a:avLst/>
          </a:prstGeom>
          <a:solidFill>
            <a:srgbClr val="188240"/>
          </a:solidFill>
          <a:ln>
            <a:solidFill>
              <a:srgbClr val="1882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Bef>
                <a:spcPts val="200"/>
              </a:spcBef>
            </a:pPr>
            <a:r>
              <a:rPr lang="en-US" sz="1100" spc="-5">
                <a:latin typeface="Segoe UI Semibold" panose="020B0702040204020203" pitchFamily="34" charset="0"/>
                <a:cs typeface="Segoe UI Semibold" panose="020B0702040204020203" pitchFamily="34" charset="0"/>
              </a:rPr>
              <a:t>Could this harm be mitigated by defining and documenting reliable and safe performance of the system and providing documentation to customers?</a:t>
            </a:r>
          </a:p>
        </p:txBody>
      </p:sp>
      <p:grpSp>
        <p:nvGrpSpPr>
          <p:cNvPr id="2" name="Group 1" descr="if YES to the prompt, then the following text reads:&#10;&#10;MITIGATION:&#10;Goal RS1: Reliability and safety guidance&#10;This Goal applies to all AI systems.&#10;&#10;This harm is mitigated by defining safe and reliable behavior for the system, ensuring that datasets include representation of key intended uses, defining operational factors and ranges that are important for safe &amp; reliable behavior for the system, and communicating information about reliability and safety to stakeholders.&#10;">
            <a:extLst>
              <a:ext uri="{FF2B5EF4-FFF2-40B4-BE49-F238E27FC236}">
                <a16:creationId xmlns:a16="http://schemas.microsoft.com/office/drawing/2014/main" id="{1032FC23-DD52-464C-B32E-95C484FA9B68}"/>
              </a:ext>
            </a:extLst>
          </p:cNvPr>
          <p:cNvGrpSpPr/>
          <p:nvPr/>
        </p:nvGrpSpPr>
        <p:grpSpPr>
          <a:xfrm>
            <a:off x="909833" y="2754873"/>
            <a:ext cx="3200400" cy="3762259"/>
            <a:chOff x="909833" y="2754873"/>
            <a:chExt cx="3200400" cy="3762259"/>
          </a:xfrm>
        </p:grpSpPr>
        <p:sp>
          <p:nvSpPr>
            <p:cNvPr id="16" name="Rectangle: Rounded Corners 15">
              <a:extLst>
                <a:ext uri="{FF2B5EF4-FFF2-40B4-BE49-F238E27FC236}">
                  <a16:creationId xmlns:a16="http://schemas.microsoft.com/office/drawing/2014/main" id="{6FD27D28-B6E5-471D-AC18-3C0F205E26FC}"/>
                </a:ext>
              </a:extLst>
            </p:cNvPr>
            <p:cNvSpPr/>
            <p:nvPr/>
          </p:nvSpPr>
          <p:spPr>
            <a:xfrm>
              <a:off x="909833" y="2754873"/>
              <a:ext cx="3200400" cy="2194560"/>
            </a:xfrm>
            <a:prstGeom prst="roundRect">
              <a:avLst/>
            </a:prstGeom>
            <a:noFill/>
            <a:ln>
              <a:solidFill>
                <a:srgbClr val="18824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07000"/>
                </a:lnSpc>
                <a:spcBef>
                  <a:spcPts val="200"/>
                </a:spcBef>
              </a:pPr>
              <a:r>
                <a:rPr lang="en-US" sz="1100" b="1" spc="-5">
                  <a:solidFill>
                    <a:schemeClr val="tx1"/>
                  </a:solidFill>
                  <a:latin typeface="Segoe UI Semibold"/>
                  <a:cs typeface="Segoe UI Semibold"/>
                </a:rPr>
                <a:t>Goal RS1: Reliability and safety guidance</a:t>
              </a:r>
            </a:p>
            <a:p>
              <a:pPr algn="ctr">
                <a:lnSpc>
                  <a:spcPct val="107000"/>
                </a:lnSpc>
                <a:spcBef>
                  <a:spcPts val="200"/>
                </a:spcBef>
              </a:pPr>
              <a:r>
                <a:rPr lang="en-US" sz="1000" i="1" spc="5">
                  <a:solidFill>
                    <a:schemeClr val="tx1"/>
                  </a:solidFill>
                  <a:latin typeface="Segoe UI"/>
                  <a:cs typeface="Segoe UI"/>
                </a:rPr>
                <a:t>This Goal applies to all AI systems.</a:t>
              </a:r>
            </a:p>
            <a:p>
              <a:pPr algn="ctr">
                <a:lnSpc>
                  <a:spcPct val="107000"/>
                </a:lnSpc>
                <a:spcBef>
                  <a:spcPts val="200"/>
                </a:spcBef>
              </a:pPr>
              <a:endParaRPr lang="en-US" sz="500" i="1" spc="5">
                <a:solidFill>
                  <a:schemeClr val="tx1"/>
                </a:solidFill>
                <a:latin typeface="Segoe UI"/>
                <a:cs typeface="Segoe UI"/>
              </a:endParaRPr>
            </a:p>
            <a:p>
              <a:pPr algn="ctr">
                <a:lnSpc>
                  <a:spcPct val="107000"/>
                </a:lnSpc>
                <a:spcBef>
                  <a:spcPts val="200"/>
                </a:spcBef>
              </a:pPr>
              <a:r>
                <a:rPr lang="en-US" sz="1100" spc="-5">
                  <a:solidFill>
                    <a:schemeClr val="tx1"/>
                  </a:solidFill>
                  <a:latin typeface="Segoe UI" panose="020B0502040204020203" pitchFamily="34" charset="0"/>
                  <a:cs typeface="Segoe UI" panose="020B0502040204020203" pitchFamily="34" charset="0"/>
                </a:rPr>
                <a:t>This harm is mitigated by defining safe and reliable behavior for the system, ensuring that datasets include representation of key intended uses, defining operational factors and ranges that are important for safe &amp; reliable behavior for the system, and communicating information about reliability and safety to stakeholders.</a:t>
              </a:r>
              <a:endParaRPr lang="en-US" sz="1100" spc="-5">
                <a:solidFill>
                  <a:schemeClr val="tx1"/>
                </a:solidFill>
                <a:highlight>
                  <a:srgbClr val="FFFF00"/>
                </a:highlight>
                <a:latin typeface="Segoe UI" panose="020B0502040204020203" pitchFamily="34" charset="0"/>
                <a:cs typeface="Segoe UI" panose="020B0502040204020203" pitchFamily="34" charset="0"/>
              </a:endParaRPr>
            </a:p>
          </p:txBody>
        </p:sp>
        <p:sp>
          <p:nvSpPr>
            <p:cNvPr id="168" name="Rectangle: Rounded Corners 167">
              <a:extLst>
                <a:ext uri="{FF2B5EF4-FFF2-40B4-BE49-F238E27FC236}">
                  <a16:creationId xmlns:a16="http://schemas.microsoft.com/office/drawing/2014/main" id="{48CCE0DE-9CC7-4B0D-96C9-2AF2B5201A38}"/>
                </a:ext>
              </a:extLst>
            </p:cNvPr>
            <p:cNvSpPr/>
            <p:nvPr/>
          </p:nvSpPr>
          <p:spPr>
            <a:xfrm>
              <a:off x="909833" y="5284303"/>
              <a:ext cx="3200400" cy="1232829"/>
            </a:xfrm>
            <a:prstGeom prst="roundRect">
              <a:avLst/>
            </a:prstGeom>
            <a:noFill/>
            <a:ln>
              <a:solidFill>
                <a:srgbClr val="1882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Bef>
                  <a:spcPts val="200"/>
                </a:spcBef>
              </a:pPr>
              <a:r>
                <a:rPr lang="en-US" sz="1100" i="1" spc="-5">
                  <a:solidFill>
                    <a:srgbClr val="188240"/>
                  </a:solidFill>
                  <a:latin typeface="Segoe UI" panose="020B0502040204020203" pitchFamily="34" charset="0"/>
                  <a:cs typeface="Segoe UI" panose="020B0502040204020203" pitchFamily="34" charset="0"/>
                </a:rPr>
                <a:t>For example, a computer vision system not optimized for use in varying lighting situations may compromise performance. To mitigate this potential harm, we can define the lighting parameter in which the system performs well.</a:t>
              </a:r>
            </a:p>
          </p:txBody>
        </p:sp>
      </p:grpSp>
      <p:sp>
        <p:nvSpPr>
          <p:cNvPr id="61" name="Rectangle: Rounded Corners 60">
            <a:extLst>
              <a:ext uri="{FF2B5EF4-FFF2-40B4-BE49-F238E27FC236}">
                <a16:creationId xmlns:a16="http://schemas.microsoft.com/office/drawing/2014/main" id="{ACD1507D-33AE-4D5C-AB76-B63B96FE944F}"/>
              </a:ext>
            </a:extLst>
          </p:cNvPr>
          <p:cNvSpPr/>
          <p:nvPr/>
        </p:nvSpPr>
        <p:spPr>
          <a:xfrm>
            <a:off x="4666802" y="920960"/>
            <a:ext cx="3200400" cy="822960"/>
          </a:xfrm>
          <a:prstGeom prst="roundRect">
            <a:avLst/>
          </a:prstGeom>
          <a:solidFill>
            <a:srgbClr val="188240"/>
          </a:solidFill>
          <a:ln>
            <a:solidFill>
              <a:srgbClr val="1882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Bef>
                <a:spcPts val="200"/>
              </a:spcBef>
            </a:pPr>
            <a:r>
              <a:rPr lang="en-US" sz="1100" spc="-5">
                <a:latin typeface="Segoe UI Semibold" panose="020B0702040204020203" pitchFamily="34" charset="0"/>
                <a:cs typeface="Segoe UI Semibold" panose="020B0702040204020203" pitchFamily="34" charset="0"/>
              </a:rPr>
              <a:t>Is this harm the result of a predictable failure, or inadequately managing unknown failures once the system is in use?</a:t>
            </a:r>
          </a:p>
        </p:txBody>
      </p:sp>
      <p:grpSp>
        <p:nvGrpSpPr>
          <p:cNvPr id="6" name="Group 5" descr="if YES to the prompt, then the following text reads:&#10;&#10;MITIGATION:&#10;Goal RS2: Failures and remediations&#10;This Goal applies to all AI systems&#10;&#10;This harm is mitigated by establishing failure management approaches for each predictable failure.&#10;">
            <a:extLst>
              <a:ext uri="{FF2B5EF4-FFF2-40B4-BE49-F238E27FC236}">
                <a16:creationId xmlns:a16="http://schemas.microsoft.com/office/drawing/2014/main" id="{A16B8204-8733-4944-9F0A-27E2B8ECA81D}"/>
              </a:ext>
            </a:extLst>
          </p:cNvPr>
          <p:cNvGrpSpPr/>
          <p:nvPr/>
        </p:nvGrpSpPr>
        <p:grpSpPr>
          <a:xfrm>
            <a:off x="4666803" y="2754878"/>
            <a:ext cx="3218767" cy="3761954"/>
            <a:chOff x="4572246" y="2754873"/>
            <a:chExt cx="3218767" cy="3761954"/>
          </a:xfrm>
        </p:grpSpPr>
        <p:sp>
          <p:nvSpPr>
            <p:cNvPr id="71" name="Rectangle: Rounded Corners 70">
              <a:extLst>
                <a:ext uri="{FF2B5EF4-FFF2-40B4-BE49-F238E27FC236}">
                  <a16:creationId xmlns:a16="http://schemas.microsoft.com/office/drawing/2014/main" id="{5BAE144A-5620-4523-B4B5-EA6FD1CE806E}"/>
                </a:ext>
              </a:extLst>
            </p:cNvPr>
            <p:cNvSpPr/>
            <p:nvPr/>
          </p:nvSpPr>
          <p:spPr>
            <a:xfrm>
              <a:off x="4572246" y="2754873"/>
              <a:ext cx="3200400" cy="2194560"/>
            </a:xfrm>
            <a:prstGeom prst="roundRect">
              <a:avLst/>
            </a:prstGeom>
            <a:noFill/>
            <a:ln>
              <a:solidFill>
                <a:srgbClr val="18824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07000"/>
                </a:lnSpc>
                <a:spcBef>
                  <a:spcPts val="200"/>
                </a:spcBef>
              </a:pPr>
              <a:r>
                <a:rPr lang="en-US" sz="1100" b="1" spc="-5">
                  <a:solidFill>
                    <a:schemeClr val="tx1"/>
                  </a:solidFill>
                  <a:latin typeface="Segoe UI Semibold"/>
                  <a:cs typeface="Segoe UI Semibold"/>
                </a:rPr>
                <a:t>Goal RS2: Failures and remediations</a:t>
              </a:r>
            </a:p>
            <a:p>
              <a:pPr algn="ctr">
                <a:lnSpc>
                  <a:spcPct val="107000"/>
                </a:lnSpc>
                <a:spcBef>
                  <a:spcPts val="200"/>
                </a:spcBef>
              </a:pPr>
              <a:r>
                <a:rPr lang="en-US" sz="1000" i="1" spc="5">
                  <a:solidFill>
                    <a:schemeClr val="tx1"/>
                  </a:solidFill>
                  <a:latin typeface="Segoe UI"/>
                  <a:cs typeface="Segoe UI"/>
                </a:rPr>
                <a:t>This Goal applies to all AI systems</a:t>
              </a:r>
            </a:p>
            <a:p>
              <a:pPr algn="ctr">
                <a:lnSpc>
                  <a:spcPct val="107000"/>
                </a:lnSpc>
                <a:spcBef>
                  <a:spcPts val="200"/>
                </a:spcBef>
              </a:pPr>
              <a:endParaRPr lang="en-US" sz="500" i="1" spc="5">
                <a:solidFill>
                  <a:schemeClr val="tx1"/>
                </a:solidFill>
                <a:latin typeface="Segoe UI"/>
                <a:cs typeface="Segoe UI"/>
              </a:endParaRPr>
            </a:p>
            <a:p>
              <a:pPr algn="ctr">
                <a:lnSpc>
                  <a:spcPct val="107000"/>
                </a:lnSpc>
                <a:spcBef>
                  <a:spcPts val="200"/>
                </a:spcBef>
              </a:pPr>
              <a:r>
                <a:rPr lang="en-US" sz="1100" spc="-5">
                  <a:solidFill>
                    <a:schemeClr val="tx1"/>
                  </a:solidFill>
                  <a:latin typeface="Segoe UI" panose="020B0502040204020203" pitchFamily="34" charset="0"/>
                  <a:cs typeface="Segoe UI" panose="020B0502040204020203" pitchFamily="34" charset="0"/>
                </a:rPr>
                <a:t>This harm is mitigated by establishing failure management approaches for each predictable failure.</a:t>
              </a:r>
            </a:p>
          </p:txBody>
        </p:sp>
        <p:sp>
          <p:nvSpPr>
            <p:cNvPr id="170" name="Rectangle: Rounded Corners 169">
              <a:extLst>
                <a:ext uri="{FF2B5EF4-FFF2-40B4-BE49-F238E27FC236}">
                  <a16:creationId xmlns:a16="http://schemas.microsoft.com/office/drawing/2014/main" id="{ED5FF23A-E717-46E2-8596-C5E7DF736865}"/>
                </a:ext>
              </a:extLst>
            </p:cNvPr>
            <p:cNvSpPr/>
            <p:nvPr/>
          </p:nvSpPr>
          <p:spPr>
            <a:xfrm>
              <a:off x="4590613" y="5283998"/>
              <a:ext cx="3200400" cy="1232829"/>
            </a:xfrm>
            <a:prstGeom prst="roundRect">
              <a:avLst/>
            </a:prstGeom>
            <a:noFill/>
            <a:ln>
              <a:solidFill>
                <a:srgbClr val="1882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Bef>
                  <a:spcPts val="200"/>
                </a:spcBef>
              </a:pPr>
              <a:r>
                <a:rPr lang="en-US" sz="1100" i="1" spc="-5">
                  <a:solidFill>
                    <a:srgbClr val="188240"/>
                  </a:solidFill>
                  <a:latin typeface="Segoe UI" panose="020B0502040204020203" pitchFamily="34" charset="0"/>
                  <a:cs typeface="Segoe UI" panose="020B0502040204020203" pitchFamily="34" charset="0"/>
                </a:rPr>
                <a:t>For example, a synthetic voice service could be used in ways that are harmful, for example, for </a:t>
              </a:r>
              <a:r>
                <a:rPr lang="en-US" sz="1100" i="1" spc="-5" err="1">
                  <a:solidFill>
                    <a:srgbClr val="188240"/>
                  </a:solidFill>
                  <a:latin typeface="Segoe UI" panose="020B0502040204020203" pitchFamily="34" charset="0"/>
                  <a:cs typeface="Segoe UI" panose="020B0502040204020203" pitchFamily="34" charset="0"/>
                </a:rPr>
                <a:t>DeepFake</a:t>
              </a:r>
              <a:r>
                <a:rPr lang="en-US" sz="1100" i="1" spc="-5">
                  <a:solidFill>
                    <a:srgbClr val="188240"/>
                  </a:solidFill>
                  <a:latin typeface="Segoe UI" panose="020B0502040204020203" pitchFamily="34" charset="0"/>
                  <a:cs typeface="Segoe UI" panose="020B0502040204020203" pitchFamily="34" charset="0"/>
                </a:rPr>
                <a:t> videos. To mitigate these potential harms, the system can produce a watermark to signal that the content is AI generated.</a:t>
              </a:r>
            </a:p>
          </p:txBody>
        </p:sp>
      </p:grpSp>
      <p:sp>
        <p:nvSpPr>
          <p:cNvPr id="97" name="Rectangle: Rounded Corners 96">
            <a:extLst>
              <a:ext uri="{FF2B5EF4-FFF2-40B4-BE49-F238E27FC236}">
                <a16:creationId xmlns:a16="http://schemas.microsoft.com/office/drawing/2014/main" id="{F138F6AD-477C-4A33-835F-D5FB82BFC8B5}"/>
              </a:ext>
            </a:extLst>
          </p:cNvPr>
          <p:cNvSpPr/>
          <p:nvPr/>
        </p:nvSpPr>
        <p:spPr>
          <a:xfrm>
            <a:off x="8444340" y="920960"/>
            <a:ext cx="3200400" cy="822960"/>
          </a:xfrm>
          <a:prstGeom prst="roundRect">
            <a:avLst/>
          </a:prstGeom>
          <a:solidFill>
            <a:srgbClr val="188240"/>
          </a:solidFill>
          <a:ln>
            <a:solidFill>
              <a:srgbClr val="1882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Bef>
                <a:spcPts val="200"/>
              </a:spcBef>
            </a:pPr>
            <a:r>
              <a:rPr lang="en-US" sz="1100" spc="-5">
                <a:latin typeface="Segoe UI Semibold" panose="020B0702040204020203" pitchFamily="34" charset="0"/>
                <a:cs typeface="Segoe UI Semibold" panose="020B0702040204020203" pitchFamily="34" charset="0"/>
              </a:rPr>
              <a:t>Could this harm be mitigated by monitoring and evaluating the system in an ongoing manner?</a:t>
            </a:r>
          </a:p>
        </p:txBody>
      </p:sp>
      <p:sp>
        <p:nvSpPr>
          <p:cNvPr id="107" name="Rectangle: Rounded Corners 106">
            <a:extLst>
              <a:ext uri="{FF2B5EF4-FFF2-40B4-BE49-F238E27FC236}">
                <a16:creationId xmlns:a16="http://schemas.microsoft.com/office/drawing/2014/main" id="{88886187-BCFB-458D-9FE4-CC9BA3A9F6A2}"/>
              </a:ext>
            </a:extLst>
          </p:cNvPr>
          <p:cNvSpPr/>
          <p:nvPr/>
        </p:nvSpPr>
        <p:spPr>
          <a:xfrm>
            <a:off x="8444347" y="2744788"/>
            <a:ext cx="3200400" cy="2194560"/>
          </a:xfrm>
          <a:prstGeom prst="roundRect">
            <a:avLst/>
          </a:prstGeom>
          <a:noFill/>
          <a:ln>
            <a:solidFill>
              <a:srgbClr val="18824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107000"/>
              </a:lnSpc>
              <a:spcBef>
                <a:spcPts val="200"/>
              </a:spcBef>
            </a:pPr>
            <a:r>
              <a:rPr lang="en-US" sz="1100" b="1" spc="-5">
                <a:solidFill>
                  <a:schemeClr val="tx1"/>
                </a:solidFill>
                <a:latin typeface="Segoe UI Semibold"/>
                <a:cs typeface="Segoe UI Semibold"/>
              </a:rPr>
              <a:t>Goal RS3: Ongoing monitoring, feedback, and evaluation</a:t>
            </a:r>
          </a:p>
          <a:p>
            <a:pPr algn="ctr">
              <a:lnSpc>
                <a:spcPct val="107000"/>
              </a:lnSpc>
              <a:spcBef>
                <a:spcPts val="200"/>
              </a:spcBef>
            </a:pPr>
            <a:r>
              <a:rPr lang="en-US" sz="1000" i="1" spc="5">
                <a:solidFill>
                  <a:schemeClr val="tx1"/>
                </a:solidFill>
                <a:latin typeface="Segoe UI"/>
                <a:cs typeface="Segoe UI"/>
              </a:rPr>
              <a:t>This Goal applies to all AI systems.</a:t>
            </a:r>
          </a:p>
          <a:p>
            <a:pPr algn="ctr">
              <a:lnSpc>
                <a:spcPct val="107000"/>
              </a:lnSpc>
              <a:spcBef>
                <a:spcPts val="200"/>
              </a:spcBef>
            </a:pPr>
            <a:endParaRPr lang="en-US" sz="500" i="1" spc="5">
              <a:solidFill>
                <a:schemeClr val="tx1"/>
              </a:solidFill>
              <a:latin typeface="Segoe UI"/>
              <a:cs typeface="Segoe UI"/>
            </a:endParaRPr>
          </a:p>
          <a:p>
            <a:pPr algn="ctr">
              <a:lnSpc>
                <a:spcPct val="107000"/>
              </a:lnSpc>
              <a:spcBef>
                <a:spcPts val="200"/>
              </a:spcBef>
            </a:pPr>
            <a:r>
              <a:rPr lang="en-US" sz="1100" spc="-5">
                <a:solidFill>
                  <a:schemeClr val="tx1"/>
                </a:solidFill>
                <a:latin typeface="Segoe UI" panose="020B0502040204020203" pitchFamily="34" charset="0"/>
                <a:cs typeface="Segoe UI" panose="020B0502040204020203" pitchFamily="34" charset="0"/>
              </a:rPr>
              <a:t>This harm is mitigated by establishing system monitoring methods that allow the team to identify and review new uses, identify and troubleshoot issues, manage and maintain the system, and improve the system over time.</a:t>
            </a:r>
          </a:p>
        </p:txBody>
      </p:sp>
      <p:cxnSp>
        <p:nvCxnSpPr>
          <p:cNvPr id="4" name="Straight Connector 3">
            <a:extLst>
              <a:ext uri="{FF2B5EF4-FFF2-40B4-BE49-F238E27FC236}">
                <a16:creationId xmlns:a16="http://schemas.microsoft.com/office/drawing/2014/main" id="{7161FB70-D330-4733-8C3E-207D5370E764}"/>
              </a:ext>
              <a:ext uri="{C183D7F6-B498-43B3-948B-1728B52AA6E4}">
                <adec:decorative xmlns:adec="http://schemas.microsoft.com/office/drawing/2017/decorative" val="1"/>
              </a:ext>
            </a:extLst>
          </p:cNvPr>
          <p:cNvCxnSpPr>
            <a:cxnSpLocks/>
          </p:cNvCxnSpPr>
          <p:nvPr/>
        </p:nvCxnSpPr>
        <p:spPr>
          <a:xfrm>
            <a:off x="909833" y="2325749"/>
            <a:ext cx="10586842" cy="35047"/>
          </a:xfrm>
          <a:prstGeom prst="line">
            <a:avLst/>
          </a:prstGeom>
          <a:ln w="19050">
            <a:solidFill>
              <a:schemeClr val="tx1">
                <a:lumMod val="75000"/>
                <a:lumOff val="25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49EFB5D-ECD1-4B4B-95B5-4C98899E2176}"/>
              </a:ext>
              <a:ext uri="{C183D7F6-B498-43B3-948B-1728B52AA6E4}">
                <adec:decorative xmlns:adec="http://schemas.microsoft.com/office/drawing/2017/decorative" val="1"/>
              </a:ext>
            </a:extLst>
          </p:cNvPr>
          <p:cNvSpPr txBox="1"/>
          <p:nvPr/>
        </p:nvSpPr>
        <p:spPr>
          <a:xfrm>
            <a:off x="879024" y="2081662"/>
            <a:ext cx="10586842" cy="261610"/>
          </a:xfrm>
          <a:prstGeom prst="rect">
            <a:avLst/>
          </a:prstGeom>
          <a:noFill/>
        </p:spPr>
        <p:txBody>
          <a:bodyPr wrap="square" rtlCol="0">
            <a:spAutoFit/>
          </a:bodyPr>
          <a:lstStyle/>
          <a:p>
            <a:r>
              <a:rPr lang="en-US" sz="1100" i="1">
                <a:latin typeface="Segoe UI" panose="020B0502040204020203" pitchFamily="34" charset="0"/>
                <a:cs typeface="Segoe UI" panose="020B0502040204020203" pitchFamily="34" charset="0"/>
              </a:rPr>
              <a:t>If you answer yes to any of the prompts, enter the corresponding mitigation(s) below the prompt in the second column of the table in 5.1 in the Impact Assessment template. </a:t>
            </a:r>
          </a:p>
        </p:txBody>
      </p:sp>
      <p:sp>
        <p:nvSpPr>
          <p:cNvPr id="8" name="Rectangle: Rounded Corners 7">
            <a:extLst>
              <a:ext uri="{FF2B5EF4-FFF2-40B4-BE49-F238E27FC236}">
                <a16:creationId xmlns:a16="http://schemas.microsoft.com/office/drawing/2014/main" id="{53C1507A-7D9A-463B-B345-396FB01F9666}"/>
              </a:ext>
            </a:extLst>
          </p:cNvPr>
          <p:cNvSpPr/>
          <p:nvPr/>
        </p:nvSpPr>
        <p:spPr>
          <a:xfrm>
            <a:off x="8484199" y="5284304"/>
            <a:ext cx="3422251" cy="1542618"/>
          </a:xfrm>
          <a:prstGeom prst="roundRect">
            <a:avLst/>
          </a:prstGeom>
          <a:noFill/>
          <a:ln>
            <a:solidFill>
              <a:srgbClr val="18824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050" i="1" spc="-5">
                <a:solidFill>
                  <a:srgbClr val="188240"/>
                </a:solidFill>
                <a:latin typeface="Segoe UI"/>
                <a:cs typeface="Segoe UI"/>
              </a:rPr>
              <a:t>For example, monitoring revealed that a system that uses infrared cameras to verify an individual logging into a device fails five times more frequently on weekend days. Specifically, this is because the weekend log-ins take place in different environmental conditions with more infrared light. To improve performance, the system can include secondary verification templates created in a variety of lighting conditions.</a:t>
            </a:r>
          </a:p>
        </p:txBody>
      </p:sp>
    </p:spTree>
    <p:extLst>
      <p:ext uri="{BB962C8B-B14F-4D97-AF65-F5344CB8AC3E}">
        <p14:creationId xmlns:p14="http://schemas.microsoft.com/office/powerpoint/2010/main" val="12990864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S logo white - EMF" descr="Microsoft logo white text version">
            <a:extLst>
              <a:ext uri="{FF2B5EF4-FFF2-40B4-BE49-F238E27FC236}">
                <a16:creationId xmlns:a16="http://schemas.microsoft.com/office/drawing/2014/main" id="{F631CD2D-AB8B-2AB7-8D25-F75BFA53EFF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7974314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35417-1AAD-486C-90A9-F161C5E93CA1}"/>
              </a:ext>
            </a:extLst>
          </p:cNvPr>
          <p:cNvSpPr>
            <a:spLocks noGrp="1"/>
          </p:cNvSpPr>
          <p:nvPr>
            <p:ph type="title" idx="4294967295"/>
          </p:nvPr>
        </p:nvSpPr>
        <p:spPr>
          <a:xfrm>
            <a:off x="0" y="-1325563"/>
            <a:ext cx="10515600" cy="1325563"/>
          </a:xfrm>
          <a:ln>
            <a:noFill/>
          </a:ln>
        </p:spPr>
        <p:txBody>
          <a:bodyPr vert="horz" lIns="91440" tIns="45720" rIns="91440" bIns="45720" rtlCol="0" anchor="b">
            <a:normAutofit/>
          </a:bodyPr>
          <a:lstStyle/>
          <a:p>
            <a:r>
              <a:rPr lang="en-GB" sz="1800">
                <a:solidFill>
                  <a:schemeClr val="bg1">
                    <a:lumMod val="65000"/>
                  </a:schemeClr>
                </a:solidFill>
              </a:rPr>
              <a:t>Case study</a:t>
            </a:r>
          </a:p>
        </p:txBody>
      </p:sp>
      <p:sp>
        <p:nvSpPr>
          <p:cNvPr id="10" name="object 10"/>
          <p:cNvSpPr txBox="1"/>
          <p:nvPr/>
        </p:nvSpPr>
        <p:spPr>
          <a:xfrm>
            <a:off x="6227988" y="1283054"/>
            <a:ext cx="4305541" cy="2131707"/>
          </a:xfrm>
          <a:prstGeom prst="rect">
            <a:avLst/>
          </a:prstGeom>
        </p:spPr>
        <p:txBody>
          <a:bodyPr vert="horz" wrap="square" lIns="0" tIns="3081" rIns="0" bIns="0" rtlCol="0">
            <a:spAutoFit/>
          </a:bodyPr>
          <a:lstStyle/>
          <a:p>
            <a:pPr marL="7701" marR="3081">
              <a:lnSpc>
                <a:spcPts val="4299"/>
              </a:lnSpc>
              <a:spcBef>
                <a:spcPts val="24"/>
              </a:spcBef>
            </a:pPr>
            <a:r>
              <a:rPr sz="3487" b="1" spc="-182" dirty="0">
                <a:solidFill>
                  <a:srgbClr val="0078D4"/>
                </a:solidFill>
                <a:latin typeface="Segoe Pro Semibold"/>
                <a:cs typeface="Segoe Pro Semibold"/>
              </a:rPr>
              <a:t>I</a:t>
            </a:r>
            <a:r>
              <a:rPr sz="3487" b="1" spc="-127" dirty="0">
                <a:solidFill>
                  <a:srgbClr val="0078D4"/>
                </a:solidFill>
                <a:latin typeface="Segoe Pro Semibold"/>
                <a:cs typeface="Segoe Pro Semibold"/>
              </a:rPr>
              <a:t>m</a:t>
            </a:r>
            <a:r>
              <a:rPr sz="3487" b="1" spc="-103" dirty="0">
                <a:solidFill>
                  <a:srgbClr val="0078D4"/>
                </a:solidFill>
                <a:latin typeface="Segoe Pro Semibold"/>
                <a:cs typeface="Segoe Pro Semibold"/>
              </a:rPr>
              <a:t>a</a:t>
            </a:r>
            <a:r>
              <a:rPr sz="3487" b="1" spc="-176" dirty="0">
                <a:solidFill>
                  <a:srgbClr val="0078D4"/>
                </a:solidFill>
                <a:latin typeface="Segoe Pro Semibold"/>
                <a:cs typeface="Segoe Pro Semibold"/>
              </a:rPr>
              <a:t>gi</a:t>
            </a:r>
            <a:r>
              <a:rPr sz="3487" b="1" spc="-130" dirty="0">
                <a:solidFill>
                  <a:srgbClr val="0078D4"/>
                </a:solidFill>
                <a:latin typeface="Segoe Pro Semibold"/>
                <a:cs typeface="Segoe Pro Semibold"/>
              </a:rPr>
              <a:t>n</a:t>
            </a:r>
            <a:r>
              <a:rPr sz="3487" b="1" spc="6" dirty="0">
                <a:solidFill>
                  <a:srgbClr val="0078D4"/>
                </a:solidFill>
                <a:latin typeface="Segoe Pro Semibold"/>
                <a:cs typeface="Segoe Pro Semibold"/>
              </a:rPr>
              <a:t>e</a:t>
            </a:r>
            <a:r>
              <a:rPr sz="3487" b="1" spc="-136" dirty="0">
                <a:solidFill>
                  <a:srgbClr val="0078D4"/>
                </a:solidFill>
                <a:latin typeface="Segoe Pro Semibold"/>
                <a:cs typeface="Segoe Pro Semibold"/>
              </a:rPr>
              <a:t> </a:t>
            </a:r>
            <a:r>
              <a:rPr sz="3487" b="1" spc="-130" dirty="0">
                <a:solidFill>
                  <a:srgbClr val="0078D4"/>
                </a:solidFill>
                <a:latin typeface="Segoe Pro Semibold"/>
                <a:cs typeface="Segoe Pro Semibold"/>
              </a:rPr>
              <a:t>a</a:t>
            </a:r>
            <a:r>
              <a:rPr sz="3487" b="1" spc="6" dirty="0">
                <a:solidFill>
                  <a:srgbClr val="0078D4"/>
                </a:solidFill>
                <a:latin typeface="Segoe Pro Semibold"/>
                <a:cs typeface="Segoe Pro Semibold"/>
              </a:rPr>
              <a:t>n</a:t>
            </a:r>
            <a:r>
              <a:rPr sz="3487" b="1" spc="-136" dirty="0">
                <a:solidFill>
                  <a:srgbClr val="0078D4"/>
                </a:solidFill>
                <a:latin typeface="Segoe Pro Semibold"/>
                <a:cs typeface="Segoe Pro Semibold"/>
              </a:rPr>
              <a:t> </a:t>
            </a:r>
            <a:r>
              <a:rPr sz="3487" b="1" spc="-146" dirty="0">
                <a:solidFill>
                  <a:srgbClr val="0078D4"/>
                </a:solidFill>
                <a:latin typeface="Segoe Pro Semibold"/>
                <a:cs typeface="Segoe Pro Semibold"/>
              </a:rPr>
              <a:t>A</a:t>
            </a:r>
            <a:r>
              <a:rPr sz="3487" b="1" spc="3" dirty="0">
                <a:solidFill>
                  <a:srgbClr val="0078D4"/>
                </a:solidFill>
                <a:latin typeface="Segoe Pro Semibold"/>
                <a:cs typeface="Segoe Pro Semibold"/>
              </a:rPr>
              <a:t>I</a:t>
            </a:r>
            <a:r>
              <a:rPr sz="3487" b="1" spc="-136" dirty="0">
                <a:solidFill>
                  <a:srgbClr val="0078D4"/>
                </a:solidFill>
                <a:latin typeface="Segoe Pro Semibold"/>
                <a:cs typeface="Segoe Pro Semibold"/>
              </a:rPr>
              <a:t> </a:t>
            </a:r>
            <a:r>
              <a:rPr sz="3487" b="1" spc="-94" dirty="0">
                <a:solidFill>
                  <a:srgbClr val="0078D4"/>
                </a:solidFill>
                <a:latin typeface="Segoe Pro Semibold"/>
                <a:cs typeface="Segoe Pro Semibold"/>
              </a:rPr>
              <a:t>s</a:t>
            </a:r>
            <a:r>
              <a:rPr sz="3487" b="1" spc="-133" dirty="0">
                <a:solidFill>
                  <a:srgbClr val="0078D4"/>
                </a:solidFill>
                <a:latin typeface="Segoe Pro Semibold"/>
                <a:cs typeface="Segoe Pro Semibold"/>
              </a:rPr>
              <a:t>ys</a:t>
            </a:r>
            <a:r>
              <a:rPr sz="3487" b="1" spc="-154" dirty="0">
                <a:solidFill>
                  <a:srgbClr val="0078D4"/>
                </a:solidFill>
                <a:latin typeface="Segoe Pro Semibold"/>
                <a:cs typeface="Segoe Pro Semibold"/>
              </a:rPr>
              <a:t>t</a:t>
            </a:r>
            <a:r>
              <a:rPr sz="3487" b="1" spc="-124" dirty="0">
                <a:solidFill>
                  <a:srgbClr val="0078D4"/>
                </a:solidFill>
                <a:latin typeface="Segoe Pro Semibold"/>
                <a:cs typeface="Segoe Pro Semibold"/>
              </a:rPr>
              <a:t>e</a:t>
            </a:r>
            <a:r>
              <a:rPr sz="3487" b="1" spc="3" dirty="0">
                <a:solidFill>
                  <a:srgbClr val="0078D4"/>
                </a:solidFill>
                <a:latin typeface="Segoe Pro Semibold"/>
                <a:cs typeface="Segoe Pro Semibold"/>
              </a:rPr>
              <a:t>m</a:t>
            </a:r>
            <a:r>
              <a:rPr lang="en-US" sz="3487" b="1" spc="3" dirty="0">
                <a:solidFill>
                  <a:srgbClr val="0078D4"/>
                </a:solidFill>
                <a:latin typeface="Segoe Pro Semibold"/>
                <a:cs typeface="Segoe Pro Semibold"/>
              </a:rPr>
              <a:t> </a:t>
            </a:r>
            <a:r>
              <a:rPr sz="3487" b="1" spc="-152" dirty="0">
                <a:solidFill>
                  <a:srgbClr val="0078D4"/>
                </a:solidFill>
                <a:latin typeface="Segoe Pro Semibold"/>
                <a:cs typeface="Segoe Pro Semibold"/>
              </a:rPr>
              <a:t>t</a:t>
            </a:r>
            <a:r>
              <a:rPr sz="3487" b="1" spc="-127" dirty="0">
                <a:solidFill>
                  <a:srgbClr val="0078D4"/>
                </a:solidFill>
                <a:latin typeface="Segoe Pro Semibold"/>
                <a:cs typeface="Segoe Pro Semibold"/>
              </a:rPr>
              <a:t>h</a:t>
            </a:r>
            <a:r>
              <a:rPr sz="3487" b="1" spc="-133" dirty="0">
                <a:solidFill>
                  <a:srgbClr val="0078D4"/>
                </a:solidFill>
                <a:latin typeface="Segoe Pro Semibold"/>
                <a:cs typeface="Segoe Pro Semibold"/>
              </a:rPr>
              <a:t>a</a:t>
            </a:r>
            <a:r>
              <a:rPr sz="3487" b="1" spc="3" dirty="0">
                <a:solidFill>
                  <a:srgbClr val="0078D4"/>
                </a:solidFill>
                <a:latin typeface="Segoe Pro Semibold"/>
                <a:cs typeface="Segoe Pro Semibold"/>
              </a:rPr>
              <a:t>t</a:t>
            </a:r>
            <a:r>
              <a:rPr sz="3487" b="1" spc="-139" dirty="0">
                <a:solidFill>
                  <a:srgbClr val="0078D4"/>
                </a:solidFill>
                <a:latin typeface="Segoe Pro Semibold"/>
                <a:cs typeface="Segoe Pro Semibold"/>
              </a:rPr>
              <a:t> </a:t>
            </a:r>
            <a:r>
              <a:rPr lang="en-US" sz="3487" b="1" spc="-143" dirty="0">
                <a:solidFill>
                  <a:srgbClr val="0078D4"/>
                </a:solidFill>
                <a:latin typeface="Segoe Pro Semibold"/>
                <a:cs typeface="Segoe Pro Semibold"/>
              </a:rPr>
              <a:t>optimizes healthcare resources</a:t>
            </a:r>
            <a:r>
              <a:rPr sz="3487" b="1" spc="9" dirty="0">
                <a:solidFill>
                  <a:srgbClr val="0078D4"/>
                </a:solidFill>
                <a:latin typeface="Segoe Pro Semibold"/>
                <a:cs typeface="Segoe Pro Semibold"/>
              </a:rPr>
              <a:t> </a:t>
            </a:r>
            <a:r>
              <a:rPr sz="2092" spc="-67" dirty="0">
                <a:solidFill>
                  <a:srgbClr val="0078D4"/>
                </a:solidFill>
                <a:latin typeface="Segoe Pro"/>
                <a:cs typeface="Segoe Pro"/>
              </a:rPr>
              <a:t>Ca</a:t>
            </a:r>
            <a:r>
              <a:rPr sz="2092" spc="-64" dirty="0">
                <a:solidFill>
                  <a:srgbClr val="0078D4"/>
                </a:solidFill>
                <a:latin typeface="Segoe Pro"/>
                <a:cs typeface="Segoe Pro"/>
              </a:rPr>
              <a:t>s</a:t>
            </a:r>
            <a:r>
              <a:rPr sz="2092" spc="3" dirty="0">
                <a:solidFill>
                  <a:srgbClr val="0078D4"/>
                </a:solidFill>
                <a:latin typeface="Segoe Pro"/>
                <a:cs typeface="Segoe Pro"/>
              </a:rPr>
              <a:t>e</a:t>
            </a:r>
            <a:r>
              <a:rPr sz="2092" spc="-85" dirty="0">
                <a:solidFill>
                  <a:srgbClr val="0078D4"/>
                </a:solidFill>
                <a:latin typeface="Segoe Pro"/>
                <a:cs typeface="Segoe Pro"/>
              </a:rPr>
              <a:t> </a:t>
            </a:r>
            <a:r>
              <a:rPr sz="2092" spc="-55" dirty="0">
                <a:solidFill>
                  <a:srgbClr val="0078D4"/>
                </a:solidFill>
                <a:latin typeface="Segoe Pro"/>
                <a:cs typeface="Segoe Pro"/>
              </a:rPr>
              <a:t>s</a:t>
            </a:r>
            <a:r>
              <a:rPr sz="2092" spc="-76" dirty="0">
                <a:solidFill>
                  <a:srgbClr val="0078D4"/>
                </a:solidFill>
                <a:latin typeface="Segoe Pro"/>
                <a:cs typeface="Segoe Pro"/>
              </a:rPr>
              <a:t>tu</a:t>
            </a:r>
            <a:r>
              <a:rPr sz="2092" spc="-64" dirty="0">
                <a:solidFill>
                  <a:srgbClr val="0078D4"/>
                </a:solidFill>
                <a:latin typeface="Segoe Pro"/>
                <a:cs typeface="Segoe Pro"/>
              </a:rPr>
              <a:t>d</a:t>
            </a:r>
            <a:r>
              <a:rPr sz="2092" spc="3" dirty="0">
                <a:solidFill>
                  <a:srgbClr val="0078D4"/>
                </a:solidFill>
                <a:latin typeface="Segoe Pro"/>
                <a:cs typeface="Segoe Pro"/>
              </a:rPr>
              <a:t>y</a:t>
            </a:r>
            <a:endParaRPr sz="2092" dirty="0">
              <a:latin typeface="Segoe Pro"/>
              <a:cs typeface="Segoe Pro"/>
            </a:endParaRPr>
          </a:p>
        </p:txBody>
      </p:sp>
      <p:sp>
        <p:nvSpPr>
          <p:cNvPr id="6" name="object 6"/>
          <p:cNvSpPr txBox="1"/>
          <p:nvPr/>
        </p:nvSpPr>
        <p:spPr>
          <a:xfrm>
            <a:off x="6291484" y="3616446"/>
            <a:ext cx="2447470" cy="2993586"/>
          </a:xfrm>
          <a:prstGeom prst="rect">
            <a:avLst/>
          </a:prstGeom>
        </p:spPr>
        <p:txBody>
          <a:bodyPr vert="horz" wrap="square" lIns="0" tIns="6931" rIns="0" bIns="0" rtlCol="0">
            <a:spAutoFit/>
          </a:bodyPr>
          <a:lstStyle/>
          <a:p>
            <a:pPr marL="7701" marR="3081">
              <a:lnSpc>
                <a:spcPct val="113700"/>
              </a:lnSpc>
              <a:spcBef>
                <a:spcPts val="55"/>
              </a:spcBef>
            </a:pPr>
            <a:r>
              <a:rPr sz="1000" spc="9">
                <a:latin typeface="Segoe UI"/>
                <a:cs typeface="Segoe UI"/>
              </a:rPr>
              <a:t>The </a:t>
            </a:r>
            <a:r>
              <a:rPr sz="1000" spc="6">
                <a:latin typeface="Segoe UI"/>
                <a:cs typeface="Segoe UI"/>
              </a:rPr>
              <a:t>Impact Assessment </a:t>
            </a:r>
            <a:r>
              <a:rPr lang="en-GB" sz="1000" spc="6">
                <a:latin typeface="Segoe UI"/>
                <a:cs typeface="Segoe UI"/>
              </a:rPr>
              <a:t>guidance &amp; activities</a:t>
            </a:r>
            <a:r>
              <a:rPr sz="1000" spc="6">
                <a:latin typeface="Segoe UI"/>
                <a:cs typeface="Segoe UI"/>
              </a:rPr>
              <a:t> </a:t>
            </a:r>
            <a:r>
              <a:rPr sz="1000" spc="9">
                <a:latin typeface="Segoe UI"/>
                <a:cs typeface="Segoe UI"/>
              </a:rPr>
              <a:t>uses a case </a:t>
            </a:r>
            <a:r>
              <a:rPr sz="1000" spc="6">
                <a:latin typeface="Segoe UI"/>
                <a:cs typeface="Segoe UI"/>
              </a:rPr>
              <a:t>study </a:t>
            </a:r>
            <a:r>
              <a:rPr sz="1000" spc="9">
                <a:latin typeface="Segoe UI"/>
                <a:cs typeface="Segoe UI"/>
              </a:rPr>
              <a:t>to </a:t>
            </a:r>
            <a:r>
              <a:rPr sz="1000" spc="3">
                <a:latin typeface="Segoe UI"/>
                <a:cs typeface="Segoe UI"/>
              </a:rPr>
              <a:t>illustrate </a:t>
            </a:r>
            <a:r>
              <a:rPr sz="1000" spc="12">
                <a:latin typeface="Segoe UI"/>
                <a:cs typeface="Segoe UI"/>
              </a:rPr>
              <a:t>how </a:t>
            </a:r>
            <a:r>
              <a:rPr sz="1000" spc="9">
                <a:latin typeface="Segoe UI"/>
                <a:cs typeface="Segoe UI"/>
              </a:rPr>
              <a:t>teams </a:t>
            </a:r>
            <a:r>
              <a:rPr sz="1000" spc="6">
                <a:latin typeface="Segoe UI"/>
                <a:cs typeface="Segoe UI"/>
              </a:rPr>
              <a:t>might </a:t>
            </a:r>
            <a:r>
              <a:rPr sz="1000" spc="9">
                <a:latin typeface="Segoe UI"/>
                <a:cs typeface="Segoe UI"/>
              </a:rPr>
              <a:t>use the</a:t>
            </a:r>
            <a:r>
              <a:rPr lang="en-US" sz="1000" spc="9">
                <a:latin typeface="Segoe UI"/>
                <a:cs typeface="Segoe UI"/>
              </a:rPr>
              <a:t> </a:t>
            </a:r>
            <a:r>
              <a:rPr sz="1000" spc="6">
                <a:latin typeface="Segoe UI"/>
                <a:cs typeface="Segoe UI"/>
              </a:rPr>
              <a:t>activities </a:t>
            </a:r>
            <a:r>
              <a:rPr sz="1000" spc="9">
                <a:latin typeface="Segoe UI"/>
                <a:cs typeface="Segoe UI"/>
              </a:rPr>
              <a:t>to complete the </a:t>
            </a:r>
            <a:r>
              <a:rPr sz="1000" spc="6">
                <a:latin typeface="Segoe UI"/>
                <a:cs typeface="Segoe UI"/>
              </a:rPr>
              <a:t>Impact Assessment</a:t>
            </a:r>
            <a:r>
              <a:rPr lang="en-US" sz="1000" spc="6">
                <a:latin typeface="Segoe UI"/>
                <a:cs typeface="Segoe UI"/>
              </a:rPr>
              <a:t> </a:t>
            </a:r>
            <a:r>
              <a:rPr sz="1000" spc="9">
                <a:latin typeface="Segoe UI"/>
                <a:cs typeface="Segoe UI"/>
              </a:rPr>
              <a:t>template. </a:t>
            </a:r>
            <a:endParaRPr lang="en-US" sz="1000" spc="9">
              <a:latin typeface="Segoe UI"/>
              <a:cs typeface="Segoe UI"/>
            </a:endParaRPr>
          </a:p>
          <a:p>
            <a:pPr marL="7701" marR="3081">
              <a:lnSpc>
                <a:spcPct val="113700"/>
              </a:lnSpc>
              <a:spcBef>
                <a:spcPts val="55"/>
              </a:spcBef>
            </a:pPr>
            <a:endParaRPr lang="en-GB" sz="1000" u="sng" spc="6">
              <a:solidFill>
                <a:srgbClr val="007CC4"/>
              </a:solidFill>
              <a:highlight>
                <a:srgbClr val="FFFF00"/>
              </a:highlight>
              <a:uFill>
                <a:solidFill>
                  <a:srgbClr val="007CC4"/>
                </a:solidFill>
              </a:uFill>
              <a:latin typeface="Segoe UI"/>
              <a:cs typeface="Segoe UI"/>
            </a:endParaRPr>
          </a:p>
          <a:p>
            <a:pPr marL="7701" marR="3081">
              <a:lnSpc>
                <a:spcPct val="113700"/>
              </a:lnSpc>
              <a:spcBef>
                <a:spcPts val="55"/>
              </a:spcBef>
            </a:pPr>
            <a:r>
              <a:rPr lang="en-GB" sz="1000" spc="6">
                <a:latin typeface="Segoe UI"/>
                <a:cs typeface="Segoe UI"/>
              </a:rPr>
              <a:t>Consider </a:t>
            </a:r>
            <a:r>
              <a:rPr lang="en-GB" sz="1000" spc="9">
                <a:latin typeface="Segoe UI"/>
                <a:cs typeface="Segoe UI"/>
              </a:rPr>
              <a:t>an </a:t>
            </a:r>
            <a:r>
              <a:rPr lang="en-GB" sz="1000" spc="6">
                <a:latin typeface="Segoe UI"/>
                <a:cs typeface="Segoe UI"/>
              </a:rPr>
              <a:t>AI system that optimizes healthcare resources such as the allocation of hospital beds or employee scheduling. The system makes predictions about how long a patient will stay in the hospital to inform both bed allocation and staff scheduling. </a:t>
            </a:r>
            <a:r>
              <a:rPr lang="en-GB" sz="1000" spc="9">
                <a:latin typeface="Segoe UI"/>
                <a:cs typeface="Segoe UI"/>
              </a:rPr>
              <a:t>The </a:t>
            </a:r>
            <a:r>
              <a:rPr lang="en-GB" sz="1000" spc="6">
                <a:latin typeface="Segoe UI"/>
                <a:cs typeface="Segoe UI"/>
              </a:rPr>
              <a:t>system’s input includes both patient medical data and resource constraints like scheduling parameters</a:t>
            </a:r>
            <a:r>
              <a:rPr lang="en-GB" sz="1000" spc="9">
                <a:latin typeface="Segoe UI"/>
                <a:cs typeface="Segoe UI"/>
              </a:rPr>
              <a:t>. The</a:t>
            </a:r>
            <a:r>
              <a:rPr lang="en-GB" sz="1000" spc="3">
                <a:latin typeface="Segoe UI"/>
                <a:cs typeface="Segoe UI"/>
              </a:rPr>
              <a:t> </a:t>
            </a:r>
            <a:r>
              <a:rPr lang="en-GB" sz="1000" spc="6">
                <a:latin typeface="Segoe UI"/>
                <a:cs typeface="Segoe UI"/>
              </a:rPr>
              <a:t>system</a:t>
            </a:r>
            <a:r>
              <a:rPr lang="en-GB" sz="1000" spc="3">
                <a:latin typeface="Segoe UI"/>
                <a:cs typeface="Segoe UI"/>
              </a:rPr>
              <a:t> </a:t>
            </a:r>
            <a:r>
              <a:rPr lang="en-GB" sz="1000" spc="9">
                <a:latin typeface="Segoe UI"/>
                <a:cs typeface="Segoe UI"/>
              </a:rPr>
              <a:t>was</a:t>
            </a:r>
            <a:r>
              <a:rPr lang="en-GB" sz="1000" spc="6">
                <a:latin typeface="Segoe UI"/>
                <a:cs typeface="Segoe UI"/>
              </a:rPr>
              <a:t> </a:t>
            </a:r>
            <a:r>
              <a:rPr lang="en-GB" sz="1000" spc="9">
                <a:latin typeface="Segoe UI"/>
                <a:cs typeface="Segoe UI"/>
              </a:rPr>
              <a:t>trained</a:t>
            </a:r>
            <a:r>
              <a:rPr lang="en-GB" sz="1000" spc="3">
                <a:latin typeface="Segoe UI"/>
                <a:cs typeface="Segoe UI"/>
              </a:rPr>
              <a:t> </a:t>
            </a:r>
            <a:r>
              <a:rPr lang="en-GB" sz="1000" spc="9">
                <a:latin typeface="Segoe UI"/>
                <a:cs typeface="Segoe UI"/>
              </a:rPr>
              <a:t>on</a:t>
            </a:r>
            <a:r>
              <a:rPr lang="en-GB" sz="1000" spc="3">
                <a:latin typeface="Segoe UI"/>
                <a:cs typeface="Segoe UI"/>
              </a:rPr>
              <a:t> </a:t>
            </a:r>
            <a:r>
              <a:rPr lang="en-GB" sz="1000" spc="9">
                <a:latin typeface="Segoe UI"/>
                <a:cs typeface="Segoe UI"/>
              </a:rPr>
              <a:t>data</a:t>
            </a:r>
            <a:r>
              <a:rPr lang="en-GB" sz="1000" spc="3">
                <a:latin typeface="Segoe UI"/>
                <a:cs typeface="Segoe UI"/>
              </a:rPr>
              <a:t> </a:t>
            </a:r>
            <a:r>
              <a:rPr lang="en-GB" sz="1000" spc="9">
                <a:latin typeface="Segoe UI"/>
                <a:cs typeface="Segoe UI"/>
              </a:rPr>
              <a:t>from</a:t>
            </a:r>
            <a:r>
              <a:rPr lang="en-GB" sz="1000" spc="3">
                <a:latin typeface="Segoe UI"/>
                <a:cs typeface="Segoe UI"/>
              </a:rPr>
              <a:t> </a:t>
            </a:r>
            <a:r>
              <a:rPr lang="en-GB" sz="1000" spc="9">
                <a:latin typeface="Segoe UI"/>
                <a:cs typeface="Segoe UI"/>
              </a:rPr>
              <a:t>a</a:t>
            </a:r>
            <a:r>
              <a:rPr lang="en-GB" sz="1000" spc="6">
                <a:latin typeface="Segoe UI"/>
                <a:cs typeface="Segoe UI"/>
              </a:rPr>
              <a:t> </a:t>
            </a:r>
            <a:endParaRPr lang="en-GB" sz="1000">
              <a:latin typeface="Segoe UI"/>
              <a:cs typeface="Segoe UI"/>
            </a:endParaRPr>
          </a:p>
          <a:p>
            <a:pPr marL="7701" marR="3081">
              <a:lnSpc>
                <a:spcPct val="113700"/>
              </a:lnSpc>
              <a:spcBef>
                <a:spcPts val="55"/>
              </a:spcBef>
            </a:pPr>
            <a:endParaRPr sz="879">
              <a:highlight>
                <a:srgbClr val="FFFF00"/>
              </a:highlight>
              <a:latin typeface="Segoe UI"/>
              <a:cs typeface="Segoe UI"/>
            </a:endParaRPr>
          </a:p>
        </p:txBody>
      </p:sp>
      <p:sp>
        <p:nvSpPr>
          <p:cNvPr id="8" name="object 8"/>
          <p:cNvSpPr txBox="1"/>
          <p:nvPr/>
        </p:nvSpPr>
        <p:spPr>
          <a:xfrm>
            <a:off x="9136098" y="3616104"/>
            <a:ext cx="2424752" cy="2987366"/>
          </a:xfrm>
          <a:prstGeom prst="rect">
            <a:avLst/>
          </a:prstGeom>
        </p:spPr>
        <p:txBody>
          <a:bodyPr vert="horz" wrap="square" lIns="0" tIns="6931" rIns="0" bIns="0" rtlCol="0">
            <a:spAutoFit/>
          </a:bodyPr>
          <a:lstStyle/>
          <a:p>
            <a:pPr marL="7701" marR="25799">
              <a:lnSpc>
                <a:spcPct val="113700"/>
              </a:lnSpc>
              <a:spcBef>
                <a:spcPts val="55"/>
              </a:spcBef>
            </a:pPr>
            <a:r>
              <a:rPr lang="en-US" sz="1000" spc="6">
                <a:latin typeface="Segoe UI"/>
                <a:cs typeface="Segoe UI"/>
              </a:rPr>
              <a:t>specific </a:t>
            </a:r>
            <a:r>
              <a:rPr sz="1000" spc="6">
                <a:latin typeface="Segoe UI"/>
                <a:cs typeface="Segoe UI"/>
              </a:rPr>
              <a:t>hospital that included: 1) patients</a:t>
            </a:r>
            <a:r>
              <a:rPr lang="en-US" sz="1000" spc="6">
                <a:latin typeface="Segoe UI"/>
                <a:cs typeface="Segoe UI"/>
              </a:rPr>
              <a:t>'</a:t>
            </a:r>
            <a:r>
              <a:rPr sz="1000" spc="6">
                <a:latin typeface="Segoe UI"/>
                <a:cs typeface="Segoe UI"/>
              </a:rPr>
              <a:t> medical</a:t>
            </a:r>
            <a:r>
              <a:rPr lang="en-US" sz="1000" spc="6">
                <a:latin typeface="Segoe UI"/>
                <a:cs typeface="Segoe UI"/>
              </a:rPr>
              <a:t> </a:t>
            </a:r>
            <a:r>
              <a:rPr sz="1000" spc="6">
                <a:latin typeface="Segoe UI"/>
                <a:cs typeface="Segoe UI"/>
              </a:rPr>
              <a:t>history; 2) </a:t>
            </a:r>
            <a:r>
              <a:rPr sz="1000" spc="9">
                <a:latin typeface="Segoe UI"/>
                <a:cs typeface="Segoe UI"/>
              </a:rPr>
              <a:t>the type of </a:t>
            </a:r>
            <a:r>
              <a:rPr sz="1000" spc="6">
                <a:latin typeface="Segoe UI"/>
                <a:cs typeface="Segoe UI"/>
              </a:rPr>
              <a:t>surgery; 3) </a:t>
            </a:r>
            <a:r>
              <a:rPr sz="1000" spc="12">
                <a:latin typeface="Segoe UI"/>
                <a:cs typeface="Segoe UI"/>
              </a:rPr>
              <a:t>how </a:t>
            </a:r>
            <a:r>
              <a:rPr sz="1000" spc="6">
                <a:latin typeface="Segoe UI"/>
                <a:cs typeface="Segoe UI"/>
              </a:rPr>
              <a:t>long </a:t>
            </a:r>
            <a:r>
              <a:rPr sz="1000" spc="9">
                <a:latin typeface="Segoe UI"/>
                <a:cs typeface="Segoe UI"/>
              </a:rPr>
              <a:t>they</a:t>
            </a:r>
            <a:r>
              <a:rPr lang="en-US" sz="1000" spc="9">
                <a:latin typeface="Segoe UI"/>
                <a:cs typeface="Segoe UI"/>
              </a:rPr>
              <a:t> </a:t>
            </a:r>
            <a:r>
              <a:rPr sz="1000" spc="6">
                <a:latin typeface="Segoe UI"/>
                <a:cs typeface="Segoe UI"/>
              </a:rPr>
              <a:t>stayed</a:t>
            </a:r>
            <a:r>
              <a:rPr sz="1000">
                <a:latin typeface="Segoe UI"/>
                <a:cs typeface="Segoe UI"/>
              </a:rPr>
              <a:t> </a:t>
            </a:r>
            <a:r>
              <a:rPr sz="1000" spc="6">
                <a:latin typeface="Segoe UI"/>
                <a:cs typeface="Segoe UI"/>
              </a:rPr>
              <a:t>in</a:t>
            </a:r>
            <a:r>
              <a:rPr sz="1000" spc="3">
                <a:latin typeface="Segoe UI"/>
                <a:cs typeface="Segoe UI"/>
              </a:rPr>
              <a:t> </a:t>
            </a:r>
            <a:r>
              <a:rPr sz="1000" spc="9">
                <a:latin typeface="Segoe UI"/>
                <a:cs typeface="Segoe UI"/>
              </a:rPr>
              <a:t>the</a:t>
            </a:r>
            <a:r>
              <a:rPr sz="1000" spc="3">
                <a:latin typeface="Segoe UI"/>
                <a:cs typeface="Segoe UI"/>
              </a:rPr>
              <a:t> </a:t>
            </a:r>
            <a:r>
              <a:rPr sz="1000" spc="6">
                <a:latin typeface="Segoe UI"/>
                <a:cs typeface="Segoe UI"/>
              </a:rPr>
              <a:t>hospital</a:t>
            </a:r>
            <a:r>
              <a:rPr lang="en-US" sz="1000" spc="6">
                <a:latin typeface="Segoe UI"/>
                <a:cs typeface="Segoe UI"/>
              </a:rPr>
              <a:t>; and 4) historic staffing and scheduling data</a:t>
            </a:r>
            <a:r>
              <a:rPr sz="1000" spc="6">
                <a:latin typeface="Segoe UI"/>
                <a:cs typeface="Segoe UI"/>
              </a:rPr>
              <a:t>.</a:t>
            </a:r>
            <a:endParaRPr lang="en-US" sz="1000" spc="6">
              <a:latin typeface="Segoe UI"/>
              <a:cs typeface="Segoe UI"/>
            </a:endParaRPr>
          </a:p>
          <a:p>
            <a:pPr marL="7701" marR="25799">
              <a:lnSpc>
                <a:spcPct val="113700"/>
              </a:lnSpc>
              <a:spcBef>
                <a:spcPts val="55"/>
              </a:spcBef>
            </a:pPr>
            <a:endParaRPr sz="1000">
              <a:latin typeface="Segoe UI"/>
              <a:cs typeface="Segoe UI"/>
            </a:endParaRPr>
          </a:p>
          <a:p>
            <a:pPr marL="7701" marR="3081">
              <a:lnSpc>
                <a:spcPct val="113700"/>
              </a:lnSpc>
            </a:pPr>
            <a:r>
              <a:rPr sz="1000" spc="9">
                <a:latin typeface="Segoe UI"/>
                <a:cs typeface="Segoe UI"/>
              </a:rPr>
              <a:t>The </a:t>
            </a:r>
            <a:r>
              <a:rPr sz="1000" spc="6">
                <a:latin typeface="Segoe UI"/>
                <a:cs typeface="Segoe UI"/>
              </a:rPr>
              <a:t>system </a:t>
            </a:r>
            <a:r>
              <a:rPr sz="1000" spc="9">
                <a:latin typeface="Segoe UI"/>
                <a:cs typeface="Segoe UI"/>
              </a:rPr>
              <a:t>has two </a:t>
            </a:r>
            <a:r>
              <a:rPr sz="1000" spc="6">
                <a:latin typeface="Segoe UI"/>
                <a:cs typeface="Segoe UI"/>
              </a:rPr>
              <a:t>intended uses. </a:t>
            </a:r>
            <a:r>
              <a:rPr sz="1000" spc="3">
                <a:latin typeface="Segoe UI"/>
                <a:cs typeface="Segoe UI"/>
              </a:rPr>
              <a:t>First, </a:t>
            </a:r>
            <a:r>
              <a:rPr sz="1000" spc="9">
                <a:latin typeface="Segoe UI"/>
                <a:cs typeface="Segoe UI"/>
              </a:rPr>
              <a:t>the</a:t>
            </a:r>
            <a:r>
              <a:rPr lang="en-US" sz="1000" spc="9">
                <a:latin typeface="Segoe UI"/>
                <a:cs typeface="Segoe UI"/>
              </a:rPr>
              <a:t> </a:t>
            </a:r>
            <a:r>
              <a:rPr sz="1000" spc="6">
                <a:latin typeface="Segoe UI"/>
                <a:cs typeface="Segoe UI"/>
              </a:rPr>
              <a:t>system </a:t>
            </a:r>
            <a:r>
              <a:rPr sz="1000" spc="9">
                <a:latin typeface="Segoe UI"/>
                <a:cs typeface="Segoe UI"/>
              </a:rPr>
              <a:t>can be used by </a:t>
            </a:r>
            <a:r>
              <a:rPr sz="1000" spc="6">
                <a:latin typeface="Segoe UI"/>
                <a:cs typeface="Segoe UI"/>
              </a:rPr>
              <a:t>hospital </a:t>
            </a:r>
            <a:r>
              <a:rPr sz="1000" spc="3">
                <a:latin typeface="Segoe UI"/>
                <a:cs typeface="Segoe UI"/>
              </a:rPr>
              <a:t>staff </a:t>
            </a:r>
            <a:r>
              <a:rPr sz="1000" spc="9">
                <a:latin typeface="Segoe UI"/>
                <a:cs typeface="Segoe UI"/>
              </a:rPr>
              <a:t>to manage</a:t>
            </a:r>
            <a:r>
              <a:rPr lang="en-US" sz="1000" spc="9">
                <a:latin typeface="Segoe UI"/>
                <a:cs typeface="Segoe UI"/>
              </a:rPr>
              <a:t> </a:t>
            </a:r>
            <a:r>
              <a:rPr sz="1000" spc="6">
                <a:latin typeface="Segoe UI"/>
                <a:cs typeface="Segoe UI"/>
              </a:rPr>
              <a:t>the allocation of hospital beds. Second, the</a:t>
            </a:r>
            <a:r>
              <a:rPr lang="en-US" sz="1000" spc="6">
                <a:latin typeface="Segoe UI"/>
                <a:cs typeface="Segoe UI"/>
              </a:rPr>
              <a:t> </a:t>
            </a:r>
            <a:r>
              <a:rPr lang="en-GB" sz="1000" spc="6">
                <a:latin typeface="Segoe UI"/>
                <a:cs typeface="Segoe UI"/>
              </a:rPr>
              <a:t>system allows hospital administrators to automate scheduling for nurse shifts. </a:t>
            </a:r>
            <a:r>
              <a:rPr sz="1000" spc="6">
                <a:latin typeface="Segoe UI"/>
                <a:cs typeface="Segoe UI"/>
              </a:rPr>
              <a:t>For </a:t>
            </a:r>
            <a:r>
              <a:rPr sz="1000" spc="9">
                <a:latin typeface="Segoe UI"/>
                <a:cs typeface="Segoe UI"/>
              </a:rPr>
              <a:t>the </a:t>
            </a:r>
            <a:r>
              <a:rPr sz="1000" spc="6">
                <a:latin typeface="Segoe UI"/>
                <a:cs typeface="Segoe UI"/>
              </a:rPr>
              <a:t>rest </a:t>
            </a:r>
            <a:r>
              <a:rPr sz="1000" spc="9">
                <a:latin typeface="Segoe UI"/>
                <a:cs typeface="Segoe UI"/>
              </a:rPr>
              <a:t>of </a:t>
            </a:r>
            <a:r>
              <a:rPr lang="en-US" sz="1000" spc="9">
                <a:latin typeface="Segoe UI"/>
                <a:cs typeface="Segoe UI"/>
              </a:rPr>
              <a:t>the guidance and activities</a:t>
            </a:r>
            <a:r>
              <a:rPr sz="1000" spc="6">
                <a:latin typeface="Segoe UI"/>
                <a:cs typeface="Segoe UI"/>
              </a:rPr>
              <a:t>, </a:t>
            </a:r>
            <a:r>
              <a:rPr sz="1000" spc="12">
                <a:latin typeface="Segoe UI"/>
                <a:cs typeface="Segoe UI"/>
              </a:rPr>
              <a:t>we </a:t>
            </a:r>
            <a:r>
              <a:rPr sz="1000" spc="9">
                <a:latin typeface="Segoe UI"/>
                <a:cs typeface="Segoe UI"/>
              </a:rPr>
              <a:t>focus on</a:t>
            </a:r>
            <a:r>
              <a:rPr sz="1000" spc="18">
                <a:latin typeface="Segoe UI"/>
                <a:cs typeface="Segoe UI"/>
              </a:rPr>
              <a:t> </a:t>
            </a:r>
            <a:r>
              <a:rPr sz="1000" spc="9">
                <a:latin typeface="Segoe UI"/>
                <a:cs typeface="Segoe UI"/>
              </a:rPr>
              <a:t>the</a:t>
            </a:r>
            <a:r>
              <a:rPr sz="1000" spc="18">
                <a:latin typeface="Segoe UI"/>
                <a:cs typeface="Segoe UI"/>
              </a:rPr>
              <a:t> </a:t>
            </a:r>
            <a:r>
              <a:rPr sz="1000" spc="6">
                <a:latin typeface="Segoe UI"/>
                <a:cs typeface="Segoe UI"/>
              </a:rPr>
              <a:t>first</a:t>
            </a:r>
            <a:r>
              <a:rPr sz="1000" spc="18">
                <a:latin typeface="Segoe UI"/>
                <a:cs typeface="Segoe UI"/>
              </a:rPr>
              <a:t> </a:t>
            </a:r>
            <a:r>
              <a:rPr sz="1000" spc="6">
                <a:latin typeface="Segoe UI"/>
                <a:cs typeface="Segoe UI"/>
              </a:rPr>
              <a:t>intended</a:t>
            </a:r>
            <a:r>
              <a:rPr sz="1000" spc="18">
                <a:latin typeface="Segoe UI"/>
                <a:cs typeface="Segoe UI"/>
              </a:rPr>
              <a:t> </a:t>
            </a:r>
            <a:r>
              <a:rPr sz="1000" spc="6">
                <a:latin typeface="Segoe UI"/>
                <a:cs typeface="Segoe UI"/>
              </a:rPr>
              <a:t>use,</a:t>
            </a:r>
            <a:r>
              <a:rPr sz="1000" spc="18">
                <a:latin typeface="Segoe UI"/>
                <a:cs typeface="Segoe UI"/>
              </a:rPr>
              <a:t> </a:t>
            </a:r>
            <a:r>
              <a:rPr sz="1000" spc="6">
                <a:latin typeface="Segoe UI"/>
                <a:cs typeface="Segoe UI"/>
              </a:rPr>
              <a:t>hospital</a:t>
            </a:r>
            <a:r>
              <a:rPr sz="1000" spc="18">
                <a:latin typeface="Segoe UI"/>
                <a:cs typeface="Segoe UI"/>
              </a:rPr>
              <a:t> </a:t>
            </a:r>
            <a:r>
              <a:rPr sz="1000" spc="3">
                <a:latin typeface="Segoe UI"/>
                <a:cs typeface="Segoe UI"/>
              </a:rPr>
              <a:t>staff</a:t>
            </a:r>
            <a:r>
              <a:rPr lang="en-US" sz="1000" spc="3">
                <a:latin typeface="Segoe UI"/>
                <a:cs typeface="Segoe UI"/>
              </a:rPr>
              <a:t> </a:t>
            </a:r>
            <a:r>
              <a:rPr sz="1000" spc="9">
                <a:latin typeface="Segoe UI"/>
                <a:cs typeface="Segoe UI"/>
              </a:rPr>
              <a:t>using the </a:t>
            </a:r>
            <a:r>
              <a:rPr sz="1000" spc="6">
                <a:latin typeface="Segoe UI"/>
                <a:cs typeface="Segoe UI"/>
              </a:rPr>
              <a:t>system </a:t>
            </a:r>
            <a:r>
              <a:rPr sz="1000" spc="9">
                <a:latin typeface="Segoe UI"/>
                <a:cs typeface="Segoe UI"/>
              </a:rPr>
              <a:t>to manage the </a:t>
            </a:r>
            <a:r>
              <a:rPr sz="1000" spc="6">
                <a:latin typeface="Segoe UI"/>
                <a:cs typeface="Segoe UI"/>
              </a:rPr>
              <a:t>allocation </a:t>
            </a:r>
            <a:r>
              <a:rPr sz="1000" spc="9">
                <a:latin typeface="Segoe UI"/>
                <a:cs typeface="Segoe UI"/>
              </a:rPr>
              <a:t>of</a:t>
            </a:r>
            <a:r>
              <a:rPr lang="en-US" sz="1000" spc="9">
                <a:latin typeface="Segoe UI"/>
                <a:cs typeface="Segoe UI"/>
              </a:rPr>
              <a:t> </a:t>
            </a:r>
            <a:r>
              <a:rPr sz="1000" spc="6">
                <a:latin typeface="Segoe UI"/>
                <a:cs typeface="Segoe UI"/>
              </a:rPr>
              <a:t>hospital</a:t>
            </a:r>
            <a:r>
              <a:rPr sz="1000">
                <a:latin typeface="Segoe UI"/>
                <a:cs typeface="Segoe UI"/>
              </a:rPr>
              <a:t> </a:t>
            </a:r>
            <a:r>
              <a:rPr sz="1000" spc="9">
                <a:latin typeface="Segoe UI"/>
                <a:cs typeface="Segoe UI"/>
              </a:rPr>
              <a:t>beds.</a:t>
            </a:r>
            <a:r>
              <a:rPr lang="en-US" sz="1000" spc="9">
                <a:latin typeface="Segoe UI"/>
                <a:cs typeface="Segoe UI"/>
              </a:rPr>
              <a:t> We call this system the Hospital Employee and Resource Optimization System (HEROS).</a:t>
            </a:r>
            <a:endParaRPr sz="1000">
              <a:latin typeface="Segoe UI"/>
              <a:cs typeface="Segoe UI"/>
            </a:endParaRPr>
          </a:p>
        </p:txBody>
      </p:sp>
      <p:pic>
        <p:nvPicPr>
          <p:cNvPr id="9" name="object 9">
            <a:extLst>
              <a:ext uri="{C183D7F6-B498-43B3-948B-1728B52AA6E4}">
                <adec:decorative xmlns:adec="http://schemas.microsoft.com/office/drawing/2017/decorative" val="1"/>
              </a:ext>
            </a:extLst>
          </p:cNvPr>
          <p:cNvPicPr/>
          <p:nvPr/>
        </p:nvPicPr>
        <p:blipFill>
          <a:blip r:embed="rId2" cstate="print"/>
          <a:stretch>
            <a:fillRect/>
          </a:stretch>
        </p:blipFill>
        <p:spPr>
          <a:xfrm>
            <a:off x="428" y="0"/>
            <a:ext cx="5638404" cy="6857518"/>
          </a:xfrm>
          <a:prstGeom prst="rect">
            <a:avLst/>
          </a:prstGeom>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EB3DCD9-58D0-4D3B-89D3-A3B92CA855C9}"/>
              </a:ext>
              <a:ext uri="{C183D7F6-B498-43B3-948B-1728B52AA6E4}">
                <adec:decorative xmlns:adec="http://schemas.microsoft.com/office/drawing/2017/decorative" val="1"/>
              </a:ext>
            </a:extLst>
          </p:cNvPr>
          <p:cNvSpPr>
            <a:spLocks/>
          </p:cNvSpPr>
          <p:nvPr/>
        </p:nvSpPr>
        <p:spPr>
          <a:xfrm>
            <a:off x="4562475" y="0"/>
            <a:ext cx="76295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9720"/>
            <a:endParaRPr lang="en-GB" sz="800">
              <a:latin typeface="Segoe UI Semilight"/>
              <a:cs typeface="Segoe UI Semilight"/>
            </a:endParaRPr>
          </a:p>
        </p:txBody>
      </p:sp>
      <p:sp>
        <p:nvSpPr>
          <p:cNvPr id="9" name="Rectangle 8">
            <a:extLst>
              <a:ext uri="{FF2B5EF4-FFF2-40B4-BE49-F238E27FC236}">
                <a16:creationId xmlns:a16="http://schemas.microsoft.com/office/drawing/2014/main" id="{7597D76B-28EE-40B2-93BA-54D997150850}"/>
              </a:ext>
              <a:ext uri="{C183D7F6-B498-43B3-948B-1728B52AA6E4}">
                <adec:decorative xmlns:adec="http://schemas.microsoft.com/office/drawing/2017/decorative" val="1"/>
              </a:ext>
            </a:extLst>
          </p:cNvPr>
          <p:cNvSpPr/>
          <p:nvPr/>
        </p:nvSpPr>
        <p:spPr>
          <a:xfrm>
            <a:off x="5140523" y="3853986"/>
            <a:ext cx="6825260" cy="2885707"/>
          </a:xfrm>
          <a:prstGeom prst="rect">
            <a:avLst/>
          </a:prstGeom>
          <a:solidFill>
            <a:srgbClr val="FFF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F18F26D5-AC87-4355-88FB-7C6FFCF97618}"/>
              </a:ext>
              <a:ext uri="{C183D7F6-B498-43B3-948B-1728B52AA6E4}">
                <adec:decorative xmlns:adec="http://schemas.microsoft.com/office/drawing/2017/decorative" val="1"/>
              </a:ext>
            </a:extLst>
          </p:cNvPr>
          <p:cNvSpPr/>
          <p:nvPr/>
        </p:nvSpPr>
        <p:spPr>
          <a:xfrm rot="190460">
            <a:off x="9076533" y="5695057"/>
            <a:ext cx="1917168" cy="1165277"/>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0C10A9FC-1B95-4207-9873-A440FCAA8FCA}"/>
              </a:ext>
              <a:ext uri="{C183D7F6-B498-43B3-948B-1728B52AA6E4}">
                <adec:decorative xmlns:adec="http://schemas.microsoft.com/office/drawing/2017/decorative" val="1"/>
              </a:ext>
            </a:extLst>
          </p:cNvPr>
          <p:cNvSpPr/>
          <p:nvPr/>
        </p:nvSpPr>
        <p:spPr>
          <a:xfrm rot="2278207">
            <a:off x="7657353" y="3902094"/>
            <a:ext cx="2133135" cy="217527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18374CD3-BD54-40BB-9F27-BF5E47C95C8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0" y="0"/>
            <a:ext cx="4572000"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 Placeholder 1">
            <a:extLst>
              <a:ext uri="{FF2B5EF4-FFF2-40B4-BE49-F238E27FC236}">
                <a16:creationId xmlns:a16="http://schemas.microsoft.com/office/drawing/2014/main" id="{90D3A1BF-9581-489D-978F-955BD20D83AE}"/>
              </a:ext>
            </a:extLst>
          </p:cNvPr>
          <p:cNvSpPr txBox="1">
            <a:spLocks noGrp="1"/>
          </p:cNvSpPr>
          <p:nvPr>
            <p:ph type="title"/>
          </p:nvPr>
        </p:nvSpPr>
        <p:spPr>
          <a:xfrm>
            <a:off x="659629" y="1038909"/>
            <a:ext cx="3086683" cy="1629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None/>
              <a:defRPr sz="3478" kern="1200">
                <a:solidFill>
                  <a:srgbClr val="243A5E"/>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3478" kern="1200">
                <a:solidFill>
                  <a:schemeClr val="tx1"/>
                </a:solidFill>
                <a:latin typeface="Segoe UI Semibold" panose="020B0702040204020203" pitchFamily="34" charset="0"/>
                <a:ea typeface="+mn-ea"/>
                <a:cs typeface="Segoe UI Semibold" panose="020B07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3478" kern="1200">
                <a:solidFill>
                  <a:schemeClr val="tx1"/>
                </a:solidFill>
                <a:latin typeface="Segoe UI Semibold" panose="020B0702040204020203" pitchFamily="34" charset="0"/>
                <a:ea typeface="+mn-ea"/>
                <a:cs typeface="Segoe UI Semibold" panose="020B07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3478" kern="1200">
                <a:solidFill>
                  <a:schemeClr val="tx1"/>
                </a:solidFill>
                <a:latin typeface="Segoe UI Semibold" panose="020B0702040204020203" pitchFamily="34" charset="0"/>
                <a:ea typeface="+mn-ea"/>
                <a:cs typeface="Segoe UI Semibold" panose="020B07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3478" kern="1200">
                <a:solidFill>
                  <a:schemeClr val="tx1"/>
                </a:solidFill>
                <a:latin typeface="Segoe UI Semibold" panose="020B0702040204020203" pitchFamily="34" charset="0"/>
                <a:ea typeface="+mn-ea"/>
                <a:cs typeface="Segoe UI Semibold" panose="020B07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chemeClr val="bg1"/>
                </a:solidFill>
                <a:effectLst/>
                <a:uLnTx/>
                <a:uFillTx/>
                <a:latin typeface="Segoe Pro" panose="020B0502040504020203" pitchFamily="34" charset="0"/>
                <a:ea typeface="+mn-ea"/>
                <a:cs typeface="Times New Roman" panose="02020603050405020304" pitchFamily="18" charset="0"/>
              </a:rPr>
              <a:t>Identifying system uses:</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3200" b="0" i="0" u="none" strike="noStrike" kern="1200" cap="none" spc="0" normalizeH="0" baseline="0" noProof="0" dirty="0">
                <a:ln>
                  <a:noFill/>
                </a:ln>
                <a:solidFill>
                  <a:schemeClr val="bg1"/>
                </a:solidFill>
                <a:effectLst/>
                <a:uLnTx/>
                <a:uFillTx/>
                <a:latin typeface="Segoe Pro LIGHT"/>
                <a:ea typeface="+mn-ea"/>
                <a:cs typeface="Times New Roman" panose="02020603050405020304" pitchFamily="18" charset="0"/>
              </a:rPr>
              <a:t>Part 1 Activity</a:t>
            </a:r>
            <a:endParaRPr kumimoji="0" lang="en-GB" sz="3200" b="0" i="0" u="none" strike="noStrike" kern="1200" cap="none" spc="0" normalizeH="0" baseline="0" noProof="0" dirty="0">
              <a:ln>
                <a:noFill/>
              </a:ln>
              <a:solidFill>
                <a:schemeClr val="bg1"/>
              </a:solidFill>
              <a:effectLst/>
              <a:uLnTx/>
              <a:uFillTx/>
              <a:latin typeface="Segoe Pro LIGHT"/>
              <a:ea typeface="+mn-ea"/>
              <a:cs typeface="Segoe UI Semibold" panose="020B0702040204020203" pitchFamily="34" charset="0"/>
            </a:endParaRPr>
          </a:p>
        </p:txBody>
      </p:sp>
      <p:sp>
        <p:nvSpPr>
          <p:cNvPr id="5" name="Content Placeholder 4">
            <a:extLst>
              <a:ext uri="{FF2B5EF4-FFF2-40B4-BE49-F238E27FC236}">
                <a16:creationId xmlns:a16="http://schemas.microsoft.com/office/drawing/2014/main" id="{18D666AA-87E1-4E1B-9589-C0C9285F350F}"/>
              </a:ext>
            </a:extLst>
          </p:cNvPr>
          <p:cNvSpPr>
            <a:spLocks noGrp="1"/>
          </p:cNvSpPr>
          <p:nvPr>
            <p:ph idx="1"/>
          </p:nvPr>
        </p:nvSpPr>
        <p:spPr>
          <a:xfrm>
            <a:off x="755815" y="2947365"/>
            <a:ext cx="2972297" cy="3648699"/>
          </a:xfrm>
        </p:spPr>
        <p:txBody>
          <a:bodyPr>
            <a:normAutofit fontScale="77500" lnSpcReduction="20000"/>
          </a:bodyPr>
          <a:lstStyle/>
          <a:p>
            <a:pPr marR="0" algn="l" rtl="0"/>
            <a:r>
              <a:rPr lang="en-GB" sz="2600" b="1" i="0" u="none" strike="noStrike" baseline="30000">
                <a:solidFill>
                  <a:schemeClr val="bg1"/>
                </a:solidFill>
                <a:latin typeface="Segoe UI Semibold" panose="020B0702040204020203" pitchFamily="34" charset="0"/>
              </a:rPr>
              <a:t>Steps</a:t>
            </a:r>
            <a:endParaRPr lang="en-GB" sz="2600" b="0" i="0" u="none" strike="noStrike" baseline="30000">
              <a:solidFill>
                <a:schemeClr val="bg1"/>
              </a:solidFill>
              <a:latin typeface="Segoe UI Semibold" panose="020B0702040204020203" pitchFamily="34" charset="0"/>
            </a:endParaRPr>
          </a:p>
          <a:p>
            <a:pPr marL="0" marR="0" indent="0" algn="l" rtl="0"/>
            <a:r>
              <a:rPr lang="en-GB" sz="2000" i="0" u="none" strike="noStrike" baseline="30000">
                <a:solidFill>
                  <a:schemeClr val="bg1"/>
                </a:solidFill>
                <a:latin typeface="Segoe UI Semibold" panose="020B0702040204020203" pitchFamily="34" charset="0"/>
              </a:rPr>
              <a:t>1) Brainstorm possible uses</a:t>
            </a:r>
          </a:p>
          <a:p>
            <a:pPr marL="0" marR="0" indent="0" algn="l" rtl="0">
              <a:lnSpc>
                <a:spcPct val="130000"/>
              </a:lnSpc>
              <a:spcBef>
                <a:spcPts val="600"/>
              </a:spcBef>
            </a:pPr>
            <a:r>
              <a:rPr lang="en-GB" sz="1800" b="0" i="0" u="none" strike="noStrike" baseline="30000">
                <a:solidFill>
                  <a:schemeClr val="bg1"/>
                </a:solidFill>
                <a:latin typeface="Segoe UI" panose="020B0502040204020203" pitchFamily="34" charset="0"/>
              </a:rPr>
              <a:t>Start by thinking about all the potential ways someone could use the system. List all these potential uses, no matter how outlandish they seem at first.</a:t>
            </a:r>
            <a:endParaRPr lang="en-GB" sz="1800" baseline="30000">
              <a:solidFill>
                <a:schemeClr val="bg1"/>
              </a:solidFill>
              <a:latin typeface="Segoe UI" panose="020B0502040204020203" pitchFamily="34" charset="0"/>
            </a:endParaRPr>
          </a:p>
          <a:p>
            <a:pPr marL="171450" indent="-171450">
              <a:lnSpc>
                <a:spcPct val="130000"/>
              </a:lnSpc>
            </a:pPr>
            <a:r>
              <a:rPr lang="en-GB" sz="2000" baseline="30000">
                <a:solidFill>
                  <a:schemeClr val="bg1"/>
                </a:solidFill>
                <a:latin typeface="Segoe UI Semibold" panose="020B0702040204020203" pitchFamily="34" charset="0"/>
              </a:rPr>
              <a:t>2) Categorize possible uses: Intended,  unsupported or misuse</a:t>
            </a:r>
          </a:p>
          <a:p>
            <a:pPr marL="0" marR="0" indent="0" algn="l" rtl="0">
              <a:lnSpc>
                <a:spcPct val="130000"/>
              </a:lnSpc>
              <a:spcBef>
                <a:spcPts val="600"/>
              </a:spcBef>
            </a:pPr>
            <a:r>
              <a:rPr lang="en-GB" sz="1800" b="0" i="0" u="none" strike="noStrike" baseline="30000">
                <a:solidFill>
                  <a:schemeClr val="bg1"/>
                </a:solidFill>
                <a:latin typeface="Segoe UI" panose="020B0502040204020203" pitchFamily="34" charset="0"/>
              </a:rPr>
              <a:t>In the </a:t>
            </a:r>
            <a:r>
              <a:rPr lang="en-GB" sz="1800" baseline="30000">
                <a:solidFill>
                  <a:schemeClr val="bg1"/>
                </a:solidFill>
                <a:latin typeface="Segoe UI" panose="020B0502040204020203" pitchFamily="34" charset="0"/>
              </a:rPr>
              <a:t>Impact Assessment we ask about several different types of uses. For each possible use you listed in step one, determine if the use is an intended use, unsupported use, or misuse of the system.</a:t>
            </a:r>
          </a:p>
          <a:p>
            <a:pPr marL="171450" marR="0" indent="-171450">
              <a:lnSpc>
                <a:spcPct val="130000"/>
              </a:lnSpc>
            </a:pPr>
            <a:r>
              <a:rPr lang="en-GB" sz="2000" baseline="30000">
                <a:solidFill>
                  <a:schemeClr val="bg1"/>
                </a:solidFill>
                <a:latin typeface="Segoe UI Semibold" panose="020B0702040204020203" pitchFamily="34" charset="0"/>
              </a:rPr>
              <a:t>3) Check if any uses are also Sensitive Uses or Restricted Uses</a:t>
            </a:r>
          </a:p>
          <a:p>
            <a:pPr marL="0" indent="0">
              <a:lnSpc>
                <a:spcPct val="130000"/>
              </a:lnSpc>
              <a:spcBef>
                <a:spcPts val="600"/>
              </a:spcBef>
            </a:pPr>
            <a:r>
              <a:rPr lang="en-GB" sz="1800" baseline="30000">
                <a:solidFill>
                  <a:schemeClr val="bg1"/>
                </a:solidFill>
                <a:latin typeface="Segoe UI" panose="020B0502040204020203" pitchFamily="34" charset="0"/>
              </a:rPr>
              <a:t>Check all uses against the definitions for Restricted Uses and Sensitive Uses. Follow the guidance for any Restricted Uses. Report any Sensitive Uses to ORA using the Sensitive Uses Intake Tool. </a:t>
            </a:r>
          </a:p>
          <a:p>
            <a:pPr marL="0" marR="0" indent="0" algn="l" rtl="0">
              <a:lnSpc>
                <a:spcPct val="130000"/>
              </a:lnSpc>
              <a:spcBef>
                <a:spcPts val="600"/>
              </a:spcBef>
            </a:pPr>
            <a:endParaRPr lang="en-GB" sz="1800" b="0" i="0" u="none" strike="noStrike" baseline="30000">
              <a:solidFill>
                <a:schemeClr val="bg1"/>
              </a:solidFill>
              <a:latin typeface="Segoe UI" panose="020B0502040204020203" pitchFamily="34" charset="0"/>
            </a:endParaRPr>
          </a:p>
          <a:p>
            <a:pPr marL="0" marR="0" indent="0" algn="l" rtl="0">
              <a:lnSpc>
                <a:spcPct val="130000"/>
              </a:lnSpc>
              <a:spcBef>
                <a:spcPts val="600"/>
              </a:spcBef>
            </a:pPr>
            <a:endParaRPr lang="en-GB" sz="1800" b="0" i="0" u="none" strike="noStrike" baseline="30000">
              <a:solidFill>
                <a:schemeClr val="bg1"/>
              </a:solidFill>
              <a:latin typeface="Segoe UI" panose="020B0502040204020203" pitchFamily="34" charset="0"/>
            </a:endParaRPr>
          </a:p>
          <a:p>
            <a:pPr marL="0" marR="0" indent="0" algn="l" rtl="0">
              <a:spcBef>
                <a:spcPts val="600"/>
              </a:spcBef>
            </a:pPr>
            <a:endParaRPr lang="en-GB" sz="1800" baseline="30000">
              <a:solidFill>
                <a:schemeClr val="bg1"/>
              </a:solidFill>
              <a:latin typeface="Segoe UI" panose="020B0502040204020203" pitchFamily="34" charset="0"/>
            </a:endParaRPr>
          </a:p>
        </p:txBody>
      </p:sp>
      <p:sp>
        <p:nvSpPr>
          <p:cNvPr id="12" name="Content Placeholder 3">
            <a:extLst>
              <a:ext uri="{FF2B5EF4-FFF2-40B4-BE49-F238E27FC236}">
                <a16:creationId xmlns:a16="http://schemas.microsoft.com/office/drawing/2014/main" id="{211035CE-8B8C-4953-A98B-552EC8810BD7}"/>
              </a:ext>
            </a:extLst>
          </p:cNvPr>
          <p:cNvSpPr txBox="1">
            <a:spLocks/>
          </p:cNvSpPr>
          <p:nvPr/>
        </p:nvSpPr>
        <p:spPr>
          <a:xfrm>
            <a:off x="5148759" y="932406"/>
            <a:ext cx="6322923" cy="307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None/>
              <a:defRPr sz="1325" b="1" kern="1200">
                <a:solidFill>
                  <a:srgbClr val="0078D4"/>
                </a:solidFill>
                <a:latin typeface="Segoe UI "/>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Case study: </a:t>
            </a:r>
            <a:r>
              <a:rPr lang="en-GB" b="0"/>
              <a:t>Hospital Employee and Resource Optimization System (HEROS)</a:t>
            </a:r>
          </a:p>
        </p:txBody>
      </p:sp>
      <p:sp>
        <p:nvSpPr>
          <p:cNvPr id="13" name="Content Placeholder 4">
            <a:extLst>
              <a:ext uri="{FF2B5EF4-FFF2-40B4-BE49-F238E27FC236}">
                <a16:creationId xmlns:a16="http://schemas.microsoft.com/office/drawing/2014/main" id="{FBB0C82D-CA11-433F-A9DD-AA7987BA32D6}"/>
              </a:ext>
            </a:extLst>
          </p:cNvPr>
          <p:cNvSpPr txBox="1">
            <a:spLocks/>
          </p:cNvSpPr>
          <p:nvPr/>
        </p:nvSpPr>
        <p:spPr>
          <a:xfrm>
            <a:off x="5137215" y="1281285"/>
            <a:ext cx="6411138" cy="20820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None/>
              <a:defRPr sz="1325" b="0" kern="1200">
                <a:solidFill>
                  <a:schemeClr val="tx1"/>
                </a:solidFill>
                <a:latin typeface="Segoe UI "/>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l" rtl="0">
              <a:lnSpc>
                <a:spcPct val="120000"/>
              </a:lnSpc>
            </a:pPr>
            <a:r>
              <a:rPr lang="en-GB" sz="1200" b="0" i="0" u="none" strike="noStrike" baseline="30000" dirty="0">
                <a:solidFill>
                  <a:srgbClr val="000000"/>
                </a:solidFill>
                <a:latin typeface="Segoe UI" panose="020B0502040204020203" pitchFamily="34" charset="0"/>
              </a:rPr>
              <a:t>Focusing on the system’s anticipated features and models, the team brainstormed some of the possible ways the system could be used. </a:t>
            </a:r>
            <a:r>
              <a:rPr lang="en-GB" sz="1200" i="0" u="none" strike="noStrike" baseline="30000" dirty="0">
                <a:solidFill>
                  <a:srgbClr val="000000"/>
                </a:solidFill>
                <a:latin typeface="Segoe UI" panose="020B0502040204020203" pitchFamily="34" charset="0"/>
              </a:rPr>
              <a:t>After listing several different uses, the team looked at the prompts on the next slide to determine if the uses are intended </a:t>
            </a:r>
            <a:r>
              <a:rPr lang="en-GB" sz="1200" baseline="30000" dirty="0">
                <a:solidFill>
                  <a:srgbClr val="000000"/>
                </a:solidFill>
                <a:latin typeface="Segoe UI" panose="020B0502040204020203" pitchFamily="34" charset="0"/>
              </a:rPr>
              <a:t>u</a:t>
            </a:r>
            <a:r>
              <a:rPr lang="en-GB" sz="1200" i="0" u="none" strike="noStrike" baseline="30000" dirty="0">
                <a:solidFill>
                  <a:srgbClr val="000000"/>
                </a:solidFill>
                <a:latin typeface="Segoe UI" panose="020B0502040204020203" pitchFamily="34" charset="0"/>
              </a:rPr>
              <a:t>ses, unsupported </a:t>
            </a:r>
            <a:r>
              <a:rPr lang="en-GB" sz="1200" baseline="30000" dirty="0">
                <a:solidFill>
                  <a:srgbClr val="000000"/>
                </a:solidFill>
                <a:latin typeface="Segoe UI" panose="020B0502040204020203" pitchFamily="34" charset="0"/>
              </a:rPr>
              <a:t>u</a:t>
            </a:r>
            <a:r>
              <a:rPr lang="en-GB" sz="1200" i="0" u="none" strike="noStrike" baseline="30000" dirty="0">
                <a:solidFill>
                  <a:srgbClr val="000000"/>
                </a:solidFill>
                <a:latin typeface="Segoe UI" panose="020B0502040204020203" pitchFamily="34" charset="0"/>
              </a:rPr>
              <a:t>ses</a:t>
            </a:r>
            <a:r>
              <a:rPr lang="en-GB" sz="1200" baseline="30000" dirty="0">
                <a:solidFill>
                  <a:srgbClr val="000000"/>
                </a:solidFill>
                <a:latin typeface="Segoe UI" panose="020B0502040204020203" pitchFamily="34" charset="0"/>
              </a:rPr>
              <a:t>, or misuses.</a:t>
            </a:r>
            <a:endParaRPr lang="en-GB" sz="1200" i="0" u="none" strike="noStrike" baseline="30000" dirty="0">
              <a:solidFill>
                <a:srgbClr val="000000"/>
              </a:solidFill>
              <a:latin typeface="Segoe UI" panose="020B0502040204020203" pitchFamily="34" charset="0"/>
            </a:endParaRPr>
          </a:p>
          <a:p>
            <a:pPr marL="0" marR="0" indent="0" algn="l" rtl="0">
              <a:lnSpc>
                <a:spcPct val="120000"/>
              </a:lnSpc>
            </a:pPr>
            <a:r>
              <a:rPr lang="en-GB" sz="1200" i="0" u="none" strike="noStrike" baseline="30000" dirty="0">
                <a:solidFill>
                  <a:srgbClr val="000000"/>
                </a:solidFill>
                <a:latin typeface="Segoe UI" panose="020B0502040204020203" pitchFamily="34" charset="0"/>
              </a:rPr>
              <a:t>Two of the uses </a:t>
            </a:r>
            <a:r>
              <a:rPr lang="en-GB" sz="1200" baseline="30000" dirty="0">
                <a:solidFill>
                  <a:srgbClr val="000000"/>
                </a:solidFill>
                <a:latin typeface="Segoe UI" panose="020B0502040204020203" pitchFamily="34" charset="0"/>
              </a:rPr>
              <a:t>(hospital staff denying patients treatment due to system predictions and insurance providers denying claims based on system predictions) are uses the team is not designing or testing the system for, so they are considered unsupported uses. </a:t>
            </a:r>
          </a:p>
          <a:p>
            <a:pPr marL="0" marR="0" indent="0" algn="l" rtl="0">
              <a:lnSpc>
                <a:spcPct val="120000"/>
              </a:lnSpc>
            </a:pPr>
            <a:r>
              <a:rPr lang="en-GB" sz="1200" i="0" u="none" strike="noStrike" baseline="30000" dirty="0">
                <a:solidFill>
                  <a:srgbClr val="000000"/>
                </a:solidFill>
                <a:latin typeface="Segoe UI" panose="020B0502040204020203" pitchFamily="34" charset="0"/>
              </a:rPr>
              <a:t>Two of the </a:t>
            </a:r>
            <a:r>
              <a:rPr lang="en-GB" sz="1200" baseline="30000" dirty="0">
                <a:solidFill>
                  <a:srgbClr val="000000"/>
                </a:solidFill>
                <a:latin typeface="Segoe UI" panose="020B0502040204020203" pitchFamily="34" charset="0"/>
              </a:rPr>
              <a:t>uses (hospital staff using the system to allocate hospital beds and hospital administrators using the system to schedule work shifts) are uses the team is intentionally designing and evaluating the system for, so they are intended uses. </a:t>
            </a:r>
          </a:p>
          <a:p>
            <a:pPr marL="0" indent="0">
              <a:lnSpc>
                <a:spcPct val="120000"/>
              </a:lnSpc>
            </a:pPr>
            <a:r>
              <a:rPr lang="en-GB" sz="1200" baseline="30000" dirty="0">
                <a:solidFill>
                  <a:srgbClr val="000000"/>
                </a:solidFill>
                <a:latin typeface="Segoe UI" panose="020B0502040204020203" pitchFamily="34" charset="0"/>
              </a:rPr>
              <a:t>One of the uses (hospital staff can hack into the system to manipulate nurse shifts) is a misuse of the system. </a:t>
            </a:r>
          </a:p>
          <a:p>
            <a:pPr marL="0" marR="0" indent="0" algn="l" rtl="0">
              <a:lnSpc>
                <a:spcPct val="120000"/>
              </a:lnSpc>
            </a:pPr>
            <a:r>
              <a:rPr lang="en-GB" sz="1200" baseline="30000" dirty="0">
                <a:solidFill>
                  <a:srgbClr val="000000"/>
                </a:solidFill>
                <a:latin typeface="Segoe UI" panose="020B0502040204020203" pitchFamily="34" charset="0"/>
              </a:rPr>
              <a:t>Lastly the team compared all uses with the Restricted Uses and the triggers for Sensitive Uses. None of the uses are Restricted Uses according to the current guidance. But, after reviewing the definition of Sensitive Uses, the team determined that all uses are Sensitive Uses. They submitted the system for review using the Sensitive Uses Intake Tool. </a:t>
            </a:r>
            <a:endParaRPr lang="en-GB" sz="1200" i="0" u="none" strike="noStrike" baseline="30000" dirty="0">
              <a:solidFill>
                <a:srgbClr val="000000"/>
              </a:solidFill>
              <a:latin typeface="Segoe UI" panose="020B0502040204020203" pitchFamily="34" charset="0"/>
            </a:endParaRPr>
          </a:p>
        </p:txBody>
      </p:sp>
      <p:sp>
        <p:nvSpPr>
          <p:cNvPr id="186" name="object 17">
            <a:extLst>
              <a:ext uri="{FF2B5EF4-FFF2-40B4-BE49-F238E27FC236}">
                <a16:creationId xmlns:a16="http://schemas.microsoft.com/office/drawing/2014/main" id="{A8CC93A5-C12C-4952-9F6E-DF7D6022C86F}"/>
              </a:ext>
              <a:ext uri="{C183D7F6-B498-43B3-948B-1728B52AA6E4}">
                <adec:decorative xmlns:adec="http://schemas.microsoft.com/office/drawing/2017/decorative" val="1"/>
              </a:ext>
            </a:extLst>
          </p:cNvPr>
          <p:cNvSpPr/>
          <p:nvPr/>
        </p:nvSpPr>
        <p:spPr>
          <a:xfrm>
            <a:off x="5150355" y="3660279"/>
            <a:ext cx="6799523" cy="266791"/>
          </a:xfrm>
          <a:custGeom>
            <a:avLst/>
            <a:gdLst/>
            <a:ahLst/>
            <a:cxnLst/>
            <a:rect l="l" t="t" r="r" b="b"/>
            <a:pathLst>
              <a:path w="8041640" h="262254">
                <a:moveTo>
                  <a:pt x="8041639" y="0"/>
                </a:moveTo>
                <a:lnTo>
                  <a:pt x="0" y="0"/>
                </a:lnTo>
                <a:lnTo>
                  <a:pt x="0" y="261772"/>
                </a:lnTo>
                <a:lnTo>
                  <a:pt x="8041639" y="261772"/>
                </a:lnTo>
                <a:lnTo>
                  <a:pt x="8041639" y="0"/>
                </a:lnTo>
                <a:close/>
              </a:path>
            </a:pathLst>
          </a:custGeom>
          <a:solidFill>
            <a:srgbClr val="FFC733">
              <a:alpha val="91000"/>
            </a:srgbClr>
          </a:solidFill>
        </p:spPr>
        <p:txBody>
          <a:bodyPr wrap="square" lIns="0" tIns="0" rIns="0" bIns="0" rtlCol="0"/>
          <a:lstStyle/>
          <a:p>
            <a:endParaRPr sz="1092"/>
          </a:p>
        </p:txBody>
      </p:sp>
      <p:sp>
        <p:nvSpPr>
          <p:cNvPr id="268" name="object 30">
            <a:extLst>
              <a:ext uri="{FF2B5EF4-FFF2-40B4-BE49-F238E27FC236}">
                <a16:creationId xmlns:a16="http://schemas.microsoft.com/office/drawing/2014/main" id="{27ECC6AC-07C7-4B06-8931-D5CA7F39900E}"/>
              </a:ext>
              <a:ext uri="{C183D7F6-B498-43B3-948B-1728B52AA6E4}">
                <adec:decorative xmlns:adec="http://schemas.microsoft.com/office/drawing/2017/decorative" val="1"/>
              </a:ext>
            </a:extLst>
          </p:cNvPr>
          <p:cNvSpPr/>
          <p:nvPr/>
        </p:nvSpPr>
        <p:spPr>
          <a:xfrm>
            <a:off x="5249287" y="4015133"/>
            <a:ext cx="1053838" cy="676061"/>
          </a:xfrm>
          <a:custGeom>
            <a:avLst/>
            <a:gdLst/>
            <a:ahLst/>
            <a:cxnLst/>
            <a:rect l="l" t="t" r="r" b="b"/>
            <a:pathLst>
              <a:path w="629284" h="629284">
                <a:moveTo>
                  <a:pt x="628787" y="0"/>
                </a:moveTo>
                <a:lnTo>
                  <a:pt x="0" y="0"/>
                </a:lnTo>
                <a:lnTo>
                  <a:pt x="0" y="628787"/>
                </a:lnTo>
                <a:lnTo>
                  <a:pt x="628787" y="628787"/>
                </a:lnTo>
                <a:lnTo>
                  <a:pt x="628787" y="0"/>
                </a:lnTo>
                <a:close/>
              </a:path>
            </a:pathLst>
          </a:custGeom>
          <a:solidFill>
            <a:srgbClr val="FFE5A1"/>
          </a:solidFill>
        </p:spPr>
        <p:txBody>
          <a:bodyPr wrap="square" lIns="0" tIns="0" rIns="0" bIns="0" rtlCol="0"/>
          <a:lstStyle/>
          <a:p>
            <a:endParaRPr sz="1092"/>
          </a:p>
        </p:txBody>
      </p:sp>
      <p:sp>
        <p:nvSpPr>
          <p:cNvPr id="36" name="object 30">
            <a:extLst>
              <a:ext uri="{FF2B5EF4-FFF2-40B4-BE49-F238E27FC236}">
                <a16:creationId xmlns:a16="http://schemas.microsoft.com/office/drawing/2014/main" id="{AFA76C25-0F99-44C7-B855-EE03926CF6C1}"/>
              </a:ext>
              <a:ext uri="{C183D7F6-B498-43B3-948B-1728B52AA6E4}">
                <adec:decorative xmlns:adec="http://schemas.microsoft.com/office/drawing/2017/decorative" val="1"/>
              </a:ext>
            </a:extLst>
          </p:cNvPr>
          <p:cNvSpPr/>
          <p:nvPr/>
        </p:nvSpPr>
        <p:spPr>
          <a:xfrm>
            <a:off x="6389163" y="4257805"/>
            <a:ext cx="931153" cy="767379"/>
          </a:xfrm>
          <a:custGeom>
            <a:avLst/>
            <a:gdLst/>
            <a:ahLst/>
            <a:cxnLst/>
            <a:rect l="l" t="t" r="r" b="b"/>
            <a:pathLst>
              <a:path w="629284" h="629284">
                <a:moveTo>
                  <a:pt x="628787" y="0"/>
                </a:moveTo>
                <a:lnTo>
                  <a:pt x="0" y="0"/>
                </a:lnTo>
                <a:lnTo>
                  <a:pt x="0" y="628787"/>
                </a:lnTo>
                <a:lnTo>
                  <a:pt x="628787" y="628787"/>
                </a:lnTo>
                <a:lnTo>
                  <a:pt x="628787" y="0"/>
                </a:lnTo>
                <a:close/>
              </a:path>
            </a:pathLst>
          </a:custGeom>
          <a:solidFill>
            <a:schemeClr val="accent1">
              <a:lumMod val="40000"/>
              <a:lumOff val="60000"/>
            </a:schemeClr>
          </a:solidFill>
        </p:spPr>
        <p:txBody>
          <a:bodyPr wrap="square" lIns="0" tIns="0" rIns="0" bIns="0" rtlCol="0"/>
          <a:lstStyle/>
          <a:p>
            <a:endParaRPr sz="1092"/>
          </a:p>
        </p:txBody>
      </p:sp>
      <p:sp>
        <p:nvSpPr>
          <p:cNvPr id="28" name="object 30">
            <a:extLst>
              <a:ext uri="{FF2B5EF4-FFF2-40B4-BE49-F238E27FC236}">
                <a16:creationId xmlns:a16="http://schemas.microsoft.com/office/drawing/2014/main" id="{EFB3D1CB-C611-4BB9-86A9-0D1A285E94BB}"/>
              </a:ext>
              <a:ext uri="{C183D7F6-B498-43B3-948B-1728B52AA6E4}">
                <adec:decorative xmlns:adec="http://schemas.microsoft.com/office/drawing/2017/decorative" val="1"/>
              </a:ext>
            </a:extLst>
          </p:cNvPr>
          <p:cNvSpPr/>
          <p:nvPr/>
        </p:nvSpPr>
        <p:spPr>
          <a:xfrm>
            <a:off x="5211649" y="4873380"/>
            <a:ext cx="820004" cy="937752"/>
          </a:xfrm>
          <a:custGeom>
            <a:avLst/>
            <a:gdLst/>
            <a:ahLst/>
            <a:cxnLst/>
            <a:rect l="l" t="t" r="r" b="b"/>
            <a:pathLst>
              <a:path w="629284" h="629284">
                <a:moveTo>
                  <a:pt x="628787" y="0"/>
                </a:moveTo>
                <a:lnTo>
                  <a:pt x="0" y="0"/>
                </a:lnTo>
                <a:lnTo>
                  <a:pt x="0" y="628787"/>
                </a:lnTo>
                <a:lnTo>
                  <a:pt x="628787" y="628787"/>
                </a:lnTo>
                <a:lnTo>
                  <a:pt x="628787" y="0"/>
                </a:lnTo>
                <a:close/>
              </a:path>
            </a:pathLst>
          </a:custGeom>
          <a:solidFill>
            <a:schemeClr val="accent1">
              <a:lumMod val="40000"/>
              <a:lumOff val="60000"/>
            </a:schemeClr>
          </a:solidFill>
        </p:spPr>
        <p:txBody>
          <a:bodyPr wrap="square" lIns="0" tIns="0" rIns="0" bIns="0" rtlCol="0"/>
          <a:lstStyle/>
          <a:p>
            <a:endParaRPr sz="1092"/>
          </a:p>
        </p:txBody>
      </p:sp>
      <p:sp>
        <p:nvSpPr>
          <p:cNvPr id="26" name="object 30">
            <a:extLst>
              <a:ext uri="{FF2B5EF4-FFF2-40B4-BE49-F238E27FC236}">
                <a16:creationId xmlns:a16="http://schemas.microsoft.com/office/drawing/2014/main" id="{DBAC224B-7A76-4BD3-923B-B0FFED30C101}"/>
              </a:ext>
              <a:ext uri="{C183D7F6-B498-43B3-948B-1728B52AA6E4}">
                <adec:decorative xmlns:adec="http://schemas.microsoft.com/office/drawing/2017/decorative" val="1"/>
              </a:ext>
            </a:extLst>
          </p:cNvPr>
          <p:cNvSpPr/>
          <p:nvPr/>
        </p:nvSpPr>
        <p:spPr>
          <a:xfrm>
            <a:off x="6354157" y="5149408"/>
            <a:ext cx="776750" cy="1007236"/>
          </a:xfrm>
          <a:custGeom>
            <a:avLst/>
            <a:gdLst/>
            <a:ahLst/>
            <a:cxnLst/>
            <a:rect l="l" t="t" r="r" b="b"/>
            <a:pathLst>
              <a:path w="629284" h="629284">
                <a:moveTo>
                  <a:pt x="628787" y="0"/>
                </a:moveTo>
                <a:lnTo>
                  <a:pt x="0" y="0"/>
                </a:lnTo>
                <a:lnTo>
                  <a:pt x="0" y="628787"/>
                </a:lnTo>
                <a:lnTo>
                  <a:pt x="628787" y="628787"/>
                </a:lnTo>
                <a:lnTo>
                  <a:pt x="628787" y="0"/>
                </a:lnTo>
                <a:close/>
              </a:path>
            </a:pathLst>
          </a:custGeom>
          <a:solidFill>
            <a:srgbClr val="FFE5A1"/>
          </a:solidFill>
        </p:spPr>
        <p:txBody>
          <a:bodyPr wrap="square" lIns="0" tIns="0" rIns="0" bIns="0" rtlCol="0"/>
          <a:lstStyle/>
          <a:p>
            <a:endParaRPr sz="1092"/>
          </a:p>
        </p:txBody>
      </p:sp>
      <p:sp>
        <p:nvSpPr>
          <p:cNvPr id="190" name="object 21">
            <a:extLst>
              <a:ext uri="{FF2B5EF4-FFF2-40B4-BE49-F238E27FC236}">
                <a16:creationId xmlns:a16="http://schemas.microsoft.com/office/drawing/2014/main" id="{74402BCE-7264-439A-A141-E9EFCE669597}"/>
              </a:ext>
              <a:ext uri="{C183D7F6-B498-43B3-948B-1728B52AA6E4}">
                <adec:decorative xmlns:adec="http://schemas.microsoft.com/office/drawing/2017/decorative" val="1"/>
              </a:ext>
            </a:extLst>
          </p:cNvPr>
          <p:cNvSpPr txBox="1"/>
          <p:nvPr/>
        </p:nvSpPr>
        <p:spPr>
          <a:xfrm>
            <a:off x="7470250" y="3720209"/>
            <a:ext cx="138549" cy="107372"/>
          </a:xfrm>
          <a:prstGeom prst="rect">
            <a:avLst/>
          </a:prstGeom>
        </p:spPr>
        <p:txBody>
          <a:bodyPr vert="horz" wrap="square" lIns="0" tIns="9242" rIns="0" bIns="0" rtlCol="0">
            <a:spAutoFit/>
          </a:bodyPr>
          <a:lstStyle/>
          <a:p>
            <a:pPr>
              <a:spcBef>
                <a:spcPts val="73"/>
              </a:spcBef>
            </a:pPr>
            <a:r>
              <a:rPr sz="637" b="1" spc="-82">
                <a:latin typeface="Segoe Pro Semibold"/>
                <a:cs typeface="Segoe Pro Semibold"/>
              </a:rPr>
              <a:t>&gt;</a:t>
            </a:r>
            <a:r>
              <a:rPr sz="637" b="1" spc="9">
                <a:latin typeface="Segoe Pro Semibold"/>
                <a:cs typeface="Segoe Pro Semibold"/>
              </a:rPr>
              <a:t>&gt;</a:t>
            </a:r>
            <a:endParaRPr sz="637">
              <a:latin typeface="Segoe Pro Semibold"/>
              <a:cs typeface="Segoe Pro Semibold"/>
            </a:endParaRPr>
          </a:p>
        </p:txBody>
      </p:sp>
      <p:sp>
        <p:nvSpPr>
          <p:cNvPr id="38" name="object 30">
            <a:extLst>
              <a:ext uri="{FF2B5EF4-FFF2-40B4-BE49-F238E27FC236}">
                <a16:creationId xmlns:a16="http://schemas.microsoft.com/office/drawing/2014/main" id="{BD1BB184-AD72-4943-9FE6-F7E1A616F105}"/>
              </a:ext>
              <a:ext uri="{C183D7F6-B498-43B3-948B-1728B52AA6E4}">
                <adec:decorative xmlns:adec="http://schemas.microsoft.com/office/drawing/2017/decorative" val="1"/>
              </a:ext>
            </a:extLst>
          </p:cNvPr>
          <p:cNvSpPr/>
          <p:nvPr/>
        </p:nvSpPr>
        <p:spPr>
          <a:xfrm>
            <a:off x="7973429" y="4624388"/>
            <a:ext cx="820004" cy="937752"/>
          </a:xfrm>
          <a:custGeom>
            <a:avLst/>
            <a:gdLst/>
            <a:ahLst/>
            <a:cxnLst/>
            <a:rect l="l" t="t" r="r" b="b"/>
            <a:pathLst>
              <a:path w="629284" h="629284">
                <a:moveTo>
                  <a:pt x="628787" y="0"/>
                </a:moveTo>
                <a:lnTo>
                  <a:pt x="0" y="0"/>
                </a:lnTo>
                <a:lnTo>
                  <a:pt x="0" y="628787"/>
                </a:lnTo>
                <a:lnTo>
                  <a:pt x="628787" y="628787"/>
                </a:lnTo>
                <a:lnTo>
                  <a:pt x="628787" y="0"/>
                </a:lnTo>
                <a:close/>
              </a:path>
            </a:pathLst>
          </a:custGeom>
          <a:solidFill>
            <a:schemeClr val="accent1">
              <a:lumMod val="40000"/>
              <a:lumOff val="60000"/>
            </a:schemeClr>
          </a:solidFill>
        </p:spPr>
        <p:txBody>
          <a:bodyPr wrap="square" lIns="0" tIns="0" rIns="0" bIns="0" rtlCol="0"/>
          <a:lstStyle/>
          <a:p>
            <a:endParaRPr sz="1092"/>
          </a:p>
        </p:txBody>
      </p:sp>
      <p:sp>
        <p:nvSpPr>
          <p:cNvPr id="40" name="object 30">
            <a:extLst>
              <a:ext uri="{FF2B5EF4-FFF2-40B4-BE49-F238E27FC236}">
                <a16:creationId xmlns:a16="http://schemas.microsoft.com/office/drawing/2014/main" id="{AFF2968C-93AA-4EC7-BA90-8BC12253FB37}"/>
              </a:ext>
              <a:ext uri="{C183D7F6-B498-43B3-948B-1728B52AA6E4}">
                <adec:decorative xmlns:adec="http://schemas.microsoft.com/office/drawing/2017/decorative" val="1"/>
              </a:ext>
            </a:extLst>
          </p:cNvPr>
          <p:cNvSpPr/>
          <p:nvPr/>
        </p:nvSpPr>
        <p:spPr>
          <a:xfrm>
            <a:off x="8819350" y="4492981"/>
            <a:ext cx="776750" cy="1007236"/>
          </a:xfrm>
          <a:custGeom>
            <a:avLst/>
            <a:gdLst/>
            <a:ahLst/>
            <a:cxnLst/>
            <a:rect l="l" t="t" r="r" b="b"/>
            <a:pathLst>
              <a:path w="629284" h="629284">
                <a:moveTo>
                  <a:pt x="628787" y="0"/>
                </a:moveTo>
                <a:lnTo>
                  <a:pt x="0" y="0"/>
                </a:lnTo>
                <a:lnTo>
                  <a:pt x="0" y="628787"/>
                </a:lnTo>
                <a:lnTo>
                  <a:pt x="628787" y="628787"/>
                </a:lnTo>
                <a:lnTo>
                  <a:pt x="628787" y="0"/>
                </a:lnTo>
                <a:close/>
              </a:path>
            </a:pathLst>
          </a:custGeom>
          <a:solidFill>
            <a:srgbClr val="FFE5A1"/>
          </a:solidFill>
        </p:spPr>
        <p:txBody>
          <a:bodyPr wrap="square" lIns="0" tIns="0" rIns="0" bIns="0" rtlCol="0"/>
          <a:lstStyle/>
          <a:p>
            <a:endParaRPr sz="1092"/>
          </a:p>
        </p:txBody>
      </p:sp>
      <p:grpSp>
        <p:nvGrpSpPr>
          <p:cNvPr id="16" name="Group 15">
            <a:extLst>
              <a:ext uri="{FF2B5EF4-FFF2-40B4-BE49-F238E27FC236}">
                <a16:creationId xmlns:a16="http://schemas.microsoft.com/office/drawing/2014/main" id="{7AF9F4B8-7219-4B0F-9CF7-E96F4C3FF046}"/>
              </a:ext>
              <a:ext uri="{C183D7F6-B498-43B3-948B-1728B52AA6E4}">
                <adec:decorative xmlns:adec="http://schemas.microsoft.com/office/drawing/2017/decorative" val="1"/>
              </a:ext>
            </a:extLst>
          </p:cNvPr>
          <p:cNvGrpSpPr/>
          <p:nvPr/>
        </p:nvGrpSpPr>
        <p:grpSpPr>
          <a:xfrm>
            <a:off x="7319415" y="5494189"/>
            <a:ext cx="474969" cy="62358"/>
            <a:chOff x="8640041" y="6051325"/>
            <a:chExt cx="727886" cy="47363"/>
          </a:xfrm>
        </p:grpSpPr>
        <p:sp>
          <p:nvSpPr>
            <p:cNvPr id="235" name="object 40">
              <a:extLst>
                <a:ext uri="{FF2B5EF4-FFF2-40B4-BE49-F238E27FC236}">
                  <a16:creationId xmlns:a16="http://schemas.microsoft.com/office/drawing/2014/main" id="{1CC3AD29-C601-4C33-B9A1-B5BADAFA2C8D}"/>
                </a:ext>
              </a:extLst>
            </p:cNvPr>
            <p:cNvSpPr/>
            <p:nvPr/>
          </p:nvSpPr>
          <p:spPr>
            <a:xfrm>
              <a:off x="8640041" y="6074969"/>
              <a:ext cx="727772" cy="0"/>
            </a:xfrm>
            <a:custGeom>
              <a:avLst/>
              <a:gdLst/>
              <a:ahLst/>
              <a:cxnLst/>
              <a:rect l="l" t="t" r="r" b="b"/>
              <a:pathLst>
                <a:path w="1200150">
                  <a:moveTo>
                    <a:pt x="0" y="0"/>
                  </a:moveTo>
                  <a:lnTo>
                    <a:pt x="1199733" y="0"/>
                  </a:lnTo>
                </a:path>
              </a:pathLst>
            </a:custGeom>
            <a:ln w="10470">
              <a:solidFill>
                <a:srgbClr val="100906"/>
              </a:solidFill>
            </a:ln>
          </p:spPr>
          <p:txBody>
            <a:bodyPr wrap="square" lIns="0" tIns="0" rIns="0" bIns="0" rtlCol="0"/>
            <a:lstStyle/>
            <a:p>
              <a:endParaRPr sz="1092"/>
            </a:p>
          </p:txBody>
        </p:sp>
        <p:sp>
          <p:nvSpPr>
            <p:cNvPr id="236" name="object 41">
              <a:extLst>
                <a:ext uri="{FF2B5EF4-FFF2-40B4-BE49-F238E27FC236}">
                  <a16:creationId xmlns:a16="http://schemas.microsoft.com/office/drawing/2014/main" id="{8AC91B0D-5858-4ACE-A816-2CCC3BC5DE77}"/>
                </a:ext>
              </a:extLst>
            </p:cNvPr>
            <p:cNvSpPr/>
            <p:nvPr/>
          </p:nvSpPr>
          <p:spPr>
            <a:xfrm>
              <a:off x="9342128" y="6051325"/>
              <a:ext cx="25799" cy="47363"/>
            </a:xfrm>
            <a:custGeom>
              <a:avLst/>
              <a:gdLst/>
              <a:ahLst/>
              <a:cxnLst/>
              <a:rect l="l" t="t" r="r" b="b"/>
              <a:pathLst>
                <a:path w="42544" h="78104">
                  <a:moveTo>
                    <a:pt x="0" y="0"/>
                  </a:moveTo>
                  <a:lnTo>
                    <a:pt x="41935" y="38993"/>
                  </a:lnTo>
                  <a:lnTo>
                    <a:pt x="0" y="77976"/>
                  </a:lnTo>
                </a:path>
              </a:pathLst>
            </a:custGeom>
            <a:ln w="10470">
              <a:solidFill>
                <a:srgbClr val="100906"/>
              </a:solidFill>
            </a:ln>
          </p:spPr>
          <p:txBody>
            <a:bodyPr wrap="square" lIns="0" tIns="0" rIns="0" bIns="0" rtlCol="0"/>
            <a:lstStyle/>
            <a:p>
              <a:endParaRPr sz="1092"/>
            </a:p>
          </p:txBody>
        </p:sp>
      </p:grpSp>
      <p:sp>
        <p:nvSpPr>
          <p:cNvPr id="256" name="object 61">
            <a:extLst>
              <a:ext uri="{FF2B5EF4-FFF2-40B4-BE49-F238E27FC236}">
                <a16:creationId xmlns:a16="http://schemas.microsoft.com/office/drawing/2014/main" id="{0777F8D7-C007-4FF8-AE8E-7DDF8DD6B80E}"/>
              </a:ext>
              <a:ext uri="{C183D7F6-B498-43B3-948B-1728B52AA6E4}">
                <adec:decorative xmlns:adec="http://schemas.microsoft.com/office/drawing/2017/decorative" val="1"/>
              </a:ext>
            </a:extLst>
          </p:cNvPr>
          <p:cNvSpPr/>
          <p:nvPr/>
        </p:nvSpPr>
        <p:spPr>
          <a:xfrm>
            <a:off x="9169036" y="5142908"/>
            <a:ext cx="0" cy="0"/>
          </a:xfrm>
          <a:custGeom>
            <a:avLst/>
            <a:gdLst/>
            <a:ahLst/>
            <a:cxnLst/>
            <a:rect l="l" t="t" r="r" b="b"/>
            <a:pathLst>
              <a:path>
                <a:moveTo>
                  <a:pt x="0" y="0"/>
                </a:moveTo>
              </a:path>
            </a:pathLst>
          </a:custGeom>
          <a:solidFill>
            <a:srgbClr val="D9D9D9"/>
          </a:solidFill>
        </p:spPr>
        <p:txBody>
          <a:bodyPr wrap="square" lIns="0" tIns="0" rIns="0" bIns="0" rtlCol="0"/>
          <a:lstStyle/>
          <a:p>
            <a:endParaRPr sz="1092"/>
          </a:p>
        </p:txBody>
      </p:sp>
      <p:sp>
        <p:nvSpPr>
          <p:cNvPr id="263" name="object 61">
            <a:extLst>
              <a:ext uri="{FF2B5EF4-FFF2-40B4-BE49-F238E27FC236}">
                <a16:creationId xmlns:a16="http://schemas.microsoft.com/office/drawing/2014/main" id="{36D85DD9-02A7-4473-ACC3-3207AA6959C2}"/>
              </a:ext>
              <a:ext uri="{C183D7F6-B498-43B3-948B-1728B52AA6E4}">
                <adec:decorative xmlns:adec="http://schemas.microsoft.com/office/drawing/2017/decorative" val="1"/>
              </a:ext>
            </a:extLst>
          </p:cNvPr>
          <p:cNvSpPr/>
          <p:nvPr/>
        </p:nvSpPr>
        <p:spPr>
          <a:xfrm>
            <a:off x="9169036" y="5142908"/>
            <a:ext cx="0" cy="0"/>
          </a:xfrm>
          <a:custGeom>
            <a:avLst/>
            <a:gdLst/>
            <a:ahLst/>
            <a:cxnLst/>
            <a:rect l="l" t="t" r="r" b="b"/>
            <a:pathLst>
              <a:path>
                <a:moveTo>
                  <a:pt x="0" y="0"/>
                </a:moveTo>
              </a:path>
            </a:pathLst>
          </a:custGeom>
          <a:solidFill>
            <a:srgbClr val="D9D9D9"/>
          </a:solidFill>
        </p:spPr>
        <p:txBody>
          <a:bodyPr wrap="square" lIns="0" tIns="0" rIns="0" bIns="0" rtlCol="0"/>
          <a:lstStyle/>
          <a:p>
            <a:endParaRPr sz="1092"/>
          </a:p>
        </p:txBody>
      </p:sp>
      <p:sp>
        <p:nvSpPr>
          <p:cNvPr id="30" name="object 30">
            <a:extLst>
              <a:ext uri="{FF2B5EF4-FFF2-40B4-BE49-F238E27FC236}">
                <a16:creationId xmlns:a16="http://schemas.microsoft.com/office/drawing/2014/main" id="{9C077C04-D0A1-494B-B226-935373876C1C}"/>
              </a:ext>
              <a:ext uri="{C183D7F6-B498-43B3-948B-1728B52AA6E4}">
                <adec:decorative xmlns:adec="http://schemas.microsoft.com/office/drawing/2017/decorative" val="1"/>
              </a:ext>
            </a:extLst>
          </p:cNvPr>
          <p:cNvSpPr/>
          <p:nvPr/>
        </p:nvSpPr>
        <p:spPr>
          <a:xfrm>
            <a:off x="9795175" y="6063077"/>
            <a:ext cx="1053838" cy="626639"/>
          </a:xfrm>
          <a:custGeom>
            <a:avLst/>
            <a:gdLst/>
            <a:ahLst/>
            <a:cxnLst/>
            <a:rect l="l" t="t" r="r" b="b"/>
            <a:pathLst>
              <a:path w="629284" h="629284">
                <a:moveTo>
                  <a:pt x="628787" y="0"/>
                </a:moveTo>
                <a:lnTo>
                  <a:pt x="0" y="0"/>
                </a:lnTo>
                <a:lnTo>
                  <a:pt x="0" y="628787"/>
                </a:lnTo>
                <a:lnTo>
                  <a:pt x="628787" y="628787"/>
                </a:lnTo>
                <a:lnTo>
                  <a:pt x="628787" y="0"/>
                </a:lnTo>
                <a:close/>
              </a:path>
            </a:pathLst>
          </a:custGeom>
          <a:solidFill>
            <a:srgbClr val="FFE5A1"/>
          </a:solidFill>
        </p:spPr>
        <p:txBody>
          <a:bodyPr wrap="square" lIns="0" tIns="0" rIns="0" bIns="0" rtlCol="0"/>
          <a:lstStyle/>
          <a:p>
            <a:endParaRPr sz="1092"/>
          </a:p>
        </p:txBody>
      </p:sp>
      <p:sp>
        <p:nvSpPr>
          <p:cNvPr id="7" name="object 30">
            <a:extLst>
              <a:ext uri="{FF2B5EF4-FFF2-40B4-BE49-F238E27FC236}">
                <a16:creationId xmlns:a16="http://schemas.microsoft.com/office/drawing/2014/main" id="{4277E63B-D865-48D7-BD8F-482D306667AC}"/>
              </a:ext>
              <a:ext uri="{C183D7F6-B498-43B3-948B-1728B52AA6E4}">
                <adec:decorative xmlns:adec="http://schemas.microsoft.com/office/drawing/2017/decorative" val="1"/>
              </a:ext>
            </a:extLst>
          </p:cNvPr>
          <p:cNvSpPr/>
          <p:nvPr/>
        </p:nvSpPr>
        <p:spPr>
          <a:xfrm>
            <a:off x="10240405" y="4472797"/>
            <a:ext cx="931153" cy="767379"/>
          </a:xfrm>
          <a:custGeom>
            <a:avLst/>
            <a:gdLst/>
            <a:ahLst/>
            <a:cxnLst/>
            <a:rect l="l" t="t" r="r" b="b"/>
            <a:pathLst>
              <a:path w="629284" h="629284">
                <a:moveTo>
                  <a:pt x="628787" y="0"/>
                </a:moveTo>
                <a:lnTo>
                  <a:pt x="0" y="0"/>
                </a:lnTo>
                <a:lnTo>
                  <a:pt x="0" y="628787"/>
                </a:lnTo>
                <a:lnTo>
                  <a:pt x="628787" y="628787"/>
                </a:lnTo>
                <a:lnTo>
                  <a:pt x="628787" y="0"/>
                </a:lnTo>
                <a:close/>
              </a:path>
            </a:pathLst>
          </a:custGeom>
          <a:solidFill>
            <a:schemeClr val="accent1">
              <a:lumMod val="40000"/>
              <a:lumOff val="60000"/>
            </a:schemeClr>
          </a:solidFill>
        </p:spPr>
        <p:txBody>
          <a:bodyPr wrap="square" lIns="0" tIns="0" rIns="0" bIns="0" rtlCol="0"/>
          <a:lstStyle/>
          <a:p>
            <a:endParaRPr sz="1092"/>
          </a:p>
        </p:txBody>
      </p:sp>
      <p:sp>
        <p:nvSpPr>
          <p:cNvPr id="11" name="object 30">
            <a:extLst>
              <a:ext uri="{FF2B5EF4-FFF2-40B4-BE49-F238E27FC236}">
                <a16:creationId xmlns:a16="http://schemas.microsoft.com/office/drawing/2014/main" id="{C64A1217-DB46-4E74-A9CA-17859C1C90BD}"/>
              </a:ext>
              <a:ext uri="{C183D7F6-B498-43B3-948B-1728B52AA6E4}">
                <adec:decorative xmlns:adec="http://schemas.microsoft.com/office/drawing/2017/decorative" val="1"/>
              </a:ext>
            </a:extLst>
          </p:cNvPr>
          <p:cNvSpPr/>
          <p:nvPr/>
        </p:nvSpPr>
        <p:spPr>
          <a:xfrm>
            <a:off x="10972120" y="5071331"/>
            <a:ext cx="1053838" cy="676061"/>
          </a:xfrm>
          <a:custGeom>
            <a:avLst/>
            <a:gdLst/>
            <a:ahLst/>
            <a:cxnLst/>
            <a:rect l="l" t="t" r="r" b="b"/>
            <a:pathLst>
              <a:path w="629284" h="629284">
                <a:moveTo>
                  <a:pt x="628787" y="0"/>
                </a:moveTo>
                <a:lnTo>
                  <a:pt x="0" y="0"/>
                </a:lnTo>
                <a:lnTo>
                  <a:pt x="0" y="628787"/>
                </a:lnTo>
                <a:lnTo>
                  <a:pt x="628787" y="628787"/>
                </a:lnTo>
                <a:lnTo>
                  <a:pt x="628787" y="0"/>
                </a:lnTo>
                <a:close/>
              </a:path>
            </a:pathLst>
          </a:custGeom>
          <a:solidFill>
            <a:srgbClr val="FFE5A1"/>
          </a:solidFill>
        </p:spPr>
        <p:txBody>
          <a:bodyPr wrap="square" lIns="0" tIns="0" rIns="0" bIns="0" rtlCol="0"/>
          <a:lstStyle/>
          <a:p>
            <a:endParaRPr sz="1092"/>
          </a:p>
        </p:txBody>
      </p:sp>
      <p:sp>
        <p:nvSpPr>
          <p:cNvPr id="24" name="object 30">
            <a:extLst>
              <a:ext uri="{FF2B5EF4-FFF2-40B4-BE49-F238E27FC236}">
                <a16:creationId xmlns:a16="http://schemas.microsoft.com/office/drawing/2014/main" id="{BE15A16C-2CE3-48DF-8D81-A36E6A9D3B72}"/>
              </a:ext>
              <a:ext uri="{C183D7F6-B498-43B3-948B-1728B52AA6E4}">
                <adec:decorative xmlns:adec="http://schemas.microsoft.com/office/drawing/2017/decorative" val="1"/>
              </a:ext>
            </a:extLst>
          </p:cNvPr>
          <p:cNvSpPr/>
          <p:nvPr/>
        </p:nvSpPr>
        <p:spPr>
          <a:xfrm>
            <a:off x="5200256" y="5966076"/>
            <a:ext cx="1053838" cy="626639"/>
          </a:xfrm>
          <a:custGeom>
            <a:avLst/>
            <a:gdLst/>
            <a:ahLst/>
            <a:cxnLst/>
            <a:rect l="l" t="t" r="r" b="b"/>
            <a:pathLst>
              <a:path w="629284" h="629284">
                <a:moveTo>
                  <a:pt x="628787" y="0"/>
                </a:moveTo>
                <a:lnTo>
                  <a:pt x="0" y="0"/>
                </a:lnTo>
                <a:lnTo>
                  <a:pt x="0" y="628787"/>
                </a:lnTo>
                <a:lnTo>
                  <a:pt x="628787" y="628787"/>
                </a:lnTo>
                <a:lnTo>
                  <a:pt x="628787" y="0"/>
                </a:lnTo>
                <a:close/>
              </a:path>
            </a:pathLst>
          </a:custGeom>
          <a:solidFill>
            <a:srgbClr val="FFE5A1"/>
          </a:solidFill>
        </p:spPr>
        <p:txBody>
          <a:bodyPr wrap="square" lIns="0" tIns="0" rIns="0" bIns="0" rtlCol="0"/>
          <a:lstStyle/>
          <a:p>
            <a:endParaRPr sz="1092"/>
          </a:p>
        </p:txBody>
      </p:sp>
      <p:grpSp>
        <p:nvGrpSpPr>
          <p:cNvPr id="33" name="Group 32" descr="Diagram depicting the &quot;Identifying system uses&quot; activity&#10;&#10;In the left column, which is titled &quot;Brainstorm possible uses&quot;, the following uses are documented:&#10;&#10;1. Hospital staff can use the system to allocate hospital beds to surgery patients in the hospital recovery wing&#10;&#10;2. Hospital administrators can use the system to schedule employee work shifts in the recovery wing.&#10;&#10;3. Insurance providers could use the system to deny the benefits for stays that exceed the system's prediction.&#10;&#10;4. Hospital staff could use the system to deny patients treatment if the system predicted high capacity.&#10;&#10;5. Hospital staff can hack into the system to manipulate nurse shifts.&#10;&#10;The next step of the activity (in the right column) is to group together types of uses, and classify them as &quot;Unsupported Use&quot;, &quot;Sensitive Use&quot;, &quot;Restricted Use&quot;, &quot;Misuse&quot;, or &quot;Intended Use&quot;.&#10;&#10;The team grouped the following uses as &quot;Unsupported Use&quot; and &quot;Sensitive Use&quot;:&#10;- Insurance providers could use the system to deny the benefits for stays that exceed the system's prediction.&#10;&#10;- Hospital staff could use the system to deny patients treatment if the system predicted high capacity.&#10; &#10;&#10;The team classified the following use as &quot;Misuse&quot;:&#10;&#10;- Hospital staff can hack into the system to manipulate nurse shifts&#10;&#10;The team classified the following uses as &quot;Intended Use&quot; and &quot;Sensitive Use&quot;:&#10;&#10;- Hospital administrators can use the system to schedule employee work shifts in the recovery wing&#10;&#10;- Hospital staff can use the system to allocate hospital beds to surgery patients in the hospital recovery wing.&#10;&#10;And the team detected no Restricted uses.">
            <a:extLst>
              <a:ext uri="{FF2B5EF4-FFF2-40B4-BE49-F238E27FC236}">
                <a16:creationId xmlns:a16="http://schemas.microsoft.com/office/drawing/2014/main" id="{8EBA3A5A-7DBD-4D6C-B6D7-7302557861C3}"/>
              </a:ext>
            </a:extLst>
          </p:cNvPr>
          <p:cNvGrpSpPr/>
          <p:nvPr/>
        </p:nvGrpSpPr>
        <p:grpSpPr>
          <a:xfrm>
            <a:off x="5282443" y="3682395"/>
            <a:ext cx="6679220" cy="3013544"/>
            <a:chOff x="5282443" y="3682395"/>
            <a:chExt cx="6679220" cy="3013544"/>
          </a:xfrm>
        </p:grpSpPr>
        <p:sp>
          <p:nvSpPr>
            <p:cNvPr id="187" name="object 18">
              <a:extLst>
                <a:ext uri="{FF2B5EF4-FFF2-40B4-BE49-F238E27FC236}">
                  <a16:creationId xmlns:a16="http://schemas.microsoft.com/office/drawing/2014/main" id="{BD4D225C-8257-4CE7-9032-B8F5DA095BF5}"/>
                </a:ext>
              </a:extLst>
            </p:cNvPr>
            <p:cNvSpPr txBox="1"/>
            <p:nvPr/>
          </p:nvSpPr>
          <p:spPr>
            <a:xfrm>
              <a:off x="5409526" y="3739127"/>
              <a:ext cx="1369053" cy="132443"/>
            </a:xfrm>
            <a:prstGeom prst="rect">
              <a:avLst/>
            </a:prstGeom>
          </p:spPr>
          <p:txBody>
            <a:bodyPr vert="horz" wrap="square" lIns="0" tIns="9242" rIns="0" bIns="0" rtlCol="0">
              <a:spAutoFit/>
            </a:bodyPr>
            <a:lstStyle/>
            <a:p>
              <a:pPr>
                <a:spcBef>
                  <a:spcPts val="73"/>
                </a:spcBef>
              </a:pPr>
              <a:r>
                <a:rPr lang="en-US" sz="800" b="1" spc="-3">
                  <a:latin typeface="Segoe Pro Semibold"/>
                  <a:cs typeface="Segoe Pro Semibold"/>
                </a:rPr>
                <a:t>Brainstorm possible uses</a:t>
              </a:r>
              <a:endParaRPr sz="800">
                <a:latin typeface="Segoe Pro Semibold"/>
                <a:cs typeface="Segoe Pro Semibold"/>
              </a:endParaRPr>
            </a:p>
          </p:txBody>
        </p:sp>
        <p:sp>
          <p:nvSpPr>
            <p:cNvPr id="272" name="object 33">
              <a:extLst>
                <a:ext uri="{FF2B5EF4-FFF2-40B4-BE49-F238E27FC236}">
                  <a16:creationId xmlns:a16="http://schemas.microsoft.com/office/drawing/2014/main" id="{46958113-5B1A-4AAC-90CB-05B1C5D27DC0}"/>
                </a:ext>
              </a:extLst>
            </p:cNvPr>
            <p:cNvSpPr txBox="1"/>
            <p:nvPr/>
          </p:nvSpPr>
          <p:spPr>
            <a:xfrm>
              <a:off x="5331474" y="4070634"/>
              <a:ext cx="907356" cy="684300"/>
            </a:xfrm>
            <a:prstGeom prst="rect">
              <a:avLst/>
            </a:prstGeom>
          </p:spPr>
          <p:txBody>
            <a:bodyPr vert="horz" wrap="square" lIns="0" tIns="6931" rIns="0" bIns="0" rtlCol="0">
              <a:spAutoFit/>
            </a:bodyPr>
            <a:lstStyle/>
            <a:p>
              <a:pPr marL="7701" marR="3081">
                <a:lnSpc>
                  <a:spcPct val="104099"/>
                </a:lnSpc>
                <a:spcBef>
                  <a:spcPts val="55"/>
                </a:spcBef>
              </a:pPr>
              <a:r>
                <a:rPr lang="en-GB" sz="700" spc="9">
                  <a:latin typeface="Segoe UI Semilight"/>
                  <a:cs typeface="Segoe UI Semilight"/>
                </a:rPr>
                <a:t>Hospital staff can use the system to allocate hospital beds to surgery patients in the hospital recovery wing</a:t>
              </a:r>
            </a:p>
            <a:p>
              <a:pPr marL="7701" marR="3081">
                <a:lnSpc>
                  <a:spcPct val="104099"/>
                </a:lnSpc>
                <a:spcBef>
                  <a:spcPts val="55"/>
                </a:spcBef>
              </a:pPr>
              <a:endParaRPr sz="700">
                <a:latin typeface="Segoe UI Semilight"/>
                <a:cs typeface="Segoe UI Semilight"/>
              </a:endParaRPr>
            </a:p>
          </p:txBody>
        </p:sp>
        <p:sp>
          <p:nvSpPr>
            <p:cNvPr id="37" name="object 33">
              <a:extLst>
                <a:ext uri="{FF2B5EF4-FFF2-40B4-BE49-F238E27FC236}">
                  <a16:creationId xmlns:a16="http://schemas.microsoft.com/office/drawing/2014/main" id="{CFAF305A-E4A9-40D5-BCD3-1F9A338EFB1D}"/>
                </a:ext>
              </a:extLst>
            </p:cNvPr>
            <p:cNvSpPr txBox="1"/>
            <p:nvPr/>
          </p:nvSpPr>
          <p:spPr>
            <a:xfrm>
              <a:off x="6439873" y="4284966"/>
              <a:ext cx="842380" cy="671476"/>
            </a:xfrm>
            <a:prstGeom prst="rect">
              <a:avLst/>
            </a:prstGeom>
          </p:spPr>
          <p:txBody>
            <a:bodyPr vert="horz" wrap="square" lIns="0" tIns="6931" rIns="0" bIns="0" rtlCol="0">
              <a:spAutoFit/>
            </a:bodyPr>
            <a:lstStyle/>
            <a:p>
              <a:pPr marL="7701" marR="3081">
                <a:lnSpc>
                  <a:spcPct val="104099"/>
                </a:lnSpc>
                <a:spcBef>
                  <a:spcPts val="55"/>
                </a:spcBef>
              </a:pPr>
              <a:r>
                <a:rPr lang="en-GB" sz="700" spc="9">
                  <a:latin typeface="Segoe UI Semilight"/>
                  <a:cs typeface="Segoe UI Semilight"/>
                </a:rPr>
                <a:t>Hospital administrators can use the system to schedule employee work shifts in the recovery wing</a:t>
              </a:r>
            </a:p>
          </p:txBody>
        </p:sp>
        <p:sp>
          <p:nvSpPr>
            <p:cNvPr id="29" name="object 33">
              <a:extLst>
                <a:ext uri="{FF2B5EF4-FFF2-40B4-BE49-F238E27FC236}">
                  <a16:creationId xmlns:a16="http://schemas.microsoft.com/office/drawing/2014/main" id="{0B49FDCC-6433-455C-B1B6-D74DD12ABBF1}"/>
                </a:ext>
              </a:extLst>
            </p:cNvPr>
            <p:cNvSpPr txBox="1"/>
            <p:nvPr/>
          </p:nvSpPr>
          <p:spPr>
            <a:xfrm>
              <a:off x="5289390" y="4942124"/>
              <a:ext cx="769487" cy="783493"/>
            </a:xfrm>
            <a:prstGeom prst="rect">
              <a:avLst/>
            </a:prstGeom>
          </p:spPr>
          <p:txBody>
            <a:bodyPr vert="horz" wrap="square" lIns="0" tIns="6931" rIns="0" bIns="0" rtlCol="0">
              <a:spAutoFit/>
            </a:bodyPr>
            <a:lstStyle/>
            <a:p>
              <a:pPr marL="7701" marR="3081">
                <a:lnSpc>
                  <a:spcPct val="104099"/>
                </a:lnSpc>
                <a:spcBef>
                  <a:spcPts val="55"/>
                </a:spcBef>
              </a:pPr>
              <a:r>
                <a:rPr lang="en-GB" sz="700" spc="9" dirty="0">
                  <a:latin typeface="Segoe UI Semilight"/>
                  <a:cs typeface="Segoe UI Semilight"/>
                </a:rPr>
                <a:t>Insurance providers could use the system to deny benefits for stays that exceed the system’s prediction</a:t>
              </a:r>
            </a:p>
          </p:txBody>
        </p:sp>
        <p:sp>
          <p:nvSpPr>
            <p:cNvPr id="27" name="object 33">
              <a:extLst>
                <a:ext uri="{FF2B5EF4-FFF2-40B4-BE49-F238E27FC236}">
                  <a16:creationId xmlns:a16="http://schemas.microsoft.com/office/drawing/2014/main" id="{23761D30-B92A-4DF1-BAE6-E085BDF9B139}"/>
                </a:ext>
              </a:extLst>
            </p:cNvPr>
            <p:cNvSpPr txBox="1"/>
            <p:nvPr/>
          </p:nvSpPr>
          <p:spPr>
            <a:xfrm>
              <a:off x="6436044" y="5205039"/>
              <a:ext cx="639889" cy="895512"/>
            </a:xfrm>
            <a:prstGeom prst="rect">
              <a:avLst/>
            </a:prstGeom>
          </p:spPr>
          <p:txBody>
            <a:bodyPr vert="horz" wrap="square" lIns="0" tIns="6931" rIns="0" bIns="0" rtlCol="0">
              <a:spAutoFit/>
            </a:bodyPr>
            <a:lstStyle/>
            <a:p>
              <a:pPr marL="7701" marR="3081">
                <a:lnSpc>
                  <a:spcPct val="104099"/>
                </a:lnSpc>
                <a:spcBef>
                  <a:spcPts val="55"/>
                </a:spcBef>
              </a:pPr>
              <a:r>
                <a:rPr lang="en-GB" sz="700" spc="9">
                  <a:latin typeface="Segoe UI Semilight"/>
                  <a:cs typeface="Segoe UI Semilight"/>
                </a:rPr>
                <a:t>Hospital staff could use the system to deny patients treatment if the system predicted high capacity</a:t>
              </a:r>
            </a:p>
          </p:txBody>
        </p:sp>
        <p:sp>
          <p:nvSpPr>
            <p:cNvPr id="188" name="object 19">
              <a:extLst>
                <a:ext uri="{FF2B5EF4-FFF2-40B4-BE49-F238E27FC236}">
                  <a16:creationId xmlns:a16="http://schemas.microsoft.com/office/drawing/2014/main" id="{D49E8C7E-63D6-47A9-AA45-CF1CE5CF698E}"/>
                </a:ext>
              </a:extLst>
            </p:cNvPr>
            <p:cNvSpPr txBox="1"/>
            <p:nvPr/>
          </p:nvSpPr>
          <p:spPr>
            <a:xfrm>
              <a:off x="9334603" y="3739127"/>
              <a:ext cx="1592721" cy="132443"/>
            </a:xfrm>
            <a:prstGeom prst="rect">
              <a:avLst/>
            </a:prstGeom>
          </p:spPr>
          <p:txBody>
            <a:bodyPr vert="horz" wrap="square" lIns="0" tIns="9242" rIns="0" bIns="0" rtlCol="0">
              <a:spAutoFit/>
            </a:bodyPr>
            <a:lstStyle/>
            <a:p>
              <a:pPr>
                <a:spcBef>
                  <a:spcPts val="73"/>
                </a:spcBef>
              </a:pPr>
              <a:r>
                <a:rPr lang="en-US" sz="800" b="1">
                  <a:latin typeface="Segoe Pro Semibold"/>
                  <a:cs typeface="Segoe Pro Semibold"/>
                </a:rPr>
                <a:t>Categorize possible uses</a:t>
              </a:r>
              <a:endParaRPr sz="800">
                <a:latin typeface="Segoe Pro Semibold"/>
                <a:cs typeface="Segoe Pro Semibold"/>
              </a:endParaRPr>
            </a:p>
          </p:txBody>
        </p:sp>
        <p:grpSp>
          <p:nvGrpSpPr>
            <p:cNvPr id="6" name="Group 5" descr="Unsupported Use card">
              <a:extLst>
                <a:ext uri="{FF2B5EF4-FFF2-40B4-BE49-F238E27FC236}">
                  <a16:creationId xmlns:a16="http://schemas.microsoft.com/office/drawing/2014/main" id="{E2AA3C0D-C9DC-4467-99F2-B48F3C97897F}"/>
                </a:ext>
              </a:extLst>
            </p:cNvPr>
            <p:cNvGrpSpPr/>
            <p:nvPr/>
          </p:nvGrpSpPr>
          <p:grpSpPr>
            <a:xfrm>
              <a:off x="8025748" y="3682395"/>
              <a:ext cx="527924" cy="730853"/>
              <a:chOff x="7863009" y="4591207"/>
              <a:chExt cx="527924" cy="730853"/>
            </a:xfrm>
          </p:grpSpPr>
          <p:grpSp>
            <p:nvGrpSpPr>
              <p:cNvPr id="95" name="object 13">
                <a:extLst>
                  <a:ext uri="{FF2B5EF4-FFF2-40B4-BE49-F238E27FC236}">
                    <a16:creationId xmlns:a16="http://schemas.microsoft.com/office/drawing/2014/main" id="{E3BF2603-F9F5-4942-B86F-73232206948B}"/>
                  </a:ext>
                </a:extLst>
              </p:cNvPr>
              <p:cNvGrpSpPr/>
              <p:nvPr/>
            </p:nvGrpSpPr>
            <p:grpSpPr>
              <a:xfrm rot="187265">
                <a:off x="7863009" y="4591207"/>
                <a:ext cx="527924" cy="730853"/>
                <a:chOff x="11627273" y="7790934"/>
                <a:chExt cx="870585" cy="1205230"/>
              </a:xfrm>
              <a:effectLst>
                <a:outerShdw blurRad="63500" sx="102000" sy="102000" algn="ctr" rotWithShape="0">
                  <a:prstClr val="black">
                    <a:alpha val="40000"/>
                  </a:prstClr>
                </a:outerShdw>
              </a:effectLst>
            </p:grpSpPr>
            <p:sp>
              <p:nvSpPr>
                <p:cNvPr id="96" name="object 14">
                  <a:extLst>
                    <a:ext uri="{FF2B5EF4-FFF2-40B4-BE49-F238E27FC236}">
                      <a16:creationId xmlns:a16="http://schemas.microsoft.com/office/drawing/2014/main" id="{F3063120-8275-4360-A819-DE825AC68A86}"/>
                    </a:ext>
                  </a:extLst>
                </p:cNvPr>
                <p:cNvSpPr/>
                <p:nvPr/>
              </p:nvSpPr>
              <p:spPr>
                <a:xfrm>
                  <a:off x="11627273" y="7790934"/>
                  <a:ext cx="870585" cy="1205230"/>
                </a:xfrm>
                <a:custGeom>
                  <a:avLst/>
                  <a:gdLst/>
                  <a:ahLst/>
                  <a:cxnLst/>
                  <a:rect l="l" t="t" r="r" b="b"/>
                  <a:pathLst>
                    <a:path w="870584" h="1205229">
                      <a:moveTo>
                        <a:pt x="656786" y="0"/>
                      </a:moveTo>
                      <a:lnTo>
                        <a:pt x="93190" y="59233"/>
                      </a:lnTo>
                      <a:lnTo>
                        <a:pt x="53515" y="71676"/>
                      </a:lnTo>
                      <a:lnTo>
                        <a:pt x="22761" y="97472"/>
                      </a:lnTo>
                      <a:lnTo>
                        <a:pt x="3923" y="132917"/>
                      </a:lnTo>
                      <a:lnTo>
                        <a:pt x="0" y="174308"/>
                      </a:lnTo>
                      <a:lnTo>
                        <a:pt x="98510" y="1111526"/>
                      </a:lnTo>
                      <a:lnTo>
                        <a:pt x="110951" y="1151198"/>
                      </a:lnTo>
                      <a:lnTo>
                        <a:pt x="136744" y="1181956"/>
                      </a:lnTo>
                      <a:lnTo>
                        <a:pt x="172189" y="1200796"/>
                      </a:lnTo>
                      <a:lnTo>
                        <a:pt x="213585" y="1204717"/>
                      </a:lnTo>
                      <a:lnTo>
                        <a:pt x="777180" y="1145483"/>
                      </a:lnTo>
                      <a:lnTo>
                        <a:pt x="816856" y="1133034"/>
                      </a:lnTo>
                      <a:lnTo>
                        <a:pt x="847610" y="1107235"/>
                      </a:lnTo>
                      <a:lnTo>
                        <a:pt x="866447" y="1071789"/>
                      </a:lnTo>
                      <a:lnTo>
                        <a:pt x="870371" y="1030397"/>
                      </a:lnTo>
                      <a:lnTo>
                        <a:pt x="771871" y="93180"/>
                      </a:lnTo>
                      <a:lnTo>
                        <a:pt x="759424" y="53509"/>
                      </a:lnTo>
                      <a:lnTo>
                        <a:pt x="733628" y="22755"/>
                      </a:lnTo>
                      <a:lnTo>
                        <a:pt x="698182" y="3919"/>
                      </a:lnTo>
                      <a:lnTo>
                        <a:pt x="656786" y="0"/>
                      </a:lnTo>
                      <a:close/>
                    </a:path>
                  </a:pathLst>
                </a:custGeom>
                <a:solidFill>
                  <a:srgbClr val="FFFFFF"/>
                </a:solidFill>
              </p:spPr>
              <p:txBody>
                <a:bodyPr wrap="square" lIns="0" tIns="0" rIns="0" bIns="0" rtlCol="0"/>
                <a:lstStyle/>
                <a:p>
                  <a:endParaRPr sz="1092"/>
                </a:p>
              </p:txBody>
            </p:sp>
            <p:sp>
              <p:nvSpPr>
                <p:cNvPr id="97" name="object 15">
                  <a:extLst>
                    <a:ext uri="{FF2B5EF4-FFF2-40B4-BE49-F238E27FC236}">
                      <a16:creationId xmlns:a16="http://schemas.microsoft.com/office/drawing/2014/main" id="{A7FAAAE3-A589-4766-9B0A-B992D167CDC4}"/>
                    </a:ext>
                  </a:extLst>
                </p:cNvPr>
                <p:cNvSpPr/>
                <p:nvPr/>
              </p:nvSpPr>
              <p:spPr>
                <a:xfrm>
                  <a:off x="11627273" y="7790934"/>
                  <a:ext cx="812165" cy="554355"/>
                </a:xfrm>
                <a:custGeom>
                  <a:avLst/>
                  <a:gdLst/>
                  <a:ahLst/>
                  <a:cxnLst/>
                  <a:rect l="l" t="t" r="r" b="b"/>
                  <a:pathLst>
                    <a:path w="812165" h="554354">
                      <a:moveTo>
                        <a:pt x="656786" y="0"/>
                      </a:moveTo>
                      <a:lnTo>
                        <a:pt x="93190" y="59233"/>
                      </a:lnTo>
                      <a:lnTo>
                        <a:pt x="53515" y="71676"/>
                      </a:lnTo>
                      <a:lnTo>
                        <a:pt x="22761" y="97472"/>
                      </a:lnTo>
                      <a:lnTo>
                        <a:pt x="3923" y="132917"/>
                      </a:lnTo>
                      <a:lnTo>
                        <a:pt x="0" y="174308"/>
                      </a:lnTo>
                      <a:lnTo>
                        <a:pt x="39883" y="553794"/>
                      </a:lnTo>
                      <a:lnTo>
                        <a:pt x="811755" y="472666"/>
                      </a:lnTo>
                      <a:lnTo>
                        <a:pt x="771871" y="93180"/>
                      </a:lnTo>
                      <a:lnTo>
                        <a:pt x="759424" y="53509"/>
                      </a:lnTo>
                      <a:lnTo>
                        <a:pt x="733628" y="22755"/>
                      </a:lnTo>
                      <a:lnTo>
                        <a:pt x="698182" y="3919"/>
                      </a:lnTo>
                      <a:lnTo>
                        <a:pt x="656786" y="0"/>
                      </a:lnTo>
                      <a:close/>
                    </a:path>
                  </a:pathLst>
                </a:custGeom>
                <a:solidFill>
                  <a:srgbClr val="000000"/>
                </a:solidFill>
              </p:spPr>
              <p:txBody>
                <a:bodyPr wrap="square" lIns="0" tIns="0" rIns="0" bIns="0" rtlCol="0"/>
                <a:lstStyle/>
                <a:p>
                  <a:endParaRPr sz="1092"/>
                </a:p>
              </p:txBody>
            </p:sp>
          </p:grpSp>
          <p:sp>
            <p:nvSpPr>
              <p:cNvPr id="23" name="object 33">
                <a:extLst>
                  <a:ext uri="{FF2B5EF4-FFF2-40B4-BE49-F238E27FC236}">
                    <a16:creationId xmlns:a16="http://schemas.microsoft.com/office/drawing/2014/main" id="{5F02FC23-B028-4835-A866-047F979F8D43}"/>
                  </a:ext>
                </a:extLst>
              </p:cNvPr>
              <p:cNvSpPr txBox="1"/>
              <p:nvPr/>
            </p:nvSpPr>
            <p:spPr>
              <a:xfrm rot="21401481">
                <a:off x="7899559" y="4672179"/>
                <a:ext cx="440940" cy="184996"/>
              </a:xfrm>
              <a:prstGeom prst="rect">
                <a:avLst/>
              </a:prstGeom>
            </p:spPr>
            <p:txBody>
              <a:bodyPr vert="horz" wrap="square" lIns="0" tIns="6931" rIns="0" bIns="0" rtlCol="0">
                <a:spAutoFit/>
              </a:bodyPr>
              <a:lstStyle/>
              <a:p>
                <a:pPr marL="7701" marR="3081" algn="ctr">
                  <a:lnSpc>
                    <a:spcPct val="104099"/>
                  </a:lnSpc>
                  <a:spcBef>
                    <a:spcPts val="55"/>
                  </a:spcBef>
                </a:pPr>
                <a:r>
                  <a:rPr lang="en-US" sz="576" spc="9">
                    <a:solidFill>
                      <a:schemeClr val="bg1"/>
                    </a:solidFill>
                    <a:latin typeface="Segoe UI Semilight"/>
                    <a:cs typeface="Segoe UI Semilight"/>
                  </a:rPr>
                  <a:t>Unsupported Use</a:t>
                </a:r>
                <a:endParaRPr sz="576">
                  <a:solidFill>
                    <a:schemeClr val="bg1"/>
                  </a:solidFill>
                  <a:latin typeface="Segoe UI Semilight"/>
                  <a:cs typeface="Segoe UI Semilight"/>
                </a:endParaRPr>
              </a:p>
            </p:txBody>
          </p:sp>
        </p:grpSp>
        <p:grpSp>
          <p:nvGrpSpPr>
            <p:cNvPr id="61" name="Group 60" descr="Sensitive Use card">
              <a:extLst>
                <a:ext uri="{FF2B5EF4-FFF2-40B4-BE49-F238E27FC236}">
                  <a16:creationId xmlns:a16="http://schemas.microsoft.com/office/drawing/2014/main" id="{98391C08-A268-47B6-85A1-55DD8F3F1E2E}"/>
                </a:ext>
              </a:extLst>
            </p:cNvPr>
            <p:cNvGrpSpPr/>
            <p:nvPr/>
          </p:nvGrpSpPr>
          <p:grpSpPr>
            <a:xfrm rot="20282400">
              <a:off x="8459454" y="3725617"/>
              <a:ext cx="527926" cy="730853"/>
              <a:chOff x="11009866" y="5301061"/>
              <a:chExt cx="527926" cy="730853"/>
            </a:xfrm>
          </p:grpSpPr>
          <p:grpSp>
            <p:nvGrpSpPr>
              <p:cNvPr id="62" name="object 13">
                <a:extLst>
                  <a:ext uri="{FF2B5EF4-FFF2-40B4-BE49-F238E27FC236}">
                    <a16:creationId xmlns:a16="http://schemas.microsoft.com/office/drawing/2014/main" id="{CC2B66FB-A6C7-4FFB-B973-578776FDCD54}"/>
                  </a:ext>
                </a:extLst>
              </p:cNvPr>
              <p:cNvGrpSpPr/>
              <p:nvPr/>
            </p:nvGrpSpPr>
            <p:grpSpPr>
              <a:xfrm rot="2006381">
                <a:off x="11009866" y="5301061"/>
                <a:ext cx="527926" cy="730853"/>
                <a:chOff x="11627273" y="7790933"/>
                <a:chExt cx="870588" cy="1205229"/>
              </a:xfrm>
              <a:effectLst>
                <a:outerShdw blurRad="63500" sx="102000" sy="102000" algn="ctr" rotWithShape="0">
                  <a:prstClr val="black">
                    <a:alpha val="40000"/>
                  </a:prstClr>
                </a:outerShdw>
              </a:effectLst>
            </p:grpSpPr>
            <p:sp>
              <p:nvSpPr>
                <p:cNvPr id="64" name="object 14">
                  <a:extLst>
                    <a:ext uri="{FF2B5EF4-FFF2-40B4-BE49-F238E27FC236}">
                      <a16:creationId xmlns:a16="http://schemas.microsoft.com/office/drawing/2014/main" id="{CC2ADDE1-3C05-4081-AE59-B65D46A2657E}"/>
                    </a:ext>
                  </a:extLst>
                </p:cNvPr>
                <p:cNvSpPr/>
                <p:nvPr/>
              </p:nvSpPr>
              <p:spPr>
                <a:xfrm>
                  <a:off x="11627276" y="7790933"/>
                  <a:ext cx="870585" cy="1205229"/>
                </a:xfrm>
                <a:custGeom>
                  <a:avLst/>
                  <a:gdLst/>
                  <a:ahLst/>
                  <a:cxnLst/>
                  <a:rect l="l" t="t" r="r" b="b"/>
                  <a:pathLst>
                    <a:path w="870584" h="1205229">
                      <a:moveTo>
                        <a:pt x="656786" y="0"/>
                      </a:moveTo>
                      <a:lnTo>
                        <a:pt x="93190" y="59233"/>
                      </a:lnTo>
                      <a:lnTo>
                        <a:pt x="53515" y="71676"/>
                      </a:lnTo>
                      <a:lnTo>
                        <a:pt x="22761" y="97472"/>
                      </a:lnTo>
                      <a:lnTo>
                        <a:pt x="3923" y="132917"/>
                      </a:lnTo>
                      <a:lnTo>
                        <a:pt x="0" y="174308"/>
                      </a:lnTo>
                      <a:lnTo>
                        <a:pt x="98510" y="1111526"/>
                      </a:lnTo>
                      <a:lnTo>
                        <a:pt x="110951" y="1151198"/>
                      </a:lnTo>
                      <a:lnTo>
                        <a:pt x="136744" y="1181956"/>
                      </a:lnTo>
                      <a:lnTo>
                        <a:pt x="172189" y="1200796"/>
                      </a:lnTo>
                      <a:lnTo>
                        <a:pt x="213585" y="1204717"/>
                      </a:lnTo>
                      <a:lnTo>
                        <a:pt x="777180" y="1145483"/>
                      </a:lnTo>
                      <a:lnTo>
                        <a:pt x="816856" y="1133034"/>
                      </a:lnTo>
                      <a:lnTo>
                        <a:pt x="847610" y="1107235"/>
                      </a:lnTo>
                      <a:lnTo>
                        <a:pt x="866447" y="1071789"/>
                      </a:lnTo>
                      <a:lnTo>
                        <a:pt x="870371" y="1030397"/>
                      </a:lnTo>
                      <a:lnTo>
                        <a:pt x="771871" y="93180"/>
                      </a:lnTo>
                      <a:lnTo>
                        <a:pt x="759424" y="53509"/>
                      </a:lnTo>
                      <a:lnTo>
                        <a:pt x="733628" y="22755"/>
                      </a:lnTo>
                      <a:lnTo>
                        <a:pt x="698182" y="3919"/>
                      </a:lnTo>
                      <a:lnTo>
                        <a:pt x="656786" y="0"/>
                      </a:lnTo>
                      <a:close/>
                    </a:path>
                  </a:pathLst>
                </a:custGeom>
                <a:solidFill>
                  <a:srgbClr val="FFFFFF"/>
                </a:solidFill>
              </p:spPr>
              <p:txBody>
                <a:bodyPr wrap="square" lIns="0" tIns="0" rIns="0" bIns="0" rtlCol="0"/>
                <a:lstStyle/>
                <a:p>
                  <a:endParaRPr sz="1092"/>
                </a:p>
              </p:txBody>
            </p:sp>
            <p:sp>
              <p:nvSpPr>
                <p:cNvPr id="65" name="object 15">
                  <a:extLst>
                    <a:ext uri="{FF2B5EF4-FFF2-40B4-BE49-F238E27FC236}">
                      <a16:creationId xmlns:a16="http://schemas.microsoft.com/office/drawing/2014/main" id="{8264D3F0-A02F-4AC6-9D37-C68891A845DC}"/>
                    </a:ext>
                  </a:extLst>
                </p:cNvPr>
                <p:cNvSpPr/>
                <p:nvPr/>
              </p:nvSpPr>
              <p:spPr>
                <a:xfrm>
                  <a:off x="11627273" y="7790934"/>
                  <a:ext cx="812165" cy="554355"/>
                </a:xfrm>
                <a:custGeom>
                  <a:avLst/>
                  <a:gdLst/>
                  <a:ahLst/>
                  <a:cxnLst/>
                  <a:rect l="l" t="t" r="r" b="b"/>
                  <a:pathLst>
                    <a:path w="812165" h="554354">
                      <a:moveTo>
                        <a:pt x="656786" y="0"/>
                      </a:moveTo>
                      <a:lnTo>
                        <a:pt x="93190" y="59233"/>
                      </a:lnTo>
                      <a:lnTo>
                        <a:pt x="53515" y="71676"/>
                      </a:lnTo>
                      <a:lnTo>
                        <a:pt x="22761" y="97472"/>
                      </a:lnTo>
                      <a:lnTo>
                        <a:pt x="3923" y="132917"/>
                      </a:lnTo>
                      <a:lnTo>
                        <a:pt x="0" y="174308"/>
                      </a:lnTo>
                      <a:lnTo>
                        <a:pt x="39883" y="553794"/>
                      </a:lnTo>
                      <a:lnTo>
                        <a:pt x="811755" y="472666"/>
                      </a:lnTo>
                      <a:lnTo>
                        <a:pt x="771871" y="93180"/>
                      </a:lnTo>
                      <a:lnTo>
                        <a:pt x="759424" y="53509"/>
                      </a:lnTo>
                      <a:lnTo>
                        <a:pt x="733628" y="22755"/>
                      </a:lnTo>
                      <a:lnTo>
                        <a:pt x="698182" y="3919"/>
                      </a:lnTo>
                      <a:lnTo>
                        <a:pt x="656786" y="0"/>
                      </a:lnTo>
                      <a:close/>
                    </a:path>
                  </a:pathLst>
                </a:custGeom>
                <a:solidFill>
                  <a:srgbClr val="000000"/>
                </a:solidFill>
              </p:spPr>
              <p:txBody>
                <a:bodyPr wrap="square" lIns="0" tIns="0" rIns="0" bIns="0" rtlCol="0"/>
                <a:lstStyle/>
                <a:p>
                  <a:endParaRPr sz="1092"/>
                </a:p>
              </p:txBody>
            </p:sp>
          </p:grpSp>
          <p:sp>
            <p:nvSpPr>
              <p:cNvPr id="63" name="object 33">
                <a:extLst>
                  <a:ext uri="{FF2B5EF4-FFF2-40B4-BE49-F238E27FC236}">
                    <a16:creationId xmlns:a16="http://schemas.microsoft.com/office/drawing/2014/main" id="{91B2FB1E-0859-41BB-82BA-0D465644ABF0}"/>
                  </a:ext>
                </a:extLst>
              </p:cNvPr>
              <p:cNvSpPr txBox="1"/>
              <p:nvPr/>
            </p:nvSpPr>
            <p:spPr>
              <a:xfrm rot="1634055">
                <a:off x="11186353" y="5401785"/>
                <a:ext cx="308961" cy="184996"/>
              </a:xfrm>
              <a:prstGeom prst="rect">
                <a:avLst/>
              </a:prstGeom>
            </p:spPr>
            <p:txBody>
              <a:bodyPr vert="horz" wrap="square" lIns="0" tIns="6931" rIns="0" bIns="0" rtlCol="0">
                <a:spAutoFit/>
              </a:bodyPr>
              <a:lstStyle/>
              <a:p>
                <a:pPr marL="7701" marR="3081" algn="ctr">
                  <a:lnSpc>
                    <a:spcPct val="104099"/>
                  </a:lnSpc>
                  <a:spcBef>
                    <a:spcPts val="55"/>
                  </a:spcBef>
                </a:pPr>
                <a:r>
                  <a:rPr lang="en-US" sz="576" spc="9">
                    <a:solidFill>
                      <a:schemeClr val="bg1"/>
                    </a:solidFill>
                    <a:latin typeface="Segoe UI Semilight"/>
                    <a:cs typeface="Segoe UI Semilight"/>
                  </a:rPr>
                  <a:t>Sensitive Use</a:t>
                </a:r>
                <a:endParaRPr sz="576">
                  <a:solidFill>
                    <a:schemeClr val="bg1"/>
                  </a:solidFill>
                  <a:latin typeface="Segoe UI Semilight"/>
                  <a:cs typeface="Segoe UI Semilight"/>
                </a:endParaRPr>
              </a:p>
            </p:txBody>
          </p:sp>
        </p:grpSp>
        <p:sp>
          <p:nvSpPr>
            <p:cNvPr id="39" name="object 33">
              <a:extLst>
                <a:ext uri="{FF2B5EF4-FFF2-40B4-BE49-F238E27FC236}">
                  <a16:creationId xmlns:a16="http://schemas.microsoft.com/office/drawing/2014/main" id="{71A3FBD0-8821-4BED-879C-BC41B2919414}"/>
                </a:ext>
              </a:extLst>
            </p:cNvPr>
            <p:cNvSpPr txBox="1"/>
            <p:nvPr/>
          </p:nvSpPr>
          <p:spPr>
            <a:xfrm>
              <a:off x="8051170" y="4693132"/>
              <a:ext cx="769487" cy="783493"/>
            </a:xfrm>
            <a:prstGeom prst="rect">
              <a:avLst/>
            </a:prstGeom>
          </p:spPr>
          <p:txBody>
            <a:bodyPr vert="horz" wrap="square" lIns="0" tIns="6931" rIns="0" bIns="0" rtlCol="0">
              <a:spAutoFit/>
            </a:bodyPr>
            <a:lstStyle/>
            <a:p>
              <a:pPr marL="7701" marR="3081">
                <a:lnSpc>
                  <a:spcPct val="104099"/>
                </a:lnSpc>
                <a:spcBef>
                  <a:spcPts val="55"/>
                </a:spcBef>
              </a:pPr>
              <a:r>
                <a:rPr lang="en-GB" sz="700" spc="9">
                  <a:latin typeface="Segoe UI Semilight"/>
                  <a:cs typeface="Segoe UI Semilight"/>
                </a:rPr>
                <a:t>Insurance providers could use the system to deny benefits for stays that exceed the system’s prediction</a:t>
              </a:r>
            </a:p>
          </p:txBody>
        </p:sp>
        <p:sp>
          <p:nvSpPr>
            <p:cNvPr id="41" name="object 33">
              <a:extLst>
                <a:ext uri="{FF2B5EF4-FFF2-40B4-BE49-F238E27FC236}">
                  <a16:creationId xmlns:a16="http://schemas.microsoft.com/office/drawing/2014/main" id="{41F1B55D-CC0B-49B6-8740-6BE095A048D9}"/>
                </a:ext>
              </a:extLst>
            </p:cNvPr>
            <p:cNvSpPr txBox="1"/>
            <p:nvPr/>
          </p:nvSpPr>
          <p:spPr>
            <a:xfrm>
              <a:off x="8901237" y="4548612"/>
              <a:ext cx="639889" cy="895512"/>
            </a:xfrm>
            <a:prstGeom prst="rect">
              <a:avLst/>
            </a:prstGeom>
          </p:spPr>
          <p:txBody>
            <a:bodyPr vert="horz" wrap="square" lIns="0" tIns="6931" rIns="0" bIns="0" rtlCol="0">
              <a:spAutoFit/>
            </a:bodyPr>
            <a:lstStyle/>
            <a:p>
              <a:pPr marL="7701" marR="3081">
                <a:lnSpc>
                  <a:spcPct val="104099"/>
                </a:lnSpc>
                <a:spcBef>
                  <a:spcPts val="55"/>
                </a:spcBef>
              </a:pPr>
              <a:r>
                <a:rPr lang="en-GB" sz="700" spc="9">
                  <a:latin typeface="Segoe UI Semilight"/>
                  <a:cs typeface="Segoe UI Semilight"/>
                </a:rPr>
                <a:t>Hospital staff could use the system to deny patients treatment if the system predicted high capacity</a:t>
              </a:r>
            </a:p>
          </p:txBody>
        </p:sp>
        <p:grpSp>
          <p:nvGrpSpPr>
            <p:cNvPr id="3" name="Group 2" descr="Restricted Use card">
              <a:extLst>
                <a:ext uri="{FF2B5EF4-FFF2-40B4-BE49-F238E27FC236}">
                  <a16:creationId xmlns:a16="http://schemas.microsoft.com/office/drawing/2014/main" id="{5522F054-CB18-49D8-A500-888E64B9DB75}"/>
                </a:ext>
                <a:ext uri="{C183D7F6-B498-43B3-948B-1728B52AA6E4}">
                  <adec:decorative xmlns:adec="http://schemas.microsoft.com/office/drawing/2017/decorative" val="0"/>
                </a:ext>
              </a:extLst>
            </p:cNvPr>
            <p:cNvGrpSpPr/>
            <p:nvPr/>
          </p:nvGrpSpPr>
          <p:grpSpPr>
            <a:xfrm rot="20344941">
              <a:off x="7835661" y="5965086"/>
              <a:ext cx="527926" cy="730853"/>
              <a:chOff x="10901871" y="4417921"/>
              <a:chExt cx="527926" cy="730853"/>
            </a:xfrm>
          </p:grpSpPr>
          <p:grpSp>
            <p:nvGrpSpPr>
              <p:cNvPr id="89" name="object 13">
                <a:extLst>
                  <a:ext uri="{FF2B5EF4-FFF2-40B4-BE49-F238E27FC236}">
                    <a16:creationId xmlns:a16="http://schemas.microsoft.com/office/drawing/2014/main" id="{0C06E4DB-83BE-4C87-B97C-4DC04608F26A}"/>
                  </a:ext>
                  <a:ext uri="{C183D7F6-B498-43B3-948B-1728B52AA6E4}">
                    <adec:decorative xmlns:adec="http://schemas.microsoft.com/office/drawing/2017/decorative" val="1"/>
                  </a:ext>
                </a:extLst>
              </p:cNvPr>
              <p:cNvGrpSpPr/>
              <p:nvPr/>
            </p:nvGrpSpPr>
            <p:grpSpPr>
              <a:xfrm rot="944957">
                <a:off x="10901871" y="4417921"/>
                <a:ext cx="527926" cy="730853"/>
                <a:chOff x="11627273" y="7790933"/>
                <a:chExt cx="870589" cy="1205230"/>
              </a:xfrm>
              <a:effectLst>
                <a:outerShdw blurRad="63500" sx="102000" sy="102000" algn="ctr" rotWithShape="0">
                  <a:prstClr val="black">
                    <a:alpha val="40000"/>
                  </a:prstClr>
                </a:outerShdw>
              </a:effectLst>
            </p:grpSpPr>
            <p:sp>
              <p:nvSpPr>
                <p:cNvPr id="90" name="object 14">
                  <a:extLst>
                    <a:ext uri="{FF2B5EF4-FFF2-40B4-BE49-F238E27FC236}">
                      <a16:creationId xmlns:a16="http://schemas.microsoft.com/office/drawing/2014/main" id="{F371B366-0A4B-4F6E-87B6-1FAD6B511F68}"/>
                    </a:ext>
                  </a:extLst>
                </p:cNvPr>
                <p:cNvSpPr/>
                <p:nvPr/>
              </p:nvSpPr>
              <p:spPr>
                <a:xfrm>
                  <a:off x="11627277" y="7790933"/>
                  <a:ext cx="870585" cy="1205230"/>
                </a:xfrm>
                <a:custGeom>
                  <a:avLst/>
                  <a:gdLst/>
                  <a:ahLst/>
                  <a:cxnLst/>
                  <a:rect l="l" t="t" r="r" b="b"/>
                  <a:pathLst>
                    <a:path w="870584" h="1205229">
                      <a:moveTo>
                        <a:pt x="656786" y="0"/>
                      </a:moveTo>
                      <a:lnTo>
                        <a:pt x="93190" y="59233"/>
                      </a:lnTo>
                      <a:lnTo>
                        <a:pt x="53515" y="71676"/>
                      </a:lnTo>
                      <a:lnTo>
                        <a:pt x="22761" y="97472"/>
                      </a:lnTo>
                      <a:lnTo>
                        <a:pt x="3923" y="132917"/>
                      </a:lnTo>
                      <a:lnTo>
                        <a:pt x="0" y="174308"/>
                      </a:lnTo>
                      <a:lnTo>
                        <a:pt x="98510" y="1111526"/>
                      </a:lnTo>
                      <a:lnTo>
                        <a:pt x="110951" y="1151198"/>
                      </a:lnTo>
                      <a:lnTo>
                        <a:pt x="136744" y="1181956"/>
                      </a:lnTo>
                      <a:lnTo>
                        <a:pt x="172189" y="1200796"/>
                      </a:lnTo>
                      <a:lnTo>
                        <a:pt x="213585" y="1204717"/>
                      </a:lnTo>
                      <a:lnTo>
                        <a:pt x="777180" y="1145483"/>
                      </a:lnTo>
                      <a:lnTo>
                        <a:pt x="816856" y="1133034"/>
                      </a:lnTo>
                      <a:lnTo>
                        <a:pt x="847610" y="1107235"/>
                      </a:lnTo>
                      <a:lnTo>
                        <a:pt x="866447" y="1071789"/>
                      </a:lnTo>
                      <a:lnTo>
                        <a:pt x="870371" y="1030397"/>
                      </a:lnTo>
                      <a:lnTo>
                        <a:pt x="771871" y="93180"/>
                      </a:lnTo>
                      <a:lnTo>
                        <a:pt x="759424" y="53509"/>
                      </a:lnTo>
                      <a:lnTo>
                        <a:pt x="733628" y="22755"/>
                      </a:lnTo>
                      <a:lnTo>
                        <a:pt x="698182" y="3919"/>
                      </a:lnTo>
                      <a:lnTo>
                        <a:pt x="656786" y="0"/>
                      </a:lnTo>
                      <a:close/>
                    </a:path>
                  </a:pathLst>
                </a:custGeom>
                <a:solidFill>
                  <a:srgbClr val="FFFFFF"/>
                </a:solidFill>
              </p:spPr>
              <p:txBody>
                <a:bodyPr wrap="square" lIns="0" tIns="0" rIns="0" bIns="0" rtlCol="0"/>
                <a:lstStyle/>
                <a:p>
                  <a:endParaRPr sz="1092"/>
                </a:p>
              </p:txBody>
            </p:sp>
            <p:sp>
              <p:nvSpPr>
                <p:cNvPr id="91" name="object 15">
                  <a:extLst>
                    <a:ext uri="{FF2B5EF4-FFF2-40B4-BE49-F238E27FC236}">
                      <a16:creationId xmlns:a16="http://schemas.microsoft.com/office/drawing/2014/main" id="{4F3FBBFF-0DDA-48BF-87EB-BA430F081182}"/>
                    </a:ext>
                  </a:extLst>
                </p:cNvPr>
                <p:cNvSpPr/>
                <p:nvPr/>
              </p:nvSpPr>
              <p:spPr>
                <a:xfrm>
                  <a:off x="11627273" y="7790934"/>
                  <a:ext cx="812165" cy="554355"/>
                </a:xfrm>
                <a:custGeom>
                  <a:avLst/>
                  <a:gdLst/>
                  <a:ahLst/>
                  <a:cxnLst/>
                  <a:rect l="l" t="t" r="r" b="b"/>
                  <a:pathLst>
                    <a:path w="812165" h="554354">
                      <a:moveTo>
                        <a:pt x="656786" y="0"/>
                      </a:moveTo>
                      <a:lnTo>
                        <a:pt x="93190" y="59233"/>
                      </a:lnTo>
                      <a:lnTo>
                        <a:pt x="53515" y="71676"/>
                      </a:lnTo>
                      <a:lnTo>
                        <a:pt x="22761" y="97472"/>
                      </a:lnTo>
                      <a:lnTo>
                        <a:pt x="3923" y="132917"/>
                      </a:lnTo>
                      <a:lnTo>
                        <a:pt x="0" y="174308"/>
                      </a:lnTo>
                      <a:lnTo>
                        <a:pt x="39883" y="553794"/>
                      </a:lnTo>
                      <a:lnTo>
                        <a:pt x="811755" y="472666"/>
                      </a:lnTo>
                      <a:lnTo>
                        <a:pt x="771871" y="93180"/>
                      </a:lnTo>
                      <a:lnTo>
                        <a:pt x="759424" y="53509"/>
                      </a:lnTo>
                      <a:lnTo>
                        <a:pt x="733628" y="22755"/>
                      </a:lnTo>
                      <a:lnTo>
                        <a:pt x="698182" y="3919"/>
                      </a:lnTo>
                      <a:lnTo>
                        <a:pt x="656786" y="0"/>
                      </a:lnTo>
                      <a:close/>
                    </a:path>
                  </a:pathLst>
                </a:custGeom>
                <a:solidFill>
                  <a:srgbClr val="000000"/>
                </a:solidFill>
              </p:spPr>
              <p:txBody>
                <a:bodyPr wrap="square" lIns="0" tIns="0" rIns="0" bIns="0" rtlCol="0"/>
                <a:lstStyle/>
                <a:p>
                  <a:endParaRPr sz="1092"/>
                </a:p>
              </p:txBody>
            </p:sp>
          </p:grpSp>
          <p:sp>
            <p:nvSpPr>
              <p:cNvPr id="22" name="object 33">
                <a:extLst>
                  <a:ext uri="{FF2B5EF4-FFF2-40B4-BE49-F238E27FC236}">
                    <a16:creationId xmlns:a16="http://schemas.microsoft.com/office/drawing/2014/main" id="{773C43A2-D3ED-46E6-BFE3-ACBDA8E9CED5}"/>
                  </a:ext>
                </a:extLst>
              </p:cNvPr>
              <p:cNvSpPr txBox="1"/>
              <p:nvPr/>
            </p:nvSpPr>
            <p:spPr>
              <a:xfrm rot="600000">
                <a:off x="11011199" y="4499587"/>
                <a:ext cx="374551" cy="184996"/>
              </a:xfrm>
              <a:prstGeom prst="rect">
                <a:avLst/>
              </a:prstGeom>
            </p:spPr>
            <p:txBody>
              <a:bodyPr vert="horz" wrap="square" lIns="0" tIns="6931" rIns="0" bIns="0" rtlCol="0">
                <a:spAutoFit/>
              </a:bodyPr>
              <a:lstStyle/>
              <a:p>
                <a:pPr marL="7701" marR="3081" algn="ctr">
                  <a:lnSpc>
                    <a:spcPct val="104099"/>
                  </a:lnSpc>
                  <a:spcBef>
                    <a:spcPts val="55"/>
                  </a:spcBef>
                </a:pPr>
                <a:r>
                  <a:rPr lang="en-US" sz="576" spc="9">
                    <a:solidFill>
                      <a:schemeClr val="bg1"/>
                    </a:solidFill>
                    <a:latin typeface="Segoe UI Semilight"/>
                    <a:cs typeface="Segoe UI Semilight"/>
                  </a:rPr>
                  <a:t>Restricted Use</a:t>
                </a:r>
                <a:endParaRPr sz="576">
                  <a:solidFill>
                    <a:schemeClr val="bg1"/>
                  </a:solidFill>
                  <a:latin typeface="Segoe UI Semilight"/>
                  <a:cs typeface="Segoe UI Semilight"/>
                </a:endParaRPr>
              </a:p>
            </p:txBody>
          </p:sp>
        </p:grpSp>
        <p:grpSp>
          <p:nvGrpSpPr>
            <p:cNvPr id="56" name="Group 55" descr="Misuse card">
              <a:extLst>
                <a:ext uri="{FF2B5EF4-FFF2-40B4-BE49-F238E27FC236}">
                  <a16:creationId xmlns:a16="http://schemas.microsoft.com/office/drawing/2014/main" id="{7E4DE1BC-09AE-43FB-B9A9-5B317B5DDB2B}"/>
                </a:ext>
              </a:extLst>
            </p:cNvPr>
            <p:cNvGrpSpPr/>
            <p:nvPr/>
          </p:nvGrpSpPr>
          <p:grpSpPr>
            <a:xfrm rot="20628310">
              <a:off x="9249871" y="5872794"/>
              <a:ext cx="527924" cy="730853"/>
              <a:chOff x="10901877" y="4417923"/>
              <a:chExt cx="527924" cy="730853"/>
            </a:xfrm>
          </p:grpSpPr>
          <p:grpSp>
            <p:nvGrpSpPr>
              <p:cNvPr id="57" name="object 13">
                <a:extLst>
                  <a:ext uri="{FF2B5EF4-FFF2-40B4-BE49-F238E27FC236}">
                    <a16:creationId xmlns:a16="http://schemas.microsoft.com/office/drawing/2014/main" id="{CACB37DD-48B2-4924-B720-29D2A56783C1}"/>
                  </a:ext>
                  <a:ext uri="{C183D7F6-B498-43B3-948B-1728B52AA6E4}">
                    <adec:decorative xmlns:adec="http://schemas.microsoft.com/office/drawing/2017/decorative" val="1"/>
                  </a:ext>
                </a:extLst>
              </p:cNvPr>
              <p:cNvGrpSpPr/>
              <p:nvPr/>
            </p:nvGrpSpPr>
            <p:grpSpPr>
              <a:xfrm rot="944957">
                <a:off x="10901877" y="4417923"/>
                <a:ext cx="527924" cy="730853"/>
                <a:chOff x="11627273" y="7790934"/>
                <a:chExt cx="870585" cy="1205230"/>
              </a:xfrm>
              <a:effectLst>
                <a:outerShdw blurRad="63500" sx="102000" sy="102000" algn="ctr" rotWithShape="0">
                  <a:prstClr val="black">
                    <a:alpha val="40000"/>
                  </a:prstClr>
                </a:outerShdw>
              </a:effectLst>
            </p:grpSpPr>
            <p:sp>
              <p:nvSpPr>
                <p:cNvPr id="59" name="object 14">
                  <a:extLst>
                    <a:ext uri="{FF2B5EF4-FFF2-40B4-BE49-F238E27FC236}">
                      <a16:creationId xmlns:a16="http://schemas.microsoft.com/office/drawing/2014/main" id="{7827F249-D0C7-4EAE-BED3-5CBD0EBEF771}"/>
                    </a:ext>
                  </a:extLst>
                </p:cNvPr>
                <p:cNvSpPr/>
                <p:nvPr/>
              </p:nvSpPr>
              <p:spPr>
                <a:xfrm>
                  <a:off x="11627273" y="7790934"/>
                  <a:ext cx="870585" cy="1205230"/>
                </a:xfrm>
                <a:custGeom>
                  <a:avLst/>
                  <a:gdLst/>
                  <a:ahLst/>
                  <a:cxnLst/>
                  <a:rect l="l" t="t" r="r" b="b"/>
                  <a:pathLst>
                    <a:path w="870584" h="1205229">
                      <a:moveTo>
                        <a:pt x="656786" y="0"/>
                      </a:moveTo>
                      <a:lnTo>
                        <a:pt x="93190" y="59233"/>
                      </a:lnTo>
                      <a:lnTo>
                        <a:pt x="53515" y="71676"/>
                      </a:lnTo>
                      <a:lnTo>
                        <a:pt x="22761" y="97472"/>
                      </a:lnTo>
                      <a:lnTo>
                        <a:pt x="3923" y="132917"/>
                      </a:lnTo>
                      <a:lnTo>
                        <a:pt x="0" y="174308"/>
                      </a:lnTo>
                      <a:lnTo>
                        <a:pt x="98510" y="1111526"/>
                      </a:lnTo>
                      <a:lnTo>
                        <a:pt x="110951" y="1151198"/>
                      </a:lnTo>
                      <a:lnTo>
                        <a:pt x="136744" y="1181956"/>
                      </a:lnTo>
                      <a:lnTo>
                        <a:pt x="172189" y="1200796"/>
                      </a:lnTo>
                      <a:lnTo>
                        <a:pt x="213585" y="1204717"/>
                      </a:lnTo>
                      <a:lnTo>
                        <a:pt x="777180" y="1145483"/>
                      </a:lnTo>
                      <a:lnTo>
                        <a:pt x="816856" y="1133034"/>
                      </a:lnTo>
                      <a:lnTo>
                        <a:pt x="847610" y="1107235"/>
                      </a:lnTo>
                      <a:lnTo>
                        <a:pt x="866447" y="1071789"/>
                      </a:lnTo>
                      <a:lnTo>
                        <a:pt x="870371" y="1030397"/>
                      </a:lnTo>
                      <a:lnTo>
                        <a:pt x="771871" y="93180"/>
                      </a:lnTo>
                      <a:lnTo>
                        <a:pt x="759424" y="53509"/>
                      </a:lnTo>
                      <a:lnTo>
                        <a:pt x="733628" y="22755"/>
                      </a:lnTo>
                      <a:lnTo>
                        <a:pt x="698182" y="3919"/>
                      </a:lnTo>
                      <a:lnTo>
                        <a:pt x="656786" y="0"/>
                      </a:lnTo>
                      <a:close/>
                    </a:path>
                  </a:pathLst>
                </a:custGeom>
                <a:solidFill>
                  <a:srgbClr val="FFFFFF"/>
                </a:solidFill>
              </p:spPr>
              <p:txBody>
                <a:bodyPr wrap="square" lIns="0" tIns="0" rIns="0" bIns="0" rtlCol="0"/>
                <a:lstStyle/>
                <a:p>
                  <a:endParaRPr sz="1092"/>
                </a:p>
              </p:txBody>
            </p:sp>
            <p:sp>
              <p:nvSpPr>
                <p:cNvPr id="60" name="object 15">
                  <a:extLst>
                    <a:ext uri="{FF2B5EF4-FFF2-40B4-BE49-F238E27FC236}">
                      <a16:creationId xmlns:a16="http://schemas.microsoft.com/office/drawing/2014/main" id="{8CD17289-EAD2-4B25-BEA5-22411806781A}"/>
                    </a:ext>
                  </a:extLst>
                </p:cNvPr>
                <p:cNvSpPr/>
                <p:nvPr/>
              </p:nvSpPr>
              <p:spPr>
                <a:xfrm>
                  <a:off x="11627273" y="7790934"/>
                  <a:ext cx="812165" cy="554355"/>
                </a:xfrm>
                <a:custGeom>
                  <a:avLst/>
                  <a:gdLst/>
                  <a:ahLst/>
                  <a:cxnLst/>
                  <a:rect l="l" t="t" r="r" b="b"/>
                  <a:pathLst>
                    <a:path w="812165" h="554354">
                      <a:moveTo>
                        <a:pt x="656786" y="0"/>
                      </a:moveTo>
                      <a:lnTo>
                        <a:pt x="93190" y="59233"/>
                      </a:lnTo>
                      <a:lnTo>
                        <a:pt x="53515" y="71676"/>
                      </a:lnTo>
                      <a:lnTo>
                        <a:pt x="22761" y="97472"/>
                      </a:lnTo>
                      <a:lnTo>
                        <a:pt x="3923" y="132917"/>
                      </a:lnTo>
                      <a:lnTo>
                        <a:pt x="0" y="174308"/>
                      </a:lnTo>
                      <a:lnTo>
                        <a:pt x="39883" y="553794"/>
                      </a:lnTo>
                      <a:lnTo>
                        <a:pt x="811755" y="472666"/>
                      </a:lnTo>
                      <a:lnTo>
                        <a:pt x="771871" y="93180"/>
                      </a:lnTo>
                      <a:lnTo>
                        <a:pt x="759424" y="53509"/>
                      </a:lnTo>
                      <a:lnTo>
                        <a:pt x="733628" y="22755"/>
                      </a:lnTo>
                      <a:lnTo>
                        <a:pt x="698182" y="3919"/>
                      </a:lnTo>
                      <a:lnTo>
                        <a:pt x="656786" y="0"/>
                      </a:lnTo>
                      <a:close/>
                    </a:path>
                  </a:pathLst>
                </a:custGeom>
                <a:solidFill>
                  <a:srgbClr val="000000"/>
                </a:solidFill>
              </p:spPr>
              <p:txBody>
                <a:bodyPr wrap="square" lIns="0" tIns="0" rIns="0" bIns="0" rtlCol="0"/>
                <a:lstStyle/>
                <a:p>
                  <a:endParaRPr sz="1092"/>
                </a:p>
              </p:txBody>
            </p:sp>
          </p:grpSp>
          <p:sp>
            <p:nvSpPr>
              <p:cNvPr id="58" name="object 33">
                <a:extLst>
                  <a:ext uri="{FF2B5EF4-FFF2-40B4-BE49-F238E27FC236}">
                    <a16:creationId xmlns:a16="http://schemas.microsoft.com/office/drawing/2014/main" id="{91944B7E-AE24-4AC4-B1A1-0A63FF361351}"/>
                  </a:ext>
                </a:extLst>
              </p:cNvPr>
              <p:cNvSpPr txBox="1"/>
              <p:nvPr/>
            </p:nvSpPr>
            <p:spPr>
              <a:xfrm rot="600000">
                <a:off x="11011199" y="4545656"/>
                <a:ext cx="374551" cy="92856"/>
              </a:xfrm>
              <a:prstGeom prst="rect">
                <a:avLst/>
              </a:prstGeom>
            </p:spPr>
            <p:txBody>
              <a:bodyPr vert="horz" wrap="square" lIns="0" tIns="6931" rIns="0" bIns="0" rtlCol="0">
                <a:spAutoFit/>
              </a:bodyPr>
              <a:lstStyle/>
              <a:p>
                <a:pPr marL="7701" marR="3081" algn="ctr">
                  <a:lnSpc>
                    <a:spcPct val="104099"/>
                  </a:lnSpc>
                  <a:spcBef>
                    <a:spcPts val="55"/>
                  </a:spcBef>
                </a:pPr>
                <a:r>
                  <a:rPr lang="en-US" sz="576" spc="9">
                    <a:solidFill>
                      <a:schemeClr val="bg1"/>
                    </a:solidFill>
                    <a:latin typeface="Segoe UI Semilight"/>
                    <a:cs typeface="Segoe UI Semilight"/>
                  </a:rPr>
                  <a:t>Misuse</a:t>
                </a:r>
                <a:endParaRPr sz="576">
                  <a:solidFill>
                    <a:schemeClr val="bg1"/>
                  </a:solidFill>
                  <a:latin typeface="Segoe UI Semilight"/>
                  <a:cs typeface="Segoe UI Semilight"/>
                </a:endParaRPr>
              </a:p>
            </p:txBody>
          </p:sp>
        </p:grpSp>
        <p:sp>
          <p:nvSpPr>
            <p:cNvPr id="31" name="object 33">
              <a:extLst>
                <a:ext uri="{FF2B5EF4-FFF2-40B4-BE49-F238E27FC236}">
                  <a16:creationId xmlns:a16="http://schemas.microsoft.com/office/drawing/2014/main" id="{FE635435-2581-406C-89C8-0D15074B82C5}"/>
                </a:ext>
              </a:extLst>
            </p:cNvPr>
            <p:cNvSpPr txBox="1"/>
            <p:nvPr/>
          </p:nvSpPr>
          <p:spPr>
            <a:xfrm>
              <a:off x="9877362" y="6118578"/>
              <a:ext cx="907356" cy="447440"/>
            </a:xfrm>
            <a:prstGeom prst="rect">
              <a:avLst/>
            </a:prstGeom>
          </p:spPr>
          <p:txBody>
            <a:bodyPr vert="horz" wrap="square" lIns="0" tIns="6931" rIns="0" bIns="0" rtlCol="0">
              <a:spAutoFit/>
            </a:bodyPr>
            <a:lstStyle/>
            <a:p>
              <a:pPr marL="7701" marR="3081">
                <a:lnSpc>
                  <a:spcPct val="104099"/>
                </a:lnSpc>
                <a:spcBef>
                  <a:spcPts val="55"/>
                </a:spcBef>
              </a:pPr>
              <a:r>
                <a:rPr lang="en-GB" sz="700" spc="9">
                  <a:latin typeface="Segoe UI Semilight"/>
                  <a:cs typeface="Segoe UI Semilight"/>
                </a:rPr>
                <a:t>Hospital staff can hack into the system to manipulate nurse shifts</a:t>
              </a:r>
            </a:p>
          </p:txBody>
        </p:sp>
        <p:grpSp>
          <p:nvGrpSpPr>
            <p:cNvPr id="4" name="Group 3" descr="Intended Use card">
              <a:extLst>
                <a:ext uri="{FF2B5EF4-FFF2-40B4-BE49-F238E27FC236}">
                  <a16:creationId xmlns:a16="http://schemas.microsoft.com/office/drawing/2014/main" id="{8C2CB5EE-99C0-4F63-B4C4-64CE37012DDE}"/>
                </a:ext>
              </a:extLst>
            </p:cNvPr>
            <p:cNvGrpSpPr/>
            <p:nvPr/>
          </p:nvGrpSpPr>
          <p:grpSpPr>
            <a:xfrm>
              <a:off x="10864975" y="3711706"/>
              <a:ext cx="527924" cy="730853"/>
              <a:chOff x="10628833" y="5210108"/>
              <a:chExt cx="527924" cy="730853"/>
            </a:xfrm>
          </p:grpSpPr>
          <p:grpSp>
            <p:nvGrpSpPr>
              <p:cNvPr id="182" name="object 13">
                <a:extLst>
                  <a:ext uri="{FF2B5EF4-FFF2-40B4-BE49-F238E27FC236}">
                    <a16:creationId xmlns:a16="http://schemas.microsoft.com/office/drawing/2014/main" id="{2E2007CD-119E-4002-9EC1-4E667203227D}"/>
                  </a:ext>
                </a:extLst>
              </p:cNvPr>
              <p:cNvGrpSpPr/>
              <p:nvPr/>
            </p:nvGrpSpPr>
            <p:grpSpPr>
              <a:xfrm rot="371880">
                <a:off x="10628833" y="5210108"/>
                <a:ext cx="527924" cy="730853"/>
                <a:chOff x="11627273" y="7790934"/>
                <a:chExt cx="870585" cy="1205230"/>
              </a:xfrm>
              <a:effectLst>
                <a:outerShdw blurRad="63500" sx="102000" sy="102000" algn="ctr" rotWithShape="0">
                  <a:prstClr val="black">
                    <a:alpha val="40000"/>
                  </a:prstClr>
                </a:outerShdw>
              </a:effectLst>
            </p:grpSpPr>
            <p:sp>
              <p:nvSpPr>
                <p:cNvPr id="183" name="object 14">
                  <a:extLst>
                    <a:ext uri="{FF2B5EF4-FFF2-40B4-BE49-F238E27FC236}">
                      <a16:creationId xmlns:a16="http://schemas.microsoft.com/office/drawing/2014/main" id="{20C11B2D-CBB2-4657-829E-28485FAD8885}"/>
                    </a:ext>
                  </a:extLst>
                </p:cNvPr>
                <p:cNvSpPr/>
                <p:nvPr/>
              </p:nvSpPr>
              <p:spPr>
                <a:xfrm>
                  <a:off x="11627273" y="7790934"/>
                  <a:ext cx="870585" cy="1205230"/>
                </a:xfrm>
                <a:custGeom>
                  <a:avLst/>
                  <a:gdLst/>
                  <a:ahLst/>
                  <a:cxnLst/>
                  <a:rect l="l" t="t" r="r" b="b"/>
                  <a:pathLst>
                    <a:path w="870584" h="1205229">
                      <a:moveTo>
                        <a:pt x="656786" y="0"/>
                      </a:moveTo>
                      <a:lnTo>
                        <a:pt x="93190" y="59233"/>
                      </a:lnTo>
                      <a:lnTo>
                        <a:pt x="53515" y="71676"/>
                      </a:lnTo>
                      <a:lnTo>
                        <a:pt x="22761" y="97472"/>
                      </a:lnTo>
                      <a:lnTo>
                        <a:pt x="3923" y="132917"/>
                      </a:lnTo>
                      <a:lnTo>
                        <a:pt x="0" y="174308"/>
                      </a:lnTo>
                      <a:lnTo>
                        <a:pt x="98510" y="1111526"/>
                      </a:lnTo>
                      <a:lnTo>
                        <a:pt x="110951" y="1151198"/>
                      </a:lnTo>
                      <a:lnTo>
                        <a:pt x="136744" y="1181956"/>
                      </a:lnTo>
                      <a:lnTo>
                        <a:pt x="172189" y="1200796"/>
                      </a:lnTo>
                      <a:lnTo>
                        <a:pt x="213585" y="1204717"/>
                      </a:lnTo>
                      <a:lnTo>
                        <a:pt x="777180" y="1145483"/>
                      </a:lnTo>
                      <a:lnTo>
                        <a:pt x="816856" y="1133034"/>
                      </a:lnTo>
                      <a:lnTo>
                        <a:pt x="847610" y="1107235"/>
                      </a:lnTo>
                      <a:lnTo>
                        <a:pt x="866447" y="1071789"/>
                      </a:lnTo>
                      <a:lnTo>
                        <a:pt x="870371" y="1030397"/>
                      </a:lnTo>
                      <a:lnTo>
                        <a:pt x="771871" y="93180"/>
                      </a:lnTo>
                      <a:lnTo>
                        <a:pt x="759424" y="53509"/>
                      </a:lnTo>
                      <a:lnTo>
                        <a:pt x="733628" y="22755"/>
                      </a:lnTo>
                      <a:lnTo>
                        <a:pt x="698182" y="3919"/>
                      </a:lnTo>
                      <a:lnTo>
                        <a:pt x="656786" y="0"/>
                      </a:lnTo>
                      <a:close/>
                    </a:path>
                  </a:pathLst>
                </a:custGeom>
                <a:solidFill>
                  <a:srgbClr val="FFFFFF"/>
                </a:solidFill>
              </p:spPr>
              <p:txBody>
                <a:bodyPr wrap="square" lIns="0" tIns="0" rIns="0" bIns="0" rtlCol="0"/>
                <a:lstStyle/>
                <a:p>
                  <a:endParaRPr sz="1092"/>
                </a:p>
              </p:txBody>
            </p:sp>
            <p:sp>
              <p:nvSpPr>
                <p:cNvPr id="184" name="object 15">
                  <a:extLst>
                    <a:ext uri="{FF2B5EF4-FFF2-40B4-BE49-F238E27FC236}">
                      <a16:creationId xmlns:a16="http://schemas.microsoft.com/office/drawing/2014/main" id="{A9213592-0533-4BC9-B442-7DE343A72B84}"/>
                    </a:ext>
                  </a:extLst>
                </p:cNvPr>
                <p:cNvSpPr/>
                <p:nvPr/>
              </p:nvSpPr>
              <p:spPr>
                <a:xfrm>
                  <a:off x="11627273" y="7790934"/>
                  <a:ext cx="812165" cy="554355"/>
                </a:xfrm>
                <a:custGeom>
                  <a:avLst/>
                  <a:gdLst/>
                  <a:ahLst/>
                  <a:cxnLst/>
                  <a:rect l="l" t="t" r="r" b="b"/>
                  <a:pathLst>
                    <a:path w="812165" h="554354">
                      <a:moveTo>
                        <a:pt x="656786" y="0"/>
                      </a:moveTo>
                      <a:lnTo>
                        <a:pt x="93190" y="59233"/>
                      </a:lnTo>
                      <a:lnTo>
                        <a:pt x="53515" y="71676"/>
                      </a:lnTo>
                      <a:lnTo>
                        <a:pt x="22761" y="97472"/>
                      </a:lnTo>
                      <a:lnTo>
                        <a:pt x="3923" y="132917"/>
                      </a:lnTo>
                      <a:lnTo>
                        <a:pt x="0" y="174308"/>
                      </a:lnTo>
                      <a:lnTo>
                        <a:pt x="39883" y="553794"/>
                      </a:lnTo>
                      <a:lnTo>
                        <a:pt x="811755" y="472666"/>
                      </a:lnTo>
                      <a:lnTo>
                        <a:pt x="771871" y="93180"/>
                      </a:lnTo>
                      <a:lnTo>
                        <a:pt x="759424" y="53509"/>
                      </a:lnTo>
                      <a:lnTo>
                        <a:pt x="733628" y="22755"/>
                      </a:lnTo>
                      <a:lnTo>
                        <a:pt x="698182" y="3919"/>
                      </a:lnTo>
                      <a:lnTo>
                        <a:pt x="656786" y="0"/>
                      </a:lnTo>
                      <a:close/>
                    </a:path>
                  </a:pathLst>
                </a:custGeom>
                <a:solidFill>
                  <a:srgbClr val="000000"/>
                </a:solidFill>
              </p:spPr>
              <p:txBody>
                <a:bodyPr wrap="square" lIns="0" tIns="0" rIns="0" bIns="0" rtlCol="0"/>
                <a:lstStyle/>
                <a:p>
                  <a:endParaRPr sz="1092"/>
                </a:p>
              </p:txBody>
            </p:sp>
          </p:grpSp>
          <p:sp>
            <p:nvSpPr>
              <p:cNvPr id="18" name="object 33">
                <a:extLst>
                  <a:ext uri="{FF2B5EF4-FFF2-40B4-BE49-F238E27FC236}">
                    <a16:creationId xmlns:a16="http://schemas.microsoft.com/office/drawing/2014/main" id="{2EE2D72A-467E-4A61-A586-B671A4B92B3A}"/>
                  </a:ext>
                </a:extLst>
              </p:cNvPr>
              <p:cNvSpPr txBox="1"/>
              <p:nvPr/>
            </p:nvSpPr>
            <p:spPr>
              <a:xfrm>
                <a:off x="10736124" y="5277879"/>
                <a:ext cx="308961" cy="184996"/>
              </a:xfrm>
              <a:prstGeom prst="rect">
                <a:avLst/>
              </a:prstGeom>
            </p:spPr>
            <p:txBody>
              <a:bodyPr vert="horz" wrap="square" lIns="0" tIns="6931" rIns="0" bIns="0" rtlCol="0">
                <a:spAutoFit/>
              </a:bodyPr>
              <a:lstStyle/>
              <a:p>
                <a:pPr marL="7701" marR="3081" algn="ctr">
                  <a:lnSpc>
                    <a:spcPct val="104099"/>
                  </a:lnSpc>
                  <a:spcBef>
                    <a:spcPts val="55"/>
                  </a:spcBef>
                </a:pPr>
                <a:r>
                  <a:rPr lang="en-US" sz="576" spc="9">
                    <a:solidFill>
                      <a:schemeClr val="bg1"/>
                    </a:solidFill>
                    <a:latin typeface="Segoe UI Semilight"/>
                    <a:cs typeface="Segoe UI Semilight"/>
                  </a:rPr>
                  <a:t>Intended Use</a:t>
                </a:r>
                <a:endParaRPr sz="576">
                  <a:solidFill>
                    <a:schemeClr val="bg1"/>
                  </a:solidFill>
                  <a:latin typeface="Segoe UI Semilight"/>
                  <a:cs typeface="Segoe UI Semilight"/>
                </a:endParaRPr>
              </a:p>
            </p:txBody>
          </p:sp>
        </p:grpSp>
        <p:grpSp>
          <p:nvGrpSpPr>
            <p:cNvPr id="2" name="Group 1" descr="Sensitive Use card">
              <a:extLst>
                <a:ext uri="{FF2B5EF4-FFF2-40B4-BE49-F238E27FC236}">
                  <a16:creationId xmlns:a16="http://schemas.microsoft.com/office/drawing/2014/main" id="{B902D9D2-2EDE-402E-80AA-5195C1D43DEA}"/>
                </a:ext>
              </a:extLst>
            </p:cNvPr>
            <p:cNvGrpSpPr/>
            <p:nvPr/>
          </p:nvGrpSpPr>
          <p:grpSpPr>
            <a:xfrm>
              <a:off x="11320400" y="3766437"/>
              <a:ext cx="527924" cy="730853"/>
              <a:chOff x="11009865" y="5301056"/>
              <a:chExt cx="527924" cy="730853"/>
            </a:xfrm>
          </p:grpSpPr>
          <p:grpSp>
            <p:nvGrpSpPr>
              <p:cNvPr id="92" name="object 13">
                <a:extLst>
                  <a:ext uri="{FF2B5EF4-FFF2-40B4-BE49-F238E27FC236}">
                    <a16:creationId xmlns:a16="http://schemas.microsoft.com/office/drawing/2014/main" id="{14036EAF-BE0A-4F6B-A6E6-69FD02746C07}"/>
                  </a:ext>
                </a:extLst>
              </p:cNvPr>
              <p:cNvGrpSpPr/>
              <p:nvPr/>
            </p:nvGrpSpPr>
            <p:grpSpPr>
              <a:xfrm rot="2006381">
                <a:off x="11009865" y="5301056"/>
                <a:ext cx="527924" cy="730853"/>
                <a:chOff x="11627273" y="7790934"/>
                <a:chExt cx="870585" cy="1205230"/>
              </a:xfrm>
              <a:effectLst>
                <a:outerShdw blurRad="63500" sx="102000" sy="102000" algn="ctr" rotWithShape="0">
                  <a:prstClr val="black">
                    <a:alpha val="40000"/>
                  </a:prstClr>
                </a:outerShdw>
              </a:effectLst>
            </p:grpSpPr>
            <p:sp>
              <p:nvSpPr>
                <p:cNvPr id="93" name="object 14">
                  <a:extLst>
                    <a:ext uri="{FF2B5EF4-FFF2-40B4-BE49-F238E27FC236}">
                      <a16:creationId xmlns:a16="http://schemas.microsoft.com/office/drawing/2014/main" id="{66DE29EA-1D3C-432E-B3C6-90399409DA11}"/>
                    </a:ext>
                  </a:extLst>
                </p:cNvPr>
                <p:cNvSpPr/>
                <p:nvPr/>
              </p:nvSpPr>
              <p:spPr>
                <a:xfrm>
                  <a:off x="11627273" y="7790934"/>
                  <a:ext cx="870585" cy="1205230"/>
                </a:xfrm>
                <a:custGeom>
                  <a:avLst/>
                  <a:gdLst/>
                  <a:ahLst/>
                  <a:cxnLst/>
                  <a:rect l="l" t="t" r="r" b="b"/>
                  <a:pathLst>
                    <a:path w="870584" h="1205229">
                      <a:moveTo>
                        <a:pt x="656786" y="0"/>
                      </a:moveTo>
                      <a:lnTo>
                        <a:pt x="93190" y="59233"/>
                      </a:lnTo>
                      <a:lnTo>
                        <a:pt x="53515" y="71676"/>
                      </a:lnTo>
                      <a:lnTo>
                        <a:pt x="22761" y="97472"/>
                      </a:lnTo>
                      <a:lnTo>
                        <a:pt x="3923" y="132917"/>
                      </a:lnTo>
                      <a:lnTo>
                        <a:pt x="0" y="174308"/>
                      </a:lnTo>
                      <a:lnTo>
                        <a:pt x="98510" y="1111526"/>
                      </a:lnTo>
                      <a:lnTo>
                        <a:pt x="110951" y="1151198"/>
                      </a:lnTo>
                      <a:lnTo>
                        <a:pt x="136744" y="1181956"/>
                      </a:lnTo>
                      <a:lnTo>
                        <a:pt x="172189" y="1200796"/>
                      </a:lnTo>
                      <a:lnTo>
                        <a:pt x="213585" y="1204717"/>
                      </a:lnTo>
                      <a:lnTo>
                        <a:pt x="777180" y="1145483"/>
                      </a:lnTo>
                      <a:lnTo>
                        <a:pt x="816856" y="1133034"/>
                      </a:lnTo>
                      <a:lnTo>
                        <a:pt x="847610" y="1107235"/>
                      </a:lnTo>
                      <a:lnTo>
                        <a:pt x="866447" y="1071789"/>
                      </a:lnTo>
                      <a:lnTo>
                        <a:pt x="870371" y="1030397"/>
                      </a:lnTo>
                      <a:lnTo>
                        <a:pt x="771871" y="93180"/>
                      </a:lnTo>
                      <a:lnTo>
                        <a:pt x="759424" y="53509"/>
                      </a:lnTo>
                      <a:lnTo>
                        <a:pt x="733628" y="22755"/>
                      </a:lnTo>
                      <a:lnTo>
                        <a:pt x="698182" y="3919"/>
                      </a:lnTo>
                      <a:lnTo>
                        <a:pt x="656786" y="0"/>
                      </a:lnTo>
                      <a:close/>
                    </a:path>
                  </a:pathLst>
                </a:custGeom>
                <a:solidFill>
                  <a:srgbClr val="FFFFFF"/>
                </a:solidFill>
              </p:spPr>
              <p:txBody>
                <a:bodyPr wrap="square" lIns="0" tIns="0" rIns="0" bIns="0" rtlCol="0"/>
                <a:lstStyle/>
                <a:p>
                  <a:endParaRPr sz="1092"/>
                </a:p>
              </p:txBody>
            </p:sp>
            <p:sp>
              <p:nvSpPr>
                <p:cNvPr id="94" name="object 15">
                  <a:extLst>
                    <a:ext uri="{FF2B5EF4-FFF2-40B4-BE49-F238E27FC236}">
                      <a16:creationId xmlns:a16="http://schemas.microsoft.com/office/drawing/2014/main" id="{A006616C-9689-4FEE-AD48-B745602CE4E9}"/>
                    </a:ext>
                  </a:extLst>
                </p:cNvPr>
                <p:cNvSpPr/>
                <p:nvPr/>
              </p:nvSpPr>
              <p:spPr>
                <a:xfrm>
                  <a:off x="11627273" y="7790934"/>
                  <a:ext cx="812165" cy="554355"/>
                </a:xfrm>
                <a:custGeom>
                  <a:avLst/>
                  <a:gdLst/>
                  <a:ahLst/>
                  <a:cxnLst/>
                  <a:rect l="l" t="t" r="r" b="b"/>
                  <a:pathLst>
                    <a:path w="812165" h="554354">
                      <a:moveTo>
                        <a:pt x="656786" y="0"/>
                      </a:moveTo>
                      <a:lnTo>
                        <a:pt x="93190" y="59233"/>
                      </a:lnTo>
                      <a:lnTo>
                        <a:pt x="53515" y="71676"/>
                      </a:lnTo>
                      <a:lnTo>
                        <a:pt x="22761" y="97472"/>
                      </a:lnTo>
                      <a:lnTo>
                        <a:pt x="3923" y="132917"/>
                      </a:lnTo>
                      <a:lnTo>
                        <a:pt x="0" y="174308"/>
                      </a:lnTo>
                      <a:lnTo>
                        <a:pt x="39883" y="553794"/>
                      </a:lnTo>
                      <a:lnTo>
                        <a:pt x="811755" y="472666"/>
                      </a:lnTo>
                      <a:lnTo>
                        <a:pt x="771871" y="93180"/>
                      </a:lnTo>
                      <a:lnTo>
                        <a:pt x="759424" y="53509"/>
                      </a:lnTo>
                      <a:lnTo>
                        <a:pt x="733628" y="22755"/>
                      </a:lnTo>
                      <a:lnTo>
                        <a:pt x="698182" y="3919"/>
                      </a:lnTo>
                      <a:lnTo>
                        <a:pt x="656786" y="0"/>
                      </a:lnTo>
                      <a:close/>
                    </a:path>
                  </a:pathLst>
                </a:custGeom>
                <a:solidFill>
                  <a:srgbClr val="000000"/>
                </a:solidFill>
              </p:spPr>
              <p:txBody>
                <a:bodyPr wrap="square" lIns="0" tIns="0" rIns="0" bIns="0" rtlCol="0"/>
                <a:lstStyle/>
                <a:p>
                  <a:endParaRPr sz="1092"/>
                </a:p>
              </p:txBody>
            </p:sp>
          </p:grpSp>
          <p:sp>
            <p:nvSpPr>
              <p:cNvPr id="21" name="object 33">
                <a:extLst>
                  <a:ext uri="{FF2B5EF4-FFF2-40B4-BE49-F238E27FC236}">
                    <a16:creationId xmlns:a16="http://schemas.microsoft.com/office/drawing/2014/main" id="{5B3C123F-E604-4D07-9F74-1B2AC450E4F3}"/>
                  </a:ext>
                </a:extLst>
              </p:cNvPr>
              <p:cNvSpPr txBox="1"/>
              <p:nvPr/>
            </p:nvSpPr>
            <p:spPr>
              <a:xfrm rot="1634055">
                <a:off x="11186353" y="5401785"/>
                <a:ext cx="308961" cy="184996"/>
              </a:xfrm>
              <a:prstGeom prst="rect">
                <a:avLst/>
              </a:prstGeom>
            </p:spPr>
            <p:txBody>
              <a:bodyPr vert="horz" wrap="square" lIns="0" tIns="6931" rIns="0" bIns="0" rtlCol="0">
                <a:spAutoFit/>
              </a:bodyPr>
              <a:lstStyle/>
              <a:p>
                <a:pPr marL="7701" marR="3081" algn="ctr">
                  <a:lnSpc>
                    <a:spcPct val="104099"/>
                  </a:lnSpc>
                  <a:spcBef>
                    <a:spcPts val="55"/>
                  </a:spcBef>
                </a:pPr>
                <a:r>
                  <a:rPr lang="en-US" sz="576" spc="9">
                    <a:solidFill>
                      <a:schemeClr val="bg1"/>
                    </a:solidFill>
                    <a:latin typeface="Segoe UI Semilight"/>
                    <a:cs typeface="Segoe UI Semilight"/>
                  </a:rPr>
                  <a:t>Sensitive Use</a:t>
                </a:r>
                <a:endParaRPr sz="576">
                  <a:solidFill>
                    <a:schemeClr val="bg1"/>
                  </a:solidFill>
                  <a:latin typeface="Segoe UI Semilight"/>
                  <a:cs typeface="Segoe UI Semilight"/>
                </a:endParaRPr>
              </a:p>
            </p:txBody>
          </p:sp>
        </p:grpSp>
        <p:sp>
          <p:nvSpPr>
            <p:cNvPr id="10" name="object 33">
              <a:extLst>
                <a:ext uri="{FF2B5EF4-FFF2-40B4-BE49-F238E27FC236}">
                  <a16:creationId xmlns:a16="http://schemas.microsoft.com/office/drawing/2014/main" id="{31AAEED7-B4F2-4317-B08B-FB01F002B69C}"/>
                </a:ext>
              </a:extLst>
            </p:cNvPr>
            <p:cNvSpPr txBox="1"/>
            <p:nvPr/>
          </p:nvSpPr>
          <p:spPr>
            <a:xfrm>
              <a:off x="10291115" y="4499958"/>
              <a:ext cx="842380" cy="671476"/>
            </a:xfrm>
            <a:prstGeom prst="rect">
              <a:avLst/>
            </a:prstGeom>
          </p:spPr>
          <p:txBody>
            <a:bodyPr vert="horz" wrap="square" lIns="0" tIns="6931" rIns="0" bIns="0" rtlCol="0">
              <a:spAutoFit/>
            </a:bodyPr>
            <a:lstStyle/>
            <a:p>
              <a:pPr marL="7701" marR="3081">
                <a:lnSpc>
                  <a:spcPct val="104099"/>
                </a:lnSpc>
                <a:spcBef>
                  <a:spcPts val="55"/>
                </a:spcBef>
              </a:pPr>
              <a:r>
                <a:rPr lang="en-GB" sz="700" spc="9">
                  <a:latin typeface="Segoe UI Semilight"/>
                  <a:cs typeface="Segoe UI Semilight"/>
                </a:rPr>
                <a:t>Hospital administrators can use the system to schedule employee work shifts in the recovery wing</a:t>
              </a:r>
            </a:p>
          </p:txBody>
        </p:sp>
        <p:sp>
          <p:nvSpPr>
            <p:cNvPr id="14" name="object 33">
              <a:extLst>
                <a:ext uri="{FF2B5EF4-FFF2-40B4-BE49-F238E27FC236}">
                  <a16:creationId xmlns:a16="http://schemas.microsoft.com/office/drawing/2014/main" id="{2FCCB911-A4BE-4ED8-8191-CE5807A5186B}"/>
                </a:ext>
              </a:extLst>
            </p:cNvPr>
            <p:cNvSpPr txBox="1"/>
            <p:nvPr/>
          </p:nvSpPr>
          <p:spPr>
            <a:xfrm>
              <a:off x="11054307" y="5126832"/>
              <a:ext cx="907356" cy="684300"/>
            </a:xfrm>
            <a:prstGeom prst="rect">
              <a:avLst/>
            </a:prstGeom>
          </p:spPr>
          <p:txBody>
            <a:bodyPr vert="horz" wrap="square" lIns="0" tIns="6931" rIns="0" bIns="0" rtlCol="0">
              <a:spAutoFit/>
            </a:bodyPr>
            <a:lstStyle/>
            <a:p>
              <a:pPr marL="7701" marR="3081">
                <a:lnSpc>
                  <a:spcPct val="104099"/>
                </a:lnSpc>
                <a:spcBef>
                  <a:spcPts val="55"/>
                </a:spcBef>
              </a:pPr>
              <a:r>
                <a:rPr lang="en-GB" sz="700" spc="9">
                  <a:latin typeface="Segoe UI Semilight"/>
                  <a:cs typeface="Segoe UI Semilight"/>
                </a:rPr>
                <a:t>Hospital staff can use the system to allocate hospital beds to surgery patients in the hospital recovery wing</a:t>
              </a:r>
            </a:p>
            <a:p>
              <a:pPr marL="7701" marR="3081">
                <a:lnSpc>
                  <a:spcPct val="104099"/>
                </a:lnSpc>
                <a:spcBef>
                  <a:spcPts val="55"/>
                </a:spcBef>
              </a:pPr>
              <a:endParaRPr sz="700">
                <a:latin typeface="Segoe UI Semilight"/>
                <a:cs typeface="Segoe UI Semilight"/>
              </a:endParaRPr>
            </a:p>
          </p:txBody>
        </p:sp>
        <p:sp>
          <p:nvSpPr>
            <p:cNvPr id="25" name="object 33">
              <a:extLst>
                <a:ext uri="{FF2B5EF4-FFF2-40B4-BE49-F238E27FC236}">
                  <a16:creationId xmlns:a16="http://schemas.microsoft.com/office/drawing/2014/main" id="{D19E9951-6268-4485-9FDA-EF9B159668BA}"/>
                </a:ext>
              </a:extLst>
            </p:cNvPr>
            <p:cNvSpPr txBox="1"/>
            <p:nvPr/>
          </p:nvSpPr>
          <p:spPr>
            <a:xfrm>
              <a:off x="5282443" y="6021577"/>
              <a:ext cx="907356" cy="447440"/>
            </a:xfrm>
            <a:prstGeom prst="rect">
              <a:avLst/>
            </a:prstGeom>
          </p:spPr>
          <p:txBody>
            <a:bodyPr vert="horz" wrap="square" lIns="0" tIns="6931" rIns="0" bIns="0" rtlCol="0">
              <a:spAutoFit/>
            </a:bodyPr>
            <a:lstStyle/>
            <a:p>
              <a:pPr marL="7701" marR="3081">
                <a:lnSpc>
                  <a:spcPct val="104099"/>
                </a:lnSpc>
                <a:spcBef>
                  <a:spcPts val="55"/>
                </a:spcBef>
              </a:pPr>
              <a:r>
                <a:rPr lang="en-GB" sz="700" spc="9">
                  <a:latin typeface="Segoe UI Semilight"/>
                  <a:cs typeface="Segoe UI Semilight"/>
                </a:rPr>
                <a:t>Hospital staff can hack into the system to manipulate nurse shifts</a:t>
              </a:r>
            </a:p>
          </p:txBody>
        </p:sp>
      </p:grpSp>
    </p:spTree>
    <p:extLst>
      <p:ext uri="{BB962C8B-B14F-4D97-AF65-F5344CB8AC3E}">
        <p14:creationId xmlns:p14="http://schemas.microsoft.com/office/powerpoint/2010/main" val="3895038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sp>
        <p:nvSpPr>
          <p:cNvPr id="7" name="object 38">
            <a:extLst>
              <a:ext uri="{FF2B5EF4-FFF2-40B4-BE49-F238E27FC236}">
                <a16:creationId xmlns:a16="http://schemas.microsoft.com/office/drawing/2014/main" id="{C44E0095-C7A6-4917-88E6-D4420EA1C063}"/>
              </a:ext>
              <a:ext uri="{C183D7F6-B498-43B3-948B-1728B52AA6E4}">
                <adec:decorative xmlns:adec="http://schemas.microsoft.com/office/drawing/2017/decorative" val="1"/>
              </a:ext>
            </a:extLst>
          </p:cNvPr>
          <p:cNvSpPr/>
          <p:nvPr/>
        </p:nvSpPr>
        <p:spPr>
          <a:xfrm>
            <a:off x="4688836" y="1236121"/>
            <a:ext cx="2430410" cy="4463988"/>
          </a:xfrm>
          <a:custGeom>
            <a:avLst/>
            <a:gdLst/>
            <a:ahLst/>
            <a:cxnLst/>
            <a:rect l="l" t="t" r="r" b="b"/>
            <a:pathLst>
              <a:path w="2680970" h="4132579">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92746"/>
                </a:lnTo>
                <a:lnTo>
                  <a:pt x="2580" y="3740664"/>
                </a:lnTo>
                <a:lnTo>
                  <a:pt x="10143" y="3787088"/>
                </a:lnTo>
                <a:lnTo>
                  <a:pt x="22420" y="3831749"/>
                </a:lnTo>
                <a:lnTo>
                  <a:pt x="39142" y="3874379"/>
                </a:lnTo>
                <a:lnTo>
                  <a:pt x="60042" y="3914710"/>
                </a:lnTo>
                <a:lnTo>
                  <a:pt x="84851" y="3952473"/>
                </a:lnTo>
                <a:lnTo>
                  <a:pt x="113301" y="3987399"/>
                </a:lnTo>
                <a:lnTo>
                  <a:pt x="145123" y="4019222"/>
                </a:lnTo>
                <a:lnTo>
                  <a:pt x="180050" y="4047672"/>
                </a:lnTo>
                <a:lnTo>
                  <a:pt x="217813" y="4072481"/>
                </a:lnTo>
                <a:lnTo>
                  <a:pt x="258143" y="4093380"/>
                </a:lnTo>
                <a:lnTo>
                  <a:pt x="300773" y="4110103"/>
                </a:lnTo>
                <a:lnTo>
                  <a:pt x="345434" y="4122380"/>
                </a:lnTo>
                <a:lnTo>
                  <a:pt x="391858" y="4129942"/>
                </a:lnTo>
                <a:lnTo>
                  <a:pt x="439777" y="4132523"/>
                </a:lnTo>
                <a:lnTo>
                  <a:pt x="2240769" y="4132523"/>
                </a:lnTo>
                <a:lnTo>
                  <a:pt x="2288688" y="4129942"/>
                </a:lnTo>
                <a:lnTo>
                  <a:pt x="2335112" y="4122380"/>
                </a:lnTo>
                <a:lnTo>
                  <a:pt x="2379773" y="4110103"/>
                </a:lnTo>
                <a:lnTo>
                  <a:pt x="2422403" y="4093380"/>
                </a:lnTo>
                <a:lnTo>
                  <a:pt x="2462733" y="4072481"/>
                </a:lnTo>
                <a:lnTo>
                  <a:pt x="2500496" y="4047672"/>
                </a:lnTo>
                <a:lnTo>
                  <a:pt x="2535423" y="4019222"/>
                </a:lnTo>
                <a:lnTo>
                  <a:pt x="2567245" y="3987399"/>
                </a:lnTo>
                <a:lnTo>
                  <a:pt x="2595695" y="3952473"/>
                </a:lnTo>
                <a:lnTo>
                  <a:pt x="2620504" y="3914710"/>
                </a:lnTo>
                <a:lnTo>
                  <a:pt x="2641404" y="3874379"/>
                </a:lnTo>
                <a:lnTo>
                  <a:pt x="2658126" y="3831749"/>
                </a:lnTo>
                <a:lnTo>
                  <a:pt x="2670403" y="3787088"/>
                </a:lnTo>
                <a:lnTo>
                  <a:pt x="2677966" y="3740664"/>
                </a:lnTo>
                <a:lnTo>
                  <a:pt x="2680546" y="369274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FFFFFF"/>
          </a:solidFill>
        </p:spPr>
        <p:txBody>
          <a:bodyPr wrap="square" lIns="0" tIns="0" rIns="0" bIns="0" rtlCol="0"/>
          <a:lstStyle/>
          <a:p>
            <a:endParaRPr/>
          </a:p>
        </p:txBody>
      </p:sp>
      <p:sp>
        <p:nvSpPr>
          <p:cNvPr id="8" name="object 39">
            <a:extLst>
              <a:ext uri="{FF2B5EF4-FFF2-40B4-BE49-F238E27FC236}">
                <a16:creationId xmlns:a16="http://schemas.microsoft.com/office/drawing/2014/main" id="{8993555B-413D-473E-B8A1-8C93A34A5E03}"/>
              </a:ext>
              <a:ext uri="{C183D7F6-B498-43B3-948B-1728B52AA6E4}">
                <adec:decorative xmlns:adec="http://schemas.microsoft.com/office/drawing/2017/decorative" val="1"/>
              </a:ext>
            </a:extLst>
          </p:cNvPr>
          <p:cNvSpPr/>
          <p:nvPr/>
        </p:nvSpPr>
        <p:spPr>
          <a:xfrm>
            <a:off x="4688836" y="1236121"/>
            <a:ext cx="2431255" cy="805673"/>
          </a:xfrm>
          <a:custGeom>
            <a:avLst/>
            <a:gdLst/>
            <a:ahLst/>
            <a:cxnLst/>
            <a:rect l="l" t="t" r="r" b="b"/>
            <a:pathLst>
              <a:path w="2680970" h="901064">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900496"/>
                </a:lnTo>
                <a:lnTo>
                  <a:pt x="2680546" y="90049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000000"/>
          </a:solidFill>
        </p:spPr>
        <p:txBody>
          <a:bodyPr wrap="square" lIns="0" tIns="0" rIns="0" bIns="0" rtlCol="0"/>
          <a:lstStyle/>
          <a:p>
            <a:endParaRPr/>
          </a:p>
        </p:txBody>
      </p:sp>
      <p:sp>
        <p:nvSpPr>
          <p:cNvPr id="10" name="Title 9">
            <a:extLst>
              <a:ext uri="{FF2B5EF4-FFF2-40B4-BE49-F238E27FC236}">
                <a16:creationId xmlns:a16="http://schemas.microsoft.com/office/drawing/2014/main" id="{3F22E644-DD72-489A-9D02-26F8096536ED}"/>
              </a:ext>
            </a:extLst>
          </p:cNvPr>
          <p:cNvSpPr txBox="1">
            <a:spLocks noGrp="1"/>
          </p:cNvSpPr>
          <p:nvPr>
            <p:ph type="title"/>
          </p:nvPr>
        </p:nvSpPr>
        <p:spPr>
          <a:xfrm>
            <a:off x="311056" y="137447"/>
            <a:ext cx="6097136"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latin typeface="Segoe Pro" panose="020B0502040504020203" pitchFamily="34" charset="0"/>
                <a:ea typeface="+mn-ea"/>
                <a:cs typeface="Times New Roman" panose="02020603050405020304" pitchFamily="18" charset="0"/>
              </a:rPr>
              <a:t>Categories of use</a:t>
            </a:r>
            <a:endParaRPr kumimoji="0" lang="en-GB" sz="1800" b="1" i="0" u="none" strike="noStrike" kern="1200" cap="none" spc="0" normalizeH="0" baseline="0" noProof="0">
              <a:ln>
                <a:noFill/>
              </a:ln>
              <a:solidFill>
                <a:schemeClr val="bg1"/>
              </a:solidFill>
              <a:effectLst/>
              <a:uLnTx/>
              <a:uFillTx/>
              <a:latin typeface="Segoe Pro LIGHT"/>
              <a:ea typeface="+mn-ea"/>
              <a:cs typeface="+mn-cs"/>
            </a:endParaRPr>
          </a:p>
        </p:txBody>
      </p:sp>
      <p:sp>
        <p:nvSpPr>
          <p:cNvPr id="67" name="object 38">
            <a:extLst>
              <a:ext uri="{FF2B5EF4-FFF2-40B4-BE49-F238E27FC236}">
                <a16:creationId xmlns:a16="http://schemas.microsoft.com/office/drawing/2014/main" id="{C817F92D-E3B4-4951-BC60-FBB2C591CDD4}"/>
              </a:ext>
              <a:ext uri="{C183D7F6-B498-43B3-948B-1728B52AA6E4}">
                <adec:decorative xmlns:adec="http://schemas.microsoft.com/office/drawing/2017/decorative" val="1"/>
              </a:ext>
            </a:extLst>
          </p:cNvPr>
          <p:cNvSpPr/>
          <p:nvPr/>
        </p:nvSpPr>
        <p:spPr>
          <a:xfrm>
            <a:off x="2032399" y="1236121"/>
            <a:ext cx="2430410" cy="4463988"/>
          </a:xfrm>
          <a:custGeom>
            <a:avLst/>
            <a:gdLst/>
            <a:ahLst/>
            <a:cxnLst/>
            <a:rect l="l" t="t" r="r" b="b"/>
            <a:pathLst>
              <a:path w="2680970" h="4132579">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92746"/>
                </a:lnTo>
                <a:lnTo>
                  <a:pt x="2580" y="3740664"/>
                </a:lnTo>
                <a:lnTo>
                  <a:pt x="10143" y="3787088"/>
                </a:lnTo>
                <a:lnTo>
                  <a:pt x="22420" y="3831749"/>
                </a:lnTo>
                <a:lnTo>
                  <a:pt x="39142" y="3874379"/>
                </a:lnTo>
                <a:lnTo>
                  <a:pt x="60042" y="3914710"/>
                </a:lnTo>
                <a:lnTo>
                  <a:pt x="84851" y="3952473"/>
                </a:lnTo>
                <a:lnTo>
                  <a:pt x="113301" y="3987399"/>
                </a:lnTo>
                <a:lnTo>
                  <a:pt x="145123" y="4019222"/>
                </a:lnTo>
                <a:lnTo>
                  <a:pt x="180050" y="4047672"/>
                </a:lnTo>
                <a:lnTo>
                  <a:pt x="217813" y="4072481"/>
                </a:lnTo>
                <a:lnTo>
                  <a:pt x="258143" y="4093380"/>
                </a:lnTo>
                <a:lnTo>
                  <a:pt x="300773" y="4110103"/>
                </a:lnTo>
                <a:lnTo>
                  <a:pt x="345434" y="4122380"/>
                </a:lnTo>
                <a:lnTo>
                  <a:pt x="391858" y="4129942"/>
                </a:lnTo>
                <a:lnTo>
                  <a:pt x="439777" y="4132523"/>
                </a:lnTo>
                <a:lnTo>
                  <a:pt x="2240769" y="4132523"/>
                </a:lnTo>
                <a:lnTo>
                  <a:pt x="2288688" y="4129942"/>
                </a:lnTo>
                <a:lnTo>
                  <a:pt x="2335112" y="4122380"/>
                </a:lnTo>
                <a:lnTo>
                  <a:pt x="2379773" y="4110103"/>
                </a:lnTo>
                <a:lnTo>
                  <a:pt x="2422403" y="4093380"/>
                </a:lnTo>
                <a:lnTo>
                  <a:pt x="2462733" y="4072481"/>
                </a:lnTo>
                <a:lnTo>
                  <a:pt x="2500496" y="4047672"/>
                </a:lnTo>
                <a:lnTo>
                  <a:pt x="2535423" y="4019222"/>
                </a:lnTo>
                <a:lnTo>
                  <a:pt x="2567245" y="3987399"/>
                </a:lnTo>
                <a:lnTo>
                  <a:pt x="2595695" y="3952473"/>
                </a:lnTo>
                <a:lnTo>
                  <a:pt x="2620504" y="3914710"/>
                </a:lnTo>
                <a:lnTo>
                  <a:pt x="2641404" y="3874379"/>
                </a:lnTo>
                <a:lnTo>
                  <a:pt x="2658126" y="3831749"/>
                </a:lnTo>
                <a:lnTo>
                  <a:pt x="2670403" y="3787088"/>
                </a:lnTo>
                <a:lnTo>
                  <a:pt x="2677966" y="3740664"/>
                </a:lnTo>
                <a:lnTo>
                  <a:pt x="2680546" y="369274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FFFFFF"/>
          </a:solidFill>
        </p:spPr>
        <p:txBody>
          <a:bodyPr wrap="square" lIns="0" tIns="0" rIns="0" bIns="0" rtlCol="0"/>
          <a:lstStyle/>
          <a:p>
            <a:endParaRPr/>
          </a:p>
        </p:txBody>
      </p:sp>
      <p:sp>
        <p:nvSpPr>
          <p:cNvPr id="68" name="object 39">
            <a:extLst>
              <a:ext uri="{FF2B5EF4-FFF2-40B4-BE49-F238E27FC236}">
                <a16:creationId xmlns:a16="http://schemas.microsoft.com/office/drawing/2014/main" id="{FC544D5E-88E0-4443-82B4-A11D1FCF2A50}"/>
              </a:ext>
              <a:ext uri="{C183D7F6-B498-43B3-948B-1728B52AA6E4}">
                <adec:decorative xmlns:adec="http://schemas.microsoft.com/office/drawing/2017/decorative" val="1"/>
              </a:ext>
            </a:extLst>
          </p:cNvPr>
          <p:cNvSpPr/>
          <p:nvPr/>
        </p:nvSpPr>
        <p:spPr>
          <a:xfrm>
            <a:off x="2032399" y="1236121"/>
            <a:ext cx="2431255" cy="805673"/>
          </a:xfrm>
          <a:custGeom>
            <a:avLst/>
            <a:gdLst/>
            <a:ahLst/>
            <a:cxnLst/>
            <a:rect l="l" t="t" r="r" b="b"/>
            <a:pathLst>
              <a:path w="2680970" h="901064">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900496"/>
                </a:lnTo>
                <a:lnTo>
                  <a:pt x="2680546" y="90049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000000"/>
          </a:solidFill>
        </p:spPr>
        <p:txBody>
          <a:bodyPr wrap="square" lIns="0" tIns="0" rIns="0" bIns="0" rtlCol="0"/>
          <a:lstStyle/>
          <a:p>
            <a:endParaRPr/>
          </a:p>
        </p:txBody>
      </p:sp>
      <p:sp>
        <p:nvSpPr>
          <p:cNvPr id="70" name="object 41">
            <a:extLst>
              <a:ext uri="{FF2B5EF4-FFF2-40B4-BE49-F238E27FC236}">
                <a16:creationId xmlns:a16="http://schemas.microsoft.com/office/drawing/2014/main" id="{6434805F-4624-463A-9643-56406FFFD6BB}"/>
              </a:ext>
            </a:extLst>
          </p:cNvPr>
          <p:cNvSpPr txBox="1"/>
          <p:nvPr/>
        </p:nvSpPr>
        <p:spPr>
          <a:xfrm>
            <a:off x="2670956" y="1555667"/>
            <a:ext cx="1153295" cy="253273"/>
          </a:xfrm>
          <a:prstGeom prst="rect">
            <a:avLst/>
          </a:prstGeom>
        </p:spPr>
        <p:txBody>
          <a:bodyPr vert="horz" wrap="square" lIns="0" tIns="14604" rIns="0" bIns="0" rtlCol="0">
            <a:spAutoFit/>
          </a:bodyPr>
          <a:lstStyle/>
          <a:p>
            <a:pPr marL="12700">
              <a:lnSpc>
                <a:spcPct val="100000"/>
              </a:lnSpc>
              <a:spcBef>
                <a:spcPts val="114"/>
              </a:spcBef>
            </a:pPr>
            <a:r>
              <a:rPr lang="en-US" sz="1550" b="1" spc="-50">
                <a:solidFill>
                  <a:srgbClr val="FFFFFF"/>
                </a:solidFill>
                <a:latin typeface="Segoe UI Semibold"/>
                <a:cs typeface="Segoe UI Semibold"/>
              </a:rPr>
              <a:t>Intended use</a:t>
            </a:r>
            <a:endParaRPr sz="1550">
              <a:latin typeface="Segoe UI Semibold"/>
              <a:cs typeface="Segoe UI Semibold"/>
            </a:endParaRPr>
          </a:p>
        </p:txBody>
      </p:sp>
      <p:sp>
        <p:nvSpPr>
          <p:cNvPr id="69" name="object 40">
            <a:extLst>
              <a:ext uri="{FF2B5EF4-FFF2-40B4-BE49-F238E27FC236}">
                <a16:creationId xmlns:a16="http://schemas.microsoft.com/office/drawing/2014/main" id="{E3ACADFC-9281-45EA-B10A-B3E1A9C6C61B}"/>
              </a:ext>
            </a:extLst>
          </p:cNvPr>
          <p:cNvSpPr txBox="1"/>
          <p:nvPr/>
        </p:nvSpPr>
        <p:spPr>
          <a:xfrm>
            <a:off x="2285485" y="2089581"/>
            <a:ext cx="1907502" cy="3121688"/>
          </a:xfrm>
          <a:prstGeom prst="rect">
            <a:avLst/>
          </a:prstGeom>
        </p:spPr>
        <p:txBody>
          <a:bodyPr vert="horz" wrap="square" lIns="0" tIns="66675" rIns="0" bIns="0" rtlCol="0">
            <a:spAutoFit/>
          </a:bodyPr>
          <a:lstStyle/>
          <a:p>
            <a:pPr marL="12700" marR="9525">
              <a:lnSpc>
                <a:spcPct val="110000"/>
              </a:lnSpc>
              <a:spcBef>
                <a:spcPts val="310"/>
              </a:spcBef>
              <a:spcAft>
                <a:spcPts val="200"/>
              </a:spcAft>
            </a:pPr>
            <a:r>
              <a:rPr lang="en-US" sz="1050" spc="10">
                <a:latin typeface="Segoe UI"/>
                <a:cs typeface="Segoe UI"/>
              </a:rPr>
              <a:t>Uses for which the system is designed and tested. An intended use is a statement of who is using the system, for what purpose or task, and where they are when they’re using the system. </a:t>
            </a:r>
          </a:p>
          <a:p>
            <a:pPr marL="12700" marR="9525">
              <a:lnSpc>
                <a:spcPct val="110000"/>
              </a:lnSpc>
              <a:spcBef>
                <a:spcPts val="310"/>
              </a:spcBef>
              <a:spcAft>
                <a:spcPts val="200"/>
              </a:spcAft>
            </a:pPr>
            <a:endParaRPr lang="en-US" sz="1050">
              <a:latin typeface="Segoe UI"/>
              <a:cs typeface="Segoe UI"/>
            </a:endParaRPr>
          </a:p>
          <a:p>
            <a:pPr marL="12700" marR="5080">
              <a:lnSpc>
                <a:spcPct val="104099"/>
              </a:lnSpc>
            </a:pPr>
            <a:r>
              <a:rPr sz="950" i="1" spc="10">
                <a:solidFill>
                  <a:srgbClr val="005185"/>
                </a:solidFill>
                <a:latin typeface="Segoe UI"/>
                <a:cs typeface="Segoe UI"/>
              </a:rPr>
              <a:t>E.g., </a:t>
            </a:r>
            <a:r>
              <a:rPr lang="en-US" sz="950" i="1" spc="10">
                <a:solidFill>
                  <a:srgbClr val="005185"/>
                </a:solidFill>
                <a:latin typeface="Segoe UI"/>
                <a:cs typeface="Segoe UI"/>
              </a:rPr>
              <a:t>HEROS has two intended uses: 1) for hospital staff to allocate beds to surgery patients in the hospital and 2) for hospital administrators to schedule employee shifts in the hospital based on predicted occupancy. </a:t>
            </a:r>
          </a:p>
          <a:p>
            <a:pPr marL="12700" marR="5080">
              <a:lnSpc>
                <a:spcPct val="104099"/>
              </a:lnSpc>
              <a:spcBef>
                <a:spcPts val="1170"/>
              </a:spcBef>
            </a:pPr>
            <a:r>
              <a:rPr lang="en-US" sz="1050" spc="10">
                <a:latin typeface="Segoe UI"/>
                <a:cs typeface="Segoe UI"/>
              </a:rPr>
              <a:t>For more on intended uses, see 1.8. </a:t>
            </a:r>
          </a:p>
        </p:txBody>
      </p:sp>
      <p:sp>
        <p:nvSpPr>
          <p:cNvPr id="9" name="object 41">
            <a:extLst>
              <a:ext uri="{FF2B5EF4-FFF2-40B4-BE49-F238E27FC236}">
                <a16:creationId xmlns:a16="http://schemas.microsoft.com/office/drawing/2014/main" id="{DDD1E762-3B31-4293-9719-B81999DF79C9}"/>
              </a:ext>
            </a:extLst>
          </p:cNvPr>
          <p:cNvSpPr txBox="1"/>
          <p:nvPr/>
        </p:nvSpPr>
        <p:spPr>
          <a:xfrm>
            <a:off x="5573974" y="1581333"/>
            <a:ext cx="648842" cy="253273"/>
          </a:xfrm>
          <a:prstGeom prst="rect">
            <a:avLst/>
          </a:prstGeom>
        </p:spPr>
        <p:txBody>
          <a:bodyPr vert="horz" wrap="square" lIns="0" tIns="14604" rIns="0" bIns="0" rtlCol="0">
            <a:spAutoFit/>
          </a:bodyPr>
          <a:lstStyle/>
          <a:p>
            <a:pPr marL="12700">
              <a:lnSpc>
                <a:spcPct val="100000"/>
              </a:lnSpc>
              <a:spcBef>
                <a:spcPts val="114"/>
              </a:spcBef>
            </a:pPr>
            <a:r>
              <a:rPr lang="en-US" sz="1550" b="1" spc="-50">
                <a:solidFill>
                  <a:srgbClr val="FFFFFF"/>
                </a:solidFill>
                <a:latin typeface="Segoe UI Semibold"/>
                <a:cs typeface="Segoe UI Semibold"/>
              </a:rPr>
              <a:t>Misuse</a:t>
            </a:r>
            <a:endParaRPr sz="1550">
              <a:latin typeface="Segoe UI Semibold"/>
              <a:cs typeface="Segoe UI Semibold"/>
            </a:endParaRPr>
          </a:p>
        </p:txBody>
      </p:sp>
      <p:sp>
        <p:nvSpPr>
          <p:cNvPr id="11" name="object 40">
            <a:extLst>
              <a:ext uri="{FF2B5EF4-FFF2-40B4-BE49-F238E27FC236}">
                <a16:creationId xmlns:a16="http://schemas.microsoft.com/office/drawing/2014/main" id="{162AEBDB-AD1A-4646-A647-BA447F3545D3}"/>
              </a:ext>
            </a:extLst>
          </p:cNvPr>
          <p:cNvSpPr txBox="1"/>
          <p:nvPr/>
        </p:nvSpPr>
        <p:spPr>
          <a:xfrm>
            <a:off x="4941922" y="2089581"/>
            <a:ext cx="1907502" cy="2345514"/>
          </a:xfrm>
          <a:prstGeom prst="rect">
            <a:avLst/>
          </a:prstGeom>
        </p:spPr>
        <p:txBody>
          <a:bodyPr vert="horz" wrap="square" lIns="0" tIns="66675" rIns="0" bIns="0" rtlCol="0" anchor="t">
            <a:spAutoFit/>
          </a:bodyPr>
          <a:lstStyle/>
          <a:p>
            <a:pPr marL="12700" marR="9525">
              <a:lnSpc>
                <a:spcPct val="110000"/>
              </a:lnSpc>
              <a:spcBef>
                <a:spcPts val="310"/>
              </a:spcBef>
              <a:spcAft>
                <a:spcPts val="200"/>
              </a:spcAft>
            </a:pPr>
            <a:r>
              <a:rPr lang="en-US" sz="1050" spc="10">
                <a:latin typeface="Segoe UI"/>
                <a:cs typeface="Segoe UI"/>
              </a:rPr>
              <a:t>All systems have the potential to be intentionally or unintentionally misused. Consider ways that someone could hack the system, use it to cause harm, or mistakenly use the system incorrectly.</a:t>
            </a:r>
          </a:p>
          <a:p>
            <a:pPr marL="12700" marR="9525">
              <a:lnSpc>
                <a:spcPct val="110000"/>
              </a:lnSpc>
              <a:spcBef>
                <a:spcPts val="310"/>
              </a:spcBef>
              <a:spcAft>
                <a:spcPts val="200"/>
              </a:spcAft>
            </a:pPr>
            <a:endParaRPr sz="1050">
              <a:latin typeface="Segoe UI"/>
              <a:cs typeface="Segoe UI"/>
            </a:endParaRPr>
          </a:p>
          <a:p>
            <a:pPr marL="12700" marR="5080">
              <a:lnSpc>
                <a:spcPct val="104099"/>
              </a:lnSpc>
            </a:pPr>
            <a:r>
              <a:rPr sz="950" i="1" spc="10">
                <a:solidFill>
                  <a:srgbClr val="005185"/>
                </a:solidFill>
                <a:latin typeface="Segoe UI"/>
                <a:cs typeface="Segoe UI"/>
              </a:rPr>
              <a:t>E.g.,</a:t>
            </a:r>
            <a:r>
              <a:rPr lang="en-US" sz="950" i="1" spc="10">
                <a:solidFill>
                  <a:srgbClr val="005185"/>
                </a:solidFill>
                <a:latin typeface="Segoe UI"/>
                <a:cs typeface="Segoe UI"/>
              </a:rPr>
              <a:t> </a:t>
            </a:r>
            <a:r>
              <a:rPr lang="en-GB" sz="950" i="1" spc="10">
                <a:solidFill>
                  <a:srgbClr val="005185"/>
                </a:solidFill>
                <a:latin typeface="Segoe UI"/>
                <a:cs typeface="Segoe UI"/>
              </a:rPr>
              <a:t>Hospital staff can hack into HEROS to manipulate nurse shifts.</a:t>
            </a:r>
            <a:endParaRPr lang="en-US" sz="950" i="1" spc="10">
              <a:solidFill>
                <a:srgbClr val="005185"/>
              </a:solidFill>
              <a:latin typeface="Segoe UI"/>
              <a:cs typeface="Segoe UI"/>
            </a:endParaRPr>
          </a:p>
          <a:p>
            <a:pPr marL="12700" marR="5080">
              <a:lnSpc>
                <a:spcPct val="104099"/>
              </a:lnSpc>
            </a:pPr>
            <a:endParaRPr lang="en-US" sz="950" i="1" spc="10">
              <a:solidFill>
                <a:srgbClr val="005185"/>
              </a:solidFill>
              <a:latin typeface="Segoe UI"/>
              <a:cs typeface="Segoe UI"/>
            </a:endParaRPr>
          </a:p>
          <a:p>
            <a:pPr marL="12700" marR="5080">
              <a:lnSpc>
                <a:spcPct val="104099"/>
              </a:lnSpc>
              <a:spcBef>
                <a:spcPts val="1170"/>
              </a:spcBef>
            </a:pPr>
            <a:r>
              <a:rPr lang="en-US" sz="1050" spc="10">
                <a:latin typeface="Segoe UI"/>
                <a:cs typeface="Segoe UI"/>
              </a:rPr>
              <a:t>For more on misuse see 3.6</a:t>
            </a:r>
          </a:p>
        </p:txBody>
      </p:sp>
      <p:sp>
        <p:nvSpPr>
          <p:cNvPr id="63" name="object 34">
            <a:extLst>
              <a:ext uri="{FF2B5EF4-FFF2-40B4-BE49-F238E27FC236}">
                <a16:creationId xmlns:a16="http://schemas.microsoft.com/office/drawing/2014/main" id="{5FEF8A96-17E1-4E3A-807F-4CAAF932F9AE}"/>
              </a:ext>
              <a:ext uri="{C183D7F6-B498-43B3-948B-1728B52AA6E4}">
                <adec:decorative xmlns:adec="http://schemas.microsoft.com/office/drawing/2017/decorative" val="1"/>
              </a:ext>
            </a:extLst>
          </p:cNvPr>
          <p:cNvSpPr/>
          <p:nvPr/>
        </p:nvSpPr>
        <p:spPr>
          <a:xfrm>
            <a:off x="7345274" y="1252222"/>
            <a:ext cx="2407928" cy="4411845"/>
          </a:xfrm>
          <a:custGeom>
            <a:avLst/>
            <a:gdLst/>
            <a:ahLst/>
            <a:cxnLst/>
            <a:rect l="l" t="t" r="r" b="b"/>
            <a:pathLst>
              <a:path w="2680969" h="4049395">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09314"/>
                </a:lnTo>
                <a:lnTo>
                  <a:pt x="2580" y="3657232"/>
                </a:lnTo>
                <a:lnTo>
                  <a:pt x="10143" y="3703656"/>
                </a:lnTo>
                <a:lnTo>
                  <a:pt x="22420" y="3748317"/>
                </a:lnTo>
                <a:lnTo>
                  <a:pt x="39142" y="3790947"/>
                </a:lnTo>
                <a:lnTo>
                  <a:pt x="60042" y="3831278"/>
                </a:lnTo>
                <a:lnTo>
                  <a:pt x="84851" y="3869041"/>
                </a:lnTo>
                <a:lnTo>
                  <a:pt x="113301" y="3903967"/>
                </a:lnTo>
                <a:lnTo>
                  <a:pt x="145123" y="3935790"/>
                </a:lnTo>
                <a:lnTo>
                  <a:pt x="180050" y="3964240"/>
                </a:lnTo>
                <a:lnTo>
                  <a:pt x="217813" y="3989048"/>
                </a:lnTo>
                <a:lnTo>
                  <a:pt x="258143" y="4009948"/>
                </a:lnTo>
                <a:lnTo>
                  <a:pt x="300773" y="4026671"/>
                </a:lnTo>
                <a:lnTo>
                  <a:pt x="345434" y="4038948"/>
                </a:lnTo>
                <a:lnTo>
                  <a:pt x="391858" y="4046510"/>
                </a:lnTo>
                <a:lnTo>
                  <a:pt x="439777" y="4049091"/>
                </a:lnTo>
                <a:lnTo>
                  <a:pt x="2240769" y="4049091"/>
                </a:lnTo>
                <a:lnTo>
                  <a:pt x="2288688" y="4046510"/>
                </a:lnTo>
                <a:lnTo>
                  <a:pt x="2335112" y="4038948"/>
                </a:lnTo>
                <a:lnTo>
                  <a:pt x="2379773" y="4026671"/>
                </a:lnTo>
                <a:lnTo>
                  <a:pt x="2422403" y="4009948"/>
                </a:lnTo>
                <a:lnTo>
                  <a:pt x="2462733" y="3989048"/>
                </a:lnTo>
                <a:lnTo>
                  <a:pt x="2500496" y="3964240"/>
                </a:lnTo>
                <a:lnTo>
                  <a:pt x="2535423" y="3935790"/>
                </a:lnTo>
                <a:lnTo>
                  <a:pt x="2567245" y="3903967"/>
                </a:lnTo>
                <a:lnTo>
                  <a:pt x="2595695" y="3869041"/>
                </a:lnTo>
                <a:lnTo>
                  <a:pt x="2620504" y="3831278"/>
                </a:lnTo>
                <a:lnTo>
                  <a:pt x="2641404" y="3790947"/>
                </a:lnTo>
                <a:lnTo>
                  <a:pt x="2658126" y="3748317"/>
                </a:lnTo>
                <a:lnTo>
                  <a:pt x="2670403" y="3703656"/>
                </a:lnTo>
                <a:lnTo>
                  <a:pt x="2677966" y="3657232"/>
                </a:lnTo>
                <a:lnTo>
                  <a:pt x="2680546" y="3609314"/>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FFFFFF"/>
          </a:solidFill>
        </p:spPr>
        <p:txBody>
          <a:bodyPr wrap="square" lIns="0" tIns="0" rIns="0" bIns="0" rtlCol="0"/>
          <a:lstStyle/>
          <a:p>
            <a:endParaRPr/>
          </a:p>
        </p:txBody>
      </p:sp>
      <p:sp>
        <p:nvSpPr>
          <p:cNvPr id="64" name="object 35">
            <a:extLst>
              <a:ext uri="{FF2B5EF4-FFF2-40B4-BE49-F238E27FC236}">
                <a16:creationId xmlns:a16="http://schemas.microsoft.com/office/drawing/2014/main" id="{5F948D69-366E-44A5-AC36-148B2D83DD7A}"/>
              </a:ext>
              <a:ext uri="{C183D7F6-B498-43B3-948B-1728B52AA6E4}">
                <adec:decorative xmlns:adec="http://schemas.microsoft.com/office/drawing/2017/decorative" val="1"/>
              </a:ext>
            </a:extLst>
          </p:cNvPr>
          <p:cNvSpPr/>
          <p:nvPr/>
        </p:nvSpPr>
        <p:spPr>
          <a:xfrm>
            <a:off x="7345274" y="1236121"/>
            <a:ext cx="2407928" cy="805673"/>
          </a:xfrm>
          <a:custGeom>
            <a:avLst/>
            <a:gdLst/>
            <a:ahLst/>
            <a:cxnLst/>
            <a:rect l="l" t="t" r="r" b="b"/>
            <a:pathLst>
              <a:path w="2680969" h="901064">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900496"/>
                </a:lnTo>
                <a:lnTo>
                  <a:pt x="2680546" y="90049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000000"/>
          </a:solidFill>
        </p:spPr>
        <p:txBody>
          <a:bodyPr wrap="square" lIns="0" tIns="0" rIns="0" bIns="0" rtlCol="0"/>
          <a:lstStyle/>
          <a:p>
            <a:endParaRPr/>
          </a:p>
        </p:txBody>
      </p:sp>
      <p:sp>
        <p:nvSpPr>
          <p:cNvPr id="65" name="object 36">
            <a:extLst>
              <a:ext uri="{FF2B5EF4-FFF2-40B4-BE49-F238E27FC236}">
                <a16:creationId xmlns:a16="http://schemas.microsoft.com/office/drawing/2014/main" id="{2C2DFD79-C464-4ECB-94CA-D4B7B3D5D78A}"/>
              </a:ext>
            </a:extLst>
          </p:cNvPr>
          <p:cNvSpPr txBox="1"/>
          <p:nvPr/>
        </p:nvSpPr>
        <p:spPr>
          <a:xfrm>
            <a:off x="7732085" y="1539248"/>
            <a:ext cx="1634306" cy="253273"/>
          </a:xfrm>
          <a:prstGeom prst="rect">
            <a:avLst/>
          </a:prstGeom>
        </p:spPr>
        <p:txBody>
          <a:bodyPr vert="horz" wrap="square" lIns="0" tIns="14604" rIns="0" bIns="0" rtlCol="0">
            <a:spAutoFit/>
          </a:bodyPr>
          <a:lstStyle/>
          <a:p>
            <a:pPr marL="12700">
              <a:lnSpc>
                <a:spcPct val="100000"/>
              </a:lnSpc>
              <a:spcBef>
                <a:spcPts val="114"/>
              </a:spcBef>
            </a:pPr>
            <a:r>
              <a:rPr lang="en-US" sz="1550" b="1">
                <a:solidFill>
                  <a:srgbClr val="FFFFFF"/>
                </a:solidFill>
                <a:latin typeface="Segoe UI Semibold"/>
                <a:cs typeface="Segoe UI Semibold"/>
              </a:rPr>
              <a:t>Unsupported use</a:t>
            </a:r>
            <a:endParaRPr sz="1550">
              <a:latin typeface="Segoe UI Semibold"/>
              <a:cs typeface="Segoe UI Semibold"/>
            </a:endParaRPr>
          </a:p>
        </p:txBody>
      </p:sp>
      <p:sp>
        <p:nvSpPr>
          <p:cNvPr id="117" name="object 88">
            <a:extLst>
              <a:ext uri="{FF2B5EF4-FFF2-40B4-BE49-F238E27FC236}">
                <a16:creationId xmlns:a16="http://schemas.microsoft.com/office/drawing/2014/main" id="{FBE80421-08AF-4CCC-869B-D0B67817FF8A}"/>
              </a:ext>
            </a:extLst>
          </p:cNvPr>
          <p:cNvSpPr txBox="1"/>
          <p:nvPr/>
        </p:nvSpPr>
        <p:spPr>
          <a:xfrm>
            <a:off x="7598358" y="2089581"/>
            <a:ext cx="1902431" cy="2880276"/>
          </a:xfrm>
          <a:prstGeom prst="rect">
            <a:avLst/>
          </a:prstGeom>
        </p:spPr>
        <p:txBody>
          <a:bodyPr vert="horz" wrap="square" lIns="0" tIns="63500" rIns="0" bIns="0" rtlCol="0">
            <a:spAutoFit/>
          </a:bodyPr>
          <a:lstStyle/>
          <a:p>
            <a:pPr marL="12700">
              <a:lnSpc>
                <a:spcPct val="100000"/>
              </a:lnSpc>
              <a:spcBef>
                <a:spcPts val="370"/>
              </a:spcBef>
            </a:pPr>
            <a:r>
              <a:rPr lang="en-US" sz="1050">
                <a:latin typeface="Segoe UI"/>
                <a:cs typeface="Segoe UI"/>
              </a:rPr>
              <a:t>Reasonably foreseeable uses for which the system was not designed or evaluated or that we recommend customers avoid.</a:t>
            </a:r>
          </a:p>
          <a:p>
            <a:pPr marL="12700">
              <a:lnSpc>
                <a:spcPct val="100000"/>
              </a:lnSpc>
              <a:spcBef>
                <a:spcPts val="370"/>
              </a:spcBef>
            </a:pPr>
            <a:endParaRPr lang="en-US" sz="1050">
              <a:latin typeface="Segoe UI"/>
              <a:cs typeface="Segoe UI"/>
            </a:endParaRPr>
          </a:p>
          <a:p>
            <a:pPr marL="12700">
              <a:lnSpc>
                <a:spcPct val="100000"/>
              </a:lnSpc>
              <a:spcBef>
                <a:spcPts val="370"/>
              </a:spcBef>
            </a:pPr>
            <a:endParaRPr lang="en-US" sz="1050">
              <a:latin typeface="Segoe UI"/>
              <a:cs typeface="Segoe UI"/>
            </a:endParaRPr>
          </a:p>
          <a:p>
            <a:pPr marL="12700">
              <a:lnSpc>
                <a:spcPct val="100000"/>
              </a:lnSpc>
              <a:spcBef>
                <a:spcPts val="370"/>
              </a:spcBef>
            </a:pPr>
            <a:endParaRPr lang="en-US" sz="1050">
              <a:latin typeface="Segoe UI"/>
              <a:cs typeface="Segoe UI"/>
            </a:endParaRPr>
          </a:p>
          <a:p>
            <a:pPr marL="12700"/>
            <a:r>
              <a:rPr lang="en-US" sz="950" i="1" spc="10">
                <a:solidFill>
                  <a:srgbClr val="005185"/>
                </a:solidFill>
                <a:latin typeface="Segoe UI"/>
                <a:cs typeface="Segoe UI"/>
              </a:rPr>
              <a:t>E.g., An unsupported use of HEROS includes </a:t>
            </a:r>
            <a:r>
              <a:rPr lang="en-GB" sz="950" i="1" spc="10">
                <a:solidFill>
                  <a:srgbClr val="005185"/>
                </a:solidFill>
                <a:latin typeface="Segoe UI"/>
                <a:cs typeface="Segoe UI"/>
              </a:rPr>
              <a:t>hospital staff using the system to deny patients treatment if the system predicted high capacity</a:t>
            </a:r>
          </a:p>
          <a:p>
            <a:pPr marL="12700">
              <a:lnSpc>
                <a:spcPct val="100000"/>
              </a:lnSpc>
              <a:spcBef>
                <a:spcPts val="370"/>
              </a:spcBef>
            </a:pPr>
            <a:endParaRPr lang="en-US" sz="1050">
              <a:latin typeface="Segoe UI"/>
              <a:cs typeface="Segoe UI"/>
            </a:endParaRPr>
          </a:p>
          <a:p>
            <a:pPr marL="12700">
              <a:lnSpc>
                <a:spcPct val="100000"/>
              </a:lnSpc>
              <a:spcBef>
                <a:spcPts val="370"/>
              </a:spcBef>
            </a:pPr>
            <a:r>
              <a:rPr lang="en-US" sz="1050">
                <a:latin typeface="Segoe UI"/>
                <a:cs typeface="Segoe UI"/>
              </a:rPr>
              <a:t>For more on unsupported uses see 3.2</a:t>
            </a:r>
            <a:endParaRPr sz="1050">
              <a:latin typeface="Segoe UI"/>
              <a:cs typeface="Segoe UI"/>
            </a:endParaRPr>
          </a:p>
        </p:txBody>
      </p:sp>
    </p:spTree>
    <p:extLst>
      <p:ext uri="{BB962C8B-B14F-4D97-AF65-F5344CB8AC3E}">
        <p14:creationId xmlns:p14="http://schemas.microsoft.com/office/powerpoint/2010/main" val="6509437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3F22E644-DD72-489A-9D02-26F8096536ED}"/>
              </a:ext>
            </a:extLst>
          </p:cNvPr>
          <p:cNvSpPr txBox="1">
            <a:spLocks noGrp="1"/>
          </p:cNvSpPr>
          <p:nvPr>
            <p:ph type="title"/>
          </p:nvPr>
        </p:nvSpPr>
        <p:spPr>
          <a:xfrm>
            <a:off x="311056" y="137447"/>
            <a:ext cx="6097136"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chemeClr val="bg1"/>
                </a:solidFill>
                <a:effectLst/>
                <a:uLnTx/>
                <a:uFillTx/>
                <a:latin typeface="Segoe Pro" panose="020B0502040504020203" pitchFamily="34" charset="0"/>
                <a:ea typeface="+mn-ea"/>
                <a:cs typeface="Times New Roman" panose="02020603050405020304" pitchFamily="18" charset="0"/>
              </a:rPr>
              <a:t>Restricted Uses and Sensitive Uses</a:t>
            </a:r>
            <a:endParaRPr kumimoji="0" lang="en-GB" sz="1800" b="1" i="0" u="none" strike="noStrike" kern="1200" cap="none" spc="0" normalizeH="0" baseline="0" noProof="0">
              <a:ln>
                <a:noFill/>
              </a:ln>
              <a:solidFill>
                <a:schemeClr val="bg1"/>
              </a:solidFill>
              <a:effectLst/>
              <a:uLnTx/>
              <a:uFillTx/>
              <a:latin typeface="Segoe Pro LIGHT"/>
              <a:ea typeface="+mn-ea"/>
              <a:cs typeface="+mn-cs"/>
            </a:endParaRPr>
          </a:p>
        </p:txBody>
      </p:sp>
      <p:sp>
        <p:nvSpPr>
          <p:cNvPr id="85" name="object 56">
            <a:extLst>
              <a:ext uri="{FF2B5EF4-FFF2-40B4-BE49-F238E27FC236}">
                <a16:creationId xmlns:a16="http://schemas.microsoft.com/office/drawing/2014/main" id="{28B65F61-E9A2-44A7-A352-1E4E88738CA6}"/>
              </a:ext>
              <a:ext uri="{C183D7F6-B498-43B3-948B-1728B52AA6E4}">
                <adec:decorative xmlns:adec="http://schemas.microsoft.com/office/drawing/2017/decorative" val="1"/>
              </a:ext>
            </a:extLst>
          </p:cNvPr>
          <p:cNvSpPr/>
          <p:nvPr/>
        </p:nvSpPr>
        <p:spPr>
          <a:xfrm>
            <a:off x="3586174" y="1406723"/>
            <a:ext cx="2423504" cy="4446338"/>
          </a:xfrm>
          <a:custGeom>
            <a:avLst/>
            <a:gdLst/>
            <a:ahLst/>
            <a:cxnLst/>
            <a:rect l="l" t="t" r="r" b="b"/>
            <a:pathLst>
              <a:path w="2680970" h="4132579">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92746"/>
                </a:lnTo>
                <a:lnTo>
                  <a:pt x="2580" y="3740664"/>
                </a:lnTo>
                <a:lnTo>
                  <a:pt x="10143" y="3787088"/>
                </a:lnTo>
                <a:lnTo>
                  <a:pt x="22420" y="3831749"/>
                </a:lnTo>
                <a:lnTo>
                  <a:pt x="39142" y="3874379"/>
                </a:lnTo>
                <a:lnTo>
                  <a:pt x="60042" y="3914710"/>
                </a:lnTo>
                <a:lnTo>
                  <a:pt x="84851" y="3952473"/>
                </a:lnTo>
                <a:lnTo>
                  <a:pt x="113301" y="3987399"/>
                </a:lnTo>
                <a:lnTo>
                  <a:pt x="145123" y="4019222"/>
                </a:lnTo>
                <a:lnTo>
                  <a:pt x="180050" y="4047672"/>
                </a:lnTo>
                <a:lnTo>
                  <a:pt x="217813" y="4072481"/>
                </a:lnTo>
                <a:lnTo>
                  <a:pt x="258143" y="4093380"/>
                </a:lnTo>
                <a:lnTo>
                  <a:pt x="300773" y="4110103"/>
                </a:lnTo>
                <a:lnTo>
                  <a:pt x="345434" y="4122380"/>
                </a:lnTo>
                <a:lnTo>
                  <a:pt x="391858" y="4129942"/>
                </a:lnTo>
                <a:lnTo>
                  <a:pt x="439777" y="4132523"/>
                </a:lnTo>
                <a:lnTo>
                  <a:pt x="2240769" y="4132523"/>
                </a:lnTo>
                <a:lnTo>
                  <a:pt x="2288688" y="4129942"/>
                </a:lnTo>
                <a:lnTo>
                  <a:pt x="2335112" y="4122380"/>
                </a:lnTo>
                <a:lnTo>
                  <a:pt x="2379773" y="4110103"/>
                </a:lnTo>
                <a:lnTo>
                  <a:pt x="2422403" y="4093380"/>
                </a:lnTo>
                <a:lnTo>
                  <a:pt x="2462733" y="4072481"/>
                </a:lnTo>
                <a:lnTo>
                  <a:pt x="2500496" y="4047672"/>
                </a:lnTo>
                <a:lnTo>
                  <a:pt x="2535423" y="4019222"/>
                </a:lnTo>
                <a:lnTo>
                  <a:pt x="2567245" y="3987399"/>
                </a:lnTo>
                <a:lnTo>
                  <a:pt x="2595695" y="3952473"/>
                </a:lnTo>
                <a:lnTo>
                  <a:pt x="2620504" y="3914710"/>
                </a:lnTo>
                <a:lnTo>
                  <a:pt x="2641404" y="3874379"/>
                </a:lnTo>
                <a:lnTo>
                  <a:pt x="2658126" y="3831749"/>
                </a:lnTo>
                <a:lnTo>
                  <a:pt x="2670403" y="3787088"/>
                </a:lnTo>
                <a:lnTo>
                  <a:pt x="2677966" y="3740664"/>
                </a:lnTo>
                <a:lnTo>
                  <a:pt x="2680546" y="369274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FFFFFF"/>
          </a:solidFill>
        </p:spPr>
        <p:txBody>
          <a:bodyPr wrap="square" lIns="0" tIns="0" rIns="0" bIns="0" rtlCol="0"/>
          <a:lstStyle/>
          <a:p>
            <a:endParaRPr/>
          </a:p>
        </p:txBody>
      </p:sp>
      <p:sp>
        <p:nvSpPr>
          <p:cNvPr id="86" name="object 57">
            <a:extLst>
              <a:ext uri="{FF2B5EF4-FFF2-40B4-BE49-F238E27FC236}">
                <a16:creationId xmlns:a16="http://schemas.microsoft.com/office/drawing/2014/main" id="{A5379EF1-E02E-4DBF-B09B-CE9D01959AC5}"/>
              </a:ext>
              <a:ext uri="{C183D7F6-B498-43B3-948B-1728B52AA6E4}">
                <adec:decorative xmlns:adec="http://schemas.microsoft.com/office/drawing/2017/decorative" val="1"/>
              </a:ext>
            </a:extLst>
          </p:cNvPr>
          <p:cNvSpPr/>
          <p:nvPr/>
        </p:nvSpPr>
        <p:spPr>
          <a:xfrm>
            <a:off x="3586174" y="1406689"/>
            <a:ext cx="2423504" cy="805673"/>
          </a:xfrm>
          <a:custGeom>
            <a:avLst/>
            <a:gdLst/>
            <a:ahLst/>
            <a:cxnLst/>
            <a:rect l="l" t="t" r="r" b="b"/>
            <a:pathLst>
              <a:path w="2680970" h="901064">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900496"/>
                </a:lnTo>
                <a:lnTo>
                  <a:pt x="2680546" y="90049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000000"/>
          </a:solidFill>
        </p:spPr>
        <p:txBody>
          <a:bodyPr wrap="square" lIns="0" tIns="0" rIns="0" bIns="0" rtlCol="0"/>
          <a:lstStyle/>
          <a:p>
            <a:endParaRPr/>
          </a:p>
        </p:txBody>
      </p:sp>
      <p:sp>
        <p:nvSpPr>
          <p:cNvPr id="88" name="object 59">
            <a:extLst>
              <a:ext uri="{FF2B5EF4-FFF2-40B4-BE49-F238E27FC236}">
                <a16:creationId xmlns:a16="http://schemas.microsoft.com/office/drawing/2014/main" id="{20C8EE75-E74B-4AC8-ADFC-64C90733E9B1}"/>
              </a:ext>
            </a:extLst>
          </p:cNvPr>
          <p:cNvSpPr txBox="1"/>
          <p:nvPr/>
        </p:nvSpPr>
        <p:spPr>
          <a:xfrm>
            <a:off x="4169495" y="1728242"/>
            <a:ext cx="1256861" cy="253273"/>
          </a:xfrm>
          <a:prstGeom prst="rect">
            <a:avLst/>
          </a:prstGeom>
        </p:spPr>
        <p:txBody>
          <a:bodyPr vert="horz" wrap="square" lIns="0" tIns="14604" rIns="0" bIns="0" rtlCol="0">
            <a:spAutoFit/>
          </a:bodyPr>
          <a:lstStyle/>
          <a:p>
            <a:pPr marL="12700">
              <a:lnSpc>
                <a:spcPct val="100000"/>
              </a:lnSpc>
              <a:spcBef>
                <a:spcPts val="114"/>
              </a:spcBef>
            </a:pPr>
            <a:r>
              <a:rPr lang="en-US" sz="1550" b="1" spc="-50">
                <a:solidFill>
                  <a:srgbClr val="FFFFFF"/>
                </a:solidFill>
                <a:latin typeface="Segoe UI Semibold"/>
                <a:cs typeface="Segoe UI Semibold"/>
              </a:rPr>
              <a:t>Restricted Use</a:t>
            </a:r>
            <a:endParaRPr sz="1550">
              <a:latin typeface="Segoe UI Semibold"/>
              <a:cs typeface="Segoe UI Semibold"/>
            </a:endParaRPr>
          </a:p>
        </p:txBody>
      </p:sp>
      <p:sp>
        <p:nvSpPr>
          <p:cNvPr id="87" name="object 58">
            <a:extLst>
              <a:ext uri="{FF2B5EF4-FFF2-40B4-BE49-F238E27FC236}">
                <a16:creationId xmlns:a16="http://schemas.microsoft.com/office/drawing/2014/main" id="{05E0BFCF-0633-4AC6-A992-1E1DC708E834}"/>
              </a:ext>
            </a:extLst>
          </p:cNvPr>
          <p:cNvSpPr txBox="1"/>
          <p:nvPr/>
        </p:nvSpPr>
        <p:spPr>
          <a:xfrm>
            <a:off x="3839259" y="2244547"/>
            <a:ext cx="1929048" cy="1830758"/>
          </a:xfrm>
          <a:prstGeom prst="rect">
            <a:avLst/>
          </a:prstGeom>
        </p:spPr>
        <p:txBody>
          <a:bodyPr vert="horz" wrap="square" lIns="0" tIns="66675" rIns="0" bIns="0" rtlCol="0" anchor="t">
            <a:spAutoFit/>
          </a:bodyPr>
          <a:lstStyle/>
          <a:p>
            <a:pPr marL="12700" marR="5080">
              <a:lnSpc>
                <a:spcPct val="110000"/>
              </a:lnSpc>
              <a:spcBef>
                <a:spcPts val="310"/>
              </a:spcBef>
            </a:pPr>
            <a:r>
              <a:rPr lang="en-US" sz="1050" spc="5" dirty="0">
                <a:latin typeface="Segoe UI"/>
                <a:cs typeface="Segoe UI"/>
              </a:rPr>
              <a:t>Restricted Uses are uses of AI subject to specific restrictions (typically on development and deployment). They are defined by the Office of Responsible AI and updated periodically. Check to see if any of the uses of the system are Restricted Uses. If so, follow the guidance on the Restricted Uses website.</a:t>
            </a:r>
            <a:endParaRPr lang="en-US" sz="1050" spc="10" dirty="0">
              <a:latin typeface="Segoe UI"/>
              <a:cs typeface="Segoe UI"/>
            </a:endParaRPr>
          </a:p>
        </p:txBody>
      </p:sp>
      <p:sp>
        <p:nvSpPr>
          <p:cNvPr id="3" name="object 56">
            <a:extLst>
              <a:ext uri="{FF2B5EF4-FFF2-40B4-BE49-F238E27FC236}">
                <a16:creationId xmlns:a16="http://schemas.microsoft.com/office/drawing/2014/main" id="{1CAF5C73-526A-4ABC-9ECF-74C74801921F}"/>
              </a:ext>
              <a:ext uri="{C183D7F6-B498-43B3-948B-1728B52AA6E4}">
                <adec:decorative xmlns:adec="http://schemas.microsoft.com/office/drawing/2017/decorative" val="1"/>
              </a:ext>
            </a:extLst>
          </p:cNvPr>
          <p:cNvSpPr/>
          <p:nvPr/>
        </p:nvSpPr>
        <p:spPr>
          <a:xfrm>
            <a:off x="6419924" y="1406689"/>
            <a:ext cx="2423504" cy="4446338"/>
          </a:xfrm>
          <a:custGeom>
            <a:avLst/>
            <a:gdLst/>
            <a:ahLst/>
            <a:cxnLst/>
            <a:rect l="l" t="t" r="r" b="b"/>
            <a:pathLst>
              <a:path w="2680970" h="4132579">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92746"/>
                </a:lnTo>
                <a:lnTo>
                  <a:pt x="2580" y="3740664"/>
                </a:lnTo>
                <a:lnTo>
                  <a:pt x="10143" y="3787088"/>
                </a:lnTo>
                <a:lnTo>
                  <a:pt x="22420" y="3831749"/>
                </a:lnTo>
                <a:lnTo>
                  <a:pt x="39142" y="3874379"/>
                </a:lnTo>
                <a:lnTo>
                  <a:pt x="60042" y="3914710"/>
                </a:lnTo>
                <a:lnTo>
                  <a:pt x="84851" y="3952473"/>
                </a:lnTo>
                <a:lnTo>
                  <a:pt x="113301" y="3987399"/>
                </a:lnTo>
                <a:lnTo>
                  <a:pt x="145123" y="4019222"/>
                </a:lnTo>
                <a:lnTo>
                  <a:pt x="180050" y="4047672"/>
                </a:lnTo>
                <a:lnTo>
                  <a:pt x="217813" y="4072481"/>
                </a:lnTo>
                <a:lnTo>
                  <a:pt x="258143" y="4093380"/>
                </a:lnTo>
                <a:lnTo>
                  <a:pt x="300773" y="4110103"/>
                </a:lnTo>
                <a:lnTo>
                  <a:pt x="345434" y="4122380"/>
                </a:lnTo>
                <a:lnTo>
                  <a:pt x="391858" y="4129942"/>
                </a:lnTo>
                <a:lnTo>
                  <a:pt x="439777" y="4132523"/>
                </a:lnTo>
                <a:lnTo>
                  <a:pt x="2240769" y="4132523"/>
                </a:lnTo>
                <a:lnTo>
                  <a:pt x="2288688" y="4129942"/>
                </a:lnTo>
                <a:lnTo>
                  <a:pt x="2335112" y="4122380"/>
                </a:lnTo>
                <a:lnTo>
                  <a:pt x="2379773" y="4110103"/>
                </a:lnTo>
                <a:lnTo>
                  <a:pt x="2422403" y="4093380"/>
                </a:lnTo>
                <a:lnTo>
                  <a:pt x="2462733" y="4072481"/>
                </a:lnTo>
                <a:lnTo>
                  <a:pt x="2500496" y="4047672"/>
                </a:lnTo>
                <a:lnTo>
                  <a:pt x="2535423" y="4019222"/>
                </a:lnTo>
                <a:lnTo>
                  <a:pt x="2567245" y="3987399"/>
                </a:lnTo>
                <a:lnTo>
                  <a:pt x="2595695" y="3952473"/>
                </a:lnTo>
                <a:lnTo>
                  <a:pt x="2620504" y="3914710"/>
                </a:lnTo>
                <a:lnTo>
                  <a:pt x="2641404" y="3874379"/>
                </a:lnTo>
                <a:lnTo>
                  <a:pt x="2658126" y="3831749"/>
                </a:lnTo>
                <a:lnTo>
                  <a:pt x="2670403" y="3787088"/>
                </a:lnTo>
                <a:lnTo>
                  <a:pt x="2677966" y="3740664"/>
                </a:lnTo>
                <a:lnTo>
                  <a:pt x="2680546" y="369274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FFFFFF"/>
          </a:solidFill>
        </p:spPr>
        <p:txBody>
          <a:bodyPr wrap="square" lIns="0" tIns="0" rIns="0" bIns="0" rtlCol="0"/>
          <a:lstStyle/>
          <a:p>
            <a:endParaRPr/>
          </a:p>
        </p:txBody>
      </p:sp>
      <p:sp>
        <p:nvSpPr>
          <p:cNvPr id="91" name="object 62">
            <a:extLst>
              <a:ext uri="{FF2B5EF4-FFF2-40B4-BE49-F238E27FC236}">
                <a16:creationId xmlns:a16="http://schemas.microsoft.com/office/drawing/2014/main" id="{1C3A77F5-2F07-43BE-8EF0-3CF95DF0AF04}"/>
              </a:ext>
              <a:ext uri="{C183D7F6-B498-43B3-948B-1728B52AA6E4}">
                <adec:decorative xmlns:adec="http://schemas.microsoft.com/office/drawing/2017/decorative" val="1"/>
              </a:ext>
            </a:extLst>
          </p:cNvPr>
          <p:cNvSpPr/>
          <p:nvPr/>
        </p:nvSpPr>
        <p:spPr>
          <a:xfrm>
            <a:off x="6408192" y="1387261"/>
            <a:ext cx="2446970" cy="805673"/>
          </a:xfrm>
          <a:custGeom>
            <a:avLst/>
            <a:gdLst/>
            <a:ahLst/>
            <a:cxnLst/>
            <a:rect l="l" t="t" r="r" b="b"/>
            <a:pathLst>
              <a:path w="2680970" h="901064">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900496"/>
                </a:lnTo>
                <a:lnTo>
                  <a:pt x="2680546" y="90049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000000"/>
          </a:solidFill>
        </p:spPr>
        <p:txBody>
          <a:bodyPr wrap="square" lIns="0" tIns="0" rIns="0" bIns="0" rtlCol="0"/>
          <a:lstStyle/>
          <a:p>
            <a:endParaRPr/>
          </a:p>
        </p:txBody>
      </p:sp>
      <p:sp>
        <p:nvSpPr>
          <p:cNvPr id="93" name="object 64">
            <a:extLst>
              <a:ext uri="{FF2B5EF4-FFF2-40B4-BE49-F238E27FC236}">
                <a16:creationId xmlns:a16="http://schemas.microsoft.com/office/drawing/2014/main" id="{631D8177-4891-4FA3-8BD0-F2EE67A1EC16}"/>
              </a:ext>
            </a:extLst>
          </p:cNvPr>
          <p:cNvSpPr txBox="1"/>
          <p:nvPr/>
        </p:nvSpPr>
        <p:spPr>
          <a:xfrm>
            <a:off x="7058831" y="1697646"/>
            <a:ext cx="1145691" cy="253273"/>
          </a:xfrm>
          <a:prstGeom prst="rect">
            <a:avLst/>
          </a:prstGeom>
        </p:spPr>
        <p:txBody>
          <a:bodyPr vert="horz" wrap="square" lIns="0" tIns="14604" rIns="0" bIns="0" rtlCol="0">
            <a:spAutoFit/>
          </a:bodyPr>
          <a:lstStyle/>
          <a:p>
            <a:pPr marL="12700">
              <a:lnSpc>
                <a:spcPct val="100000"/>
              </a:lnSpc>
              <a:spcBef>
                <a:spcPts val="114"/>
              </a:spcBef>
            </a:pPr>
            <a:r>
              <a:rPr lang="en-US" sz="1550" b="1" spc="-50">
                <a:solidFill>
                  <a:srgbClr val="FFFFFF"/>
                </a:solidFill>
                <a:latin typeface="Segoe UI Semibold"/>
                <a:cs typeface="Segoe UI Semibold"/>
              </a:rPr>
              <a:t>Sensitive Use</a:t>
            </a:r>
            <a:endParaRPr sz="1550">
              <a:latin typeface="Segoe UI Semibold"/>
              <a:cs typeface="Segoe UI Semibold"/>
            </a:endParaRPr>
          </a:p>
        </p:txBody>
      </p:sp>
      <p:sp>
        <p:nvSpPr>
          <p:cNvPr id="92" name="object 63">
            <a:extLst>
              <a:ext uri="{FF2B5EF4-FFF2-40B4-BE49-F238E27FC236}">
                <a16:creationId xmlns:a16="http://schemas.microsoft.com/office/drawing/2014/main" id="{D729E734-8B7E-4B4D-93AA-886A27AAEE43}"/>
              </a:ext>
            </a:extLst>
          </p:cNvPr>
          <p:cNvSpPr txBox="1"/>
          <p:nvPr/>
        </p:nvSpPr>
        <p:spPr>
          <a:xfrm>
            <a:off x="6661278" y="2225119"/>
            <a:ext cx="1942679" cy="2125582"/>
          </a:xfrm>
          <a:prstGeom prst="rect">
            <a:avLst/>
          </a:prstGeom>
        </p:spPr>
        <p:txBody>
          <a:bodyPr vert="horz" wrap="square" lIns="0" tIns="66675" rIns="0" bIns="0" rtlCol="0">
            <a:spAutoFit/>
          </a:bodyPr>
          <a:lstStyle/>
          <a:p>
            <a:pPr marL="12700" marR="80645">
              <a:lnSpc>
                <a:spcPct val="110000"/>
              </a:lnSpc>
              <a:spcBef>
                <a:spcPts val="310"/>
              </a:spcBef>
            </a:pPr>
            <a:r>
              <a:rPr lang="en-GB" sz="1050" b="0" i="0" dirty="0">
                <a:effectLst/>
                <a:latin typeface="Segoe UI Web (West European)"/>
              </a:rPr>
              <a:t>Some uses of AI systems are particularly sensitive and impactful on individuals and society.</a:t>
            </a:r>
          </a:p>
          <a:p>
            <a:pPr marL="12700" marR="80645">
              <a:lnSpc>
                <a:spcPct val="110000"/>
              </a:lnSpc>
              <a:spcBef>
                <a:spcPts val="310"/>
              </a:spcBef>
            </a:pPr>
            <a:endParaRPr lang="en-GB" sz="1050" b="0" i="0" dirty="0">
              <a:solidFill>
                <a:srgbClr val="323130"/>
              </a:solidFill>
              <a:effectLst/>
              <a:latin typeface="Segoe UI Web (West European)"/>
            </a:endParaRPr>
          </a:p>
          <a:p>
            <a:pPr marL="0" indent="0" algn="l"/>
            <a:r>
              <a:rPr lang="en-GB" sz="1050" dirty="0">
                <a:latin typeface="Segoe UI Web (West European)"/>
              </a:rPr>
              <a:t>Compare the uses of the system with the triggers for Sensitive Uses on the website. If any of the uses meet any of the triggers for a sensitive use submit the system for review as soon as possible using the </a:t>
            </a:r>
            <a:r>
              <a:rPr lang="en-GB" sz="1050" dirty="0">
                <a:solidFill>
                  <a:srgbClr val="323130"/>
                </a:solidFill>
                <a:latin typeface="Segoe UI Web (West European)"/>
              </a:rPr>
              <a:t>intake tool. </a:t>
            </a:r>
          </a:p>
        </p:txBody>
      </p:sp>
    </p:spTree>
    <p:extLst>
      <p:ext uri="{BB962C8B-B14F-4D97-AF65-F5344CB8AC3E}">
        <p14:creationId xmlns:p14="http://schemas.microsoft.com/office/powerpoint/2010/main" val="3329890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DEB3DCD9-58D0-4D3B-89D3-A3B92CA855C9}"/>
              </a:ext>
              <a:ext uri="{C183D7F6-B498-43B3-948B-1728B52AA6E4}">
                <adec:decorative xmlns:adec="http://schemas.microsoft.com/office/drawing/2017/decorative" val="1"/>
              </a:ext>
            </a:extLst>
          </p:cNvPr>
          <p:cNvSpPr>
            <a:spLocks/>
          </p:cNvSpPr>
          <p:nvPr/>
        </p:nvSpPr>
        <p:spPr>
          <a:xfrm>
            <a:off x="4562475" y="0"/>
            <a:ext cx="76295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89720"/>
            <a:endParaRPr lang="en-GB" sz="800">
              <a:latin typeface="Segoe UI Semilight"/>
              <a:cs typeface="Segoe UI Semilight"/>
            </a:endParaRPr>
          </a:p>
        </p:txBody>
      </p:sp>
      <p:sp>
        <p:nvSpPr>
          <p:cNvPr id="9" name="Rectangle 8">
            <a:extLst>
              <a:ext uri="{FF2B5EF4-FFF2-40B4-BE49-F238E27FC236}">
                <a16:creationId xmlns:a16="http://schemas.microsoft.com/office/drawing/2014/main" id="{7597D76B-28EE-40B2-93BA-54D997150850}"/>
              </a:ext>
              <a:ext uri="{C183D7F6-B498-43B3-948B-1728B52AA6E4}">
                <adec:decorative xmlns:adec="http://schemas.microsoft.com/office/drawing/2017/decorative" val="1"/>
              </a:ext>
            </a:extLst>
          </p:cNvPr>
          <p:cNvSpPr/>
          <p:nvPr/>
        </p:nvSpPr>
        <p:spPr>
          <a:xfrm>
            <a:off x="5916613" y="4484688"/>
            <a:ext cx="4873625" cy="1982787"/>
          </a:xfrm>
          <a:prstGeom prst="rect">
            <a:avLst/>
          </a:prstGeom>
          <a:solidFill>
            <a:srgbClr val="FFF4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0C10A9FC-1B95-4207-9873-A440FCAA8FCA}"/>
              </a:ext>
              <a:ext uri="{C183D7F6-B498-43B3-948B-1728B52AA6E4}">
                <adec:decorative xmlns:adec="http://schemas.microsoft.com/office/drawing/2017/decorative" val="1"/>
              </a:ext>
            </a:extLst>
          </p:cNvPr>
          <p:cNvSpPr/>
          <p:nvPr/>
        </p:nvSpPr>
        <p:spPr>
          <a:xfrm rot="20905243">
            <a:off x="7875588" y="4714875"/>
            <a:ext cx="1317625" cy="77787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object 30">
            <a:extLst>
              <a:ext uri="{FF2B5EF4-FFF2-40B4-BE49-F238E27FC236}">
                <a16:creationId xmlns:a16="http://schemas.microsoft.com/office/drawing/2014/main" id="{371B9855-14E5-4FF6-B447-BB0DE09BD108}"/>
              </a:ext>
              <a:ext uri="{C183D7F6-B498-43B3-948B-1728B52AA6E4}">
                <adec:decorative xmlns:adec="http://schemas.microsoft.com/office/drawing/2017/decorative" val="1"/>
              </a:ext>
            </a:extLst>
          </p:cNvPr>
          <p:cNvSpPr/>
          <p:nvPr/>
        </p:nvSpPr>
        <p:spPr>
          <a:xfrm>
            <a:off x="8024813" y="5735751"/>
            <a:ext cx="541020" cy="529794"/>
          </a:xfrm>
          <a:custGeom>
            <a:avLst/>
            <a:gdLst/>
            <a:ahLst/>
            <a:cxnLst/>
            <a:rect l="l" t="t" r="r" b="b"/>
            <a:pathLst>
              <a:path w="629284" h="629284">
                <a:moveTo>
                  <a:pt x="628787" y="0"/>
                </a:moveTo>
                <a:lnTo>
                  <a:pt x="0" y="0"/>
                </a:lnTo>
                <a:lnTo>
                  <a:pt x="0" y="628787"/>
                </a:lnTo>
                <a:lnTo>
                  <a:pt x="628787" y="628787"/>
                </a:lnTo>
                <a:lnTo>
                  <a:pt x="628787" y="0"/>
                </a:lnTo>
                <a:close/>
              </a:path>
            </a:pathLst>
          </a:custGeom>
          <a:solidFill>
            <a:srgbClr val="9CC0E5"/>
          </a:solidFill>
        </p:spPr>
        <p:txBody>
          <a:bodyPr wrap="square" lIns="0" tIns="0" rIns="0" bIns="0" rtlCol="0"/>
          <a:lstStyle/>
          <a:p>
            <a:endParaRPr sz="1092"/>
          </a:p>
        </p:txBody>
      </p:sp>
      <p:sp>
        <p:nvSpPr>
          <p:cNvPr id="20" name="Rectangle 19">
            <a:extLst>
              <a:ext uri="{FF2B5EF4-FFF2-40B4-BE49-F238E27FC236}">
                <a16:creationId xmlns:a16="http://schemas.microsoft.com/office/drawing/2014/main" id="{18374CD3-BD54-40BB-9F27-BF5E47C95C8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0" y="0"/>
            <a:ext cx="4572000"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 Placeholder 1">
            <a:extLst>
              <a:ext uri="{FF2B5EF4-FFF2-40B4-BE49-F238E27FC236}">
                <a16:creationId xmlns:a16="http://schemas.microsoft.com/office/drawing/2014/main" id="{90D3A1BF-9581-489D-978F-955BD20D83AE}"/>
              </a:ext>
            </a:extLst>
          </p:cNvPr>
          <p:cNvSpPr txBox="1">
            <a:spLocks/>
          </p:cNvSpPr>
          <p:nvPr/>
        </p:nvSpPr>
        <p:spPr>
          <a:xfrm>
            <a:off x="659629" y="1038909"/>
            <a:ext cx="3086683" cy="16290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None/>
              <a:defRPr sz="3478" kern="1200">
                <a:solidFill>
                  <a:srgbClr val="243A5E"/>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3478" kern="1200">
                <a:solidFill>
                  <a:schemeClr val="tx1"/>
                </a:solidFill>
                <a:latin typeface="Segoe UI Semibold" panose="020B0702040204020203" pitchFamily="34" charset="0"/>
                <a:ea typeface="+mn-ea"/>
                <a:cs typeface="Segoe UI Semibold" panose="020B07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3478" kern="1200">
                <a:solidFill>
                  <a:schemeClr val="tx1"/>
                </a:solidFill>
                <a:latin typeface="Segoe UI Semibold" panose="020B0702040204020203" pitchFamily="34" charset="0"/>
                <a:ea typeface="+mn-ea"/>
                <a:cs typeface="Segoe UI Semibold" panose="020B07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3478" kern="1200">
                <a:solidFill>
                  <a:schemeClr val="tx1"/>
                </a:solidFill>
                <a:latin typeface="Segoe UI Semibold" panose="020B0702040204020203" pitchFamily="34" charset="0"/>
                <a:ea typeface="+mn-ea"/>
                <a:cs typeface="Segoe UI Semibold" panose="020B07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3478" kern="1200">
                <a:solidFill>
                  <a:schemeClr val="tx1"/>
                </a:solidFill>
                <a:latin typeface="Segoe UI Semibold" panose="020B0702040204020203" pitchFamily="34" charset="0"/>
                <a:ea typeface="+mn-ea"/>
                <a:cs typeface="Segoe UI Semibold" panose="020B07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kumimoji="0" lang="en-US" sz="3200" b="0" i="0" u="none" strike="noStrike" kern="1200" cap="none" spc="0" normalizeH="0" baseline="0" noProof="0" dirty="0">
                <a:ln>
                  <a:noFill/>
                </a:ln>
                <a:solidFill>
                  <a:schemeClr val="bg1"/>
                </a:solidFill>
                <a:effectLst/>
                <a:uLnTx/>
                <a:uFillTx/>
                <a:latin typeface="Segoe Pro" panose="020B0502040504020203" pitchFamily="34" charset="0"/>
                <a:ea typeface="+mn-ea"/>
                <a:cs typeface="Times New Roman" panose="02020603050405020304" pitchFamily="18" charset="0"/>
              </a:rPr>
              <a:t>Identifying</a:t>
            </a:r>
            <a:r>
              <a:rPr lang="en-US" sz="3200" dirty="0">
                <a:solidFill>
                  <a:schemeClr val="bg1"/>
                </a:solidFill>
                <a:latin typeface="Segoe Pro" panose="020B0502040504020203" pitchFamily="34" charset="0"/>
                <a:cs typeface="Times New Roman" panose="02020603050405020304" pitchFamily="18" charset="0"/>
              </a:rPr>
              <a:t> stakeholders:</a:t>
            </a:r>
          </a:p>
          <a:p>
            <a:pPr marL="0" indent="0"/>
            <a:r>
              <a:rPr lang="en-US" sz="3200" dirty="0">
                <a:solidFill>
                  <a:schemeClr val="bg1"/>
                </a:solidFill>
                <a:latin typeface="Segoe Pro LIGHT"/>
                <a:cs typeface="Times New Roman" panose="02020603050405020304" pitchFamily="18" charset="0"/>
              </a:rPr>
              <a:t>Part 2 Activity</a:t>
            </a:r>
            <a:endParaRPr lang="en-GB" sz="3200" dirty="0">
              <a:solidFill>
                <a:schemeClr val="bg1"/>
              </a:solidFill>
              <a:latin typeface="Segoe Pro LIGHT"/>
            </a:endParaRPr>
          </a:p>
        </p:txBody>
      </p:sp>
      <p:sp>
        <p:nvSpPr>
          <p:cNvPr id="5" name="Content Placeholder 4">
            <a:extLst>
              <a:ext uri="{FF2B5EF4-FFF2-40B4-BE49-F238E27FC236}">
                <a16:creationId xmlns:a16="http://schemas.microsoft.com/office/drawing/2014/main" id="{18D666AA-87E1-4E1B-9589-C0C9285F350F}"/>
              </a:ext>
            </a:extLst>
          </p:cNvPr>
          <p:cNvSpPr>
            <a:spLocks noGrp="1"/>
          </p:cNvSpPr>
          <p:nvPr>
            <p:ph idx="1"/>
          </p:nvPr>
        </p:nvSpPr>
        <p:spPr>
          <a:xfrm>
            <a:off x="755816" y="2947365"/>
            <a:ext cx="3048000" cy="2767636"/>
          </a:xfrm>
        </p:spPr>
        <p:txBody>
          <a:bodyPr>
            <a:normAutofit fontScale="85000" lnSpcReduction="10000"/>
          </a:bodyPr>
          <a:lstStyle/>
          <a:p>
            <a:pPr marR="0" algn="l" rtl="0"/>
            <a:r>
              <a:rPr lang="en-GB" sz="2400" b="1" i="0" u="none" strike="noStrike" baseline="30000" dirty="0">
                <a:solidFill>
                  <a:schemeClr val="bg1"/>
                </a:solidFill>
                <a:latin typeface="Segoe UI Semibold" panose="020B0702040204020203" pitchFamily="34" charset="0"/>
              </a:rPr>
              <a:t>Steps</a:t>
            </a:r>
            <a:endParaRPr lang="en-GB" sz="2400" b="0" i="0" u="none" strike="noStrike" baseline="30000" dirty="0">
              <a:solidFill>
                <a:schemeClr val="bg1"/>
              </a:solidFill>
              <a:latin typeface="Segoe UI Semibold" panose="020B0702040204020203" pitchFamily="34" charset="0"/>
            </a:endParaRPr>
          </a:p>
          <a:p>
            <a:pPr marL="0" marR="0" indent="0" algn="l" rtl="0"/>
            <a:r>
              <a:rPr lang="en-GB" sz="1800" i="0" u="none" strike="noStrike" baseline="30000" dirty="0">
                <a:solidFill>
                  <a:schemeClr val="bg1"/>
                </a:solidFill>
                <a:latin typeface="Segoe UI Semibold" panose="020B0702040204020203" pitchFamily="34" charset="0"/>
              </a:rPr>
              <a:t>1) </a:t>
            </a:r>
            <a:r>
              <a:rPr lang="en-GB" sz="1800" baseline="30000" dirty="0">
                <a:solidFill>
                  <a:schemeClr val="bg1"/>
                </a:solidFill>
                <a:latin typeface="Segoe UI Semibold" panose="020B0702040204020203" pitchFamily="34" charset="0"/>
              </a:rPr>
              <a:t>I</a:t>
            </a:r>
            <a:r>
              <a:rPr lang="en-GB" sz="1800" i="0" u="none" strike="noStrike" baseline="30000" dirty="0">
                <a:solidFill>
                  <a:schemeClr val="bg1"/>
                </a:solidFill>
                <a:latin typeface="Segoe UI Semibold" panose="020B0702040204020203" pitchFamily="34" charset="0"/>
              </a:rPr>
              <a:t>ntended use</a:t>
            </a:r>
          </a:p>
          <a:p>
            <a:pPr marL="0" marR="0" indent="0" algn="l" rtl="0">
              <a:lnSpc>
                <a:spcPct val="130000"/>
              </a:lnSpc>
              <a:spcBef>
                <a:spcPts val="600"/>
              </a:spcBef>
            </a:pPr>
            <a:r>
              <a:rPr lang="en-GB" sz="1800" b="0" i="0" u="none" strike="noStrike" baseline="30000" dirty="0">
                <a:solidFill>
                  <a:schemeClr val="bg1"/>
                </a:solidFill>
                <a:latin typeface="Segoe UI" panose="020B0502040204020203" pitchFamily="34" charset="0"/>
              </a:rPr>
              <a:t>Start by thinking about one specific intended use (as defined by the end user, purpose, and context). Who are the stakeholders in this scenario?</a:t>
            </a:r>
          </a:p>
          <a:p>
            <a:pPr marL="0" marR="0" indent="0" algn="l" rtl="0">
              <a:spcBef>
                <a:spcPts val="600"/>
              </a:spcBef>
            </a:pPr>
            <a:endParaRPr lang="en-GB" sz="1800" baseline="30000" dirty="0">
              <a:solidFill>
                <a:schemeClr val="bg1"/>
              </a:solidFill>
              <a:latin typeface="Segoe UI" panose="020B0502040204020203" pitchFamily="34" charset="0"/>
            </a:endParaRPr>
          </a:p>
          <a:p>
            <a:pPr marL="0" indent="0"/>
            <a:r>
              <a:rPr lang="en-GB" sz="1800" baseline="30000" dirty="0">
                <a:solidFill>
                  <a:schemeClr val="bg1"/>
                </a:solidFill>
                <a:latin typeface="Segoe UI Semibold" panose="020B0702040204020203" pitchFamily="34" charset="0"/>
              </a:rPr>
              <a:t>2) Stakeholder prompts</a:t>
            </a:r>
          </a:p>
          <a:p>
            <a:pPr marL="0" marR="0" indent="0" algn="l" rtl="0">
              <a:lnSpc>
                <a:spcPct val="130000"/>
              </a:lnSpc>
              <a:spcBef>
                <a:spcPts val="600"/>
              </a:spcBef>
            </a:pPr>
            <a:r>
              <a:rPr lang="en-GB" sz="1800" b="0" i="0" u="none" strike="noStrike" baseline="30000" dirty="0">
                <a:solidFill>
                  <a:schemeClr val="bg1"/>
                </a:solidFill>
                <a:latin typeface="Segoe UI" panose="020B0502040204020203" pitchFamily="34" charset="0"/>
              </a:rPr>
              <a:t>Use the prompts on the next page to generate stakeholders for </a:t>
            </a:r>
            <a:r>
              <a:rPr lang="en-GB" sz="1800" baseline="30000" dirty="0">
                <a:solidFill>
                  <a:schemeClr val="bg1"/>
                </a:solidFill>
                <a:latin typeface="Segoe UI" panose="020B0502040204020203" pitchFamily="34" charset="0"/>
              </a:rPr>
              <a:t>the</a:t>
            </a:r>
            <a:r>
              <a:rPr lang="en-GB" sz="1800" b="0" i="0" u="none" strike="noStrike" baseline="30000" dirty="0">
                <a:solidFill>
                  <a:schemeClr val="bg1"/>
                </a:solidFill>
                <a:latin typeface="Segoe UI" panose="020B0502040204020203" pitchFamily="34" charset="0"/>
              </a:rPr>
              <a:t> intended use.</a:t>
            </a:r>
          </a:p>
          <a:p>
            <a:pPr marL="0" marR="0" indent="0" algn="l" rtl="0">
              <a:spcBef>
                <a:spcPts val="600"/>
              </a:spcBef>
            </a:pPr>
            <a:endParaRPr lang="en-GB" sz="1800" baseline="30000" dirty="0">
              <a:solidFill>
                <a:schemeClr val="bg1"/>
              </a:solidFill>
              <a:latin typeface="Segoe UI" panose="020B0502040204020203" pitchFamily="34" charset="0"/>
            </a:endParaRPr>
          </a:p>
          <a:p>
            <a:pPr marL="0" marR="0" indent="0" algn="l" rtl="0">
              <a:lnSpc>
                <a:spcPct val="130000"/>
              </a:lnSpc>
              <a:spcBef>
                <a:spcPts val="600"/>
              </a:spcBef>
            </a:pPr>
            <a:r>
              <a:rPr lang="en-GB" sz="1800" b="0" i="0" u="none" strike="noStrike" baseline="30000" dirty="0">
                <a:solidFill>
                  <a:schemeClr val="bg1"/>
                </a:solidFill>
                <a:latin typeface="Segoe UI" panose="020B0502040204020203" pitchFamily="34" charset="0"/>
              </a:rPr>
              <a:t>You will repeat this for each intended use. While stakeholders may be similar across intended uses, potential harms and benefits are likely different.</a:t>
            </a:r>
            <a:endParaRPr lang="en-GB" sz="1800" b="0" i="0" u="none" strike="noStrike" baseline="30000" dirty="0">
              <a:solidFill>
                <a:schemeClr val="bg1"/>
              </a:solidFill>
              <a:latin typeface="Segoe Pro" panose="020B0502040504020203" pitchFamily="34" charset="0"/>
            </a:endParaRPr>
          </a:p>
        </p:txBody>
      </p:sp>
      <p:sp>
        <p:nvSpPr>
          <p:cNvPr id="13" name="Content Placeholder 4">
            <a:extLst>
              <a:ext uri="{FF2B5EF4-FFF2-40B4-BE49-F238E27FC236}">
                <a16:creationId xmlns:a16="http://schemas.microsoft.com/office/drawing/2014/main" id="{FBB0C82D-CA11-433F-A9DD-AA7987BA32D6}"/>
              </a:ext>
            </a:extLst>
          </p:cNvPr>
          <p:cNvSpPr txBox="1">
            <a:spLocks/>
          </p:cNvSpPr>
          <p:nvPr/>
        </p:nvSpPr>
        <p:spPr>
          <a:xfrm>
            <a:off x="5320920" y="985213"/>
            <a:ext cx="6399593" cy="36915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None/>
              <a:defRPr sz="1325" b="0" kern="1200">
                <a:solidFill>
                  <a:schemeClr val="tx1"/>
                </a:solidFill>
                <a:latin typeface="Segoe UI "/>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l" rtl="0">
              <a:lnSpc>
                <a:spcPct val="120000"/>
              </a:lnSpc>
            </a:pPr>
            <a:r>
              <a:rPr lang="en-GB" sz="1400" i="0" u="none" strike="noStrike" baseline="30000">
                <a:solidFill>
                  <a:srgbClr val="000000"/>
                </a:solidFill>
                <a:latin typeface="Segoe UI" panose="020B0502040204020203" pitchFamily="34" charset="0"/>
              </a:rPr>
              <a:t>Focusing on the intended use, the team used the stakeholder prompts (see next page) to brainstorm different stakeholders then discussed how to record them in the stakeholder table in the Impact Assessment template.</a:t>
            </a:r>
          </a:p>
          <a:p>
            <a:pPr marL="0" marR="0" indent="0" algn="l" rtl="0">
              <a:lnSpc>
                <a:spcPct val="120000"/>
              </a:lnSpc>
            </a:pPr>
            <a:r>
              <a:rPr lang="en-GB" sz="1400" i="0" u="none" strike="noStrike" baseline="30000">
                <a:solidFill>
                  <a:srgbClr val="000000"/>
                </a:solidFill>
                <a:latin typeface="Segoe UI" panose="020B0502040204020203" pitchFamily="34" charset="0"/>
              </a:rPr>
              <a:t>The team started with the prompt for end user. One team member suggested that patients are the end user. A colleague disagreed because according to the prompt the end user is someone ‘who is directly involved in using or operating the system’ and this would be staff and not the patients. The rest of the team agreed and suggested ‘Administrative’ and ‘Nurse’ as the specific end users for this intended use. Since these two stakeholders perform the same role in the system for this intended use - interpreting hospital stay predictions and allocating beds - they were grouped into a single stakeholder ‘Hospital Staff’ and added to the stakeholder table in the Impact Assessment template.</a:t>
            </a:r>
          </a:p>
          <a:p>
            <a:pPr marL="0" marR="0" indent="0" algn="l" rtl="0">
              <a:lnSpc>
                <a:spcPct val="120000"/>
              </a:lnSpc>
            </a:pPr>
            <a:r>
              <a:rPr lang="en-GB" sz="1400" i="0" u="none" strike="noStrike" baseline="30000">
                <a:solidFill>
                  <a:srgbClr val="000000"/>
                </a:solidFill>
                <a:latin typeface="Segoe UI" panose="020B0502040204020203" pitchFamily="34" charset="0"/>
              </a:rPr>
              <a:t>For the stakeholder prompt for evaluation subjects the team brainstormed ‘new patients’, ‘past patients’, ‘emergency patients’ and ‘scheduled surgery patients’. The team decided not to include past patients because their data has been anonymized to train the system and they cannot be impacted by the system when it is in production. ‘Emergency surgery’ and ‘scheduled surgery patients’ were added as two different stakeholders because the context and model performance is different for these stakeholders. For emergency surgeries, staff may be more stressed (context) and the model may make less accurate predictions due to the diversity of illnesses and injuries and the lack of medical history for some emergency patients (performance). On the other hand, staff dealing with scheduled surgery patients enjoy a more routine environment (context) and the model makes more accurate predictions due to the consistent stream of patients undergoing scheduled surgeries (performance).</a:t>
            </a:r>
            <a:endParaRPr lang="en-GB" sz="1400" baseline="30000">
              <a:solidFill>
                <a:srgbClr val="000000"/>
              </a:solidFill>
              <a:latin typeface="Segoe Pro" panose="020B0502040504020203" pitchFamily="34" charset="0"/>
            </a:endParaRPr>
          </a:p>
        </p:txBody>
      </p:sp>
      <p:sp>
        <p:nvSpPr>
          <p:cNvPr id="195" name="object 26">
            <a:extLst>
              <a:ext uri="{FF2B5EF4-FFF2-40B4-BE49-F238E27FC236}">
                <a16:creationId xmlns:a16="http://schemas.microsoft.com/office/drawing/2014/main" id="{40E744EA-AA12-4F5A-BA45-069B1CA3A1F0}"/>
              </a:ext>
              <a:ext uri="{C183D7F6-B498-43B3-948B-1728B52AA6E4}">
                <adec:decorative xmlns:adec="http://schemas.microsoft.com/office/drawing/2017/decorative" val="1"/>
              </a:ext>
            </a:extLst>
          </p:cNvPr>
          <p:cNvSpPr/>
          <p:nvPr/>
        </p:nvSpPr>
        <p:spPr>
          <a:xfrm>
            <a:off x="6768904" y="5620541"/>
            <a:ext cx="485952" cy="298810"/>
          </a:xfrm>
          <a:custGeom>
            <a:avLst/>
            <a:gdLst/>
            <a:ahLst/>
            <a:cxnLst/>
            <a:rect l="l" t="t" r="r" b="b"/>
            <a:pathLst>
              <a:path w="801369" h="492759">
                <a:moveTo>
                  <a:pt x="0" y="250233"/>
                </a:moveTo>
                <a:lnTo>
                  <a:pt x="128431" y="257759"/>
                </a:lnTo>
                <a:lnTo>
                  <a:pt x="202873" y="271174"/>
                </a:lnTo>
                <a:lnTo>
                  <a:pt x="251792" y="300297"/>
                </a:lnTo>
                <a:lnTo>
                  <a:pt x="303655" y="354942"/>
                </a:lnTo>
                <a:lnTo>
                  <a:pt x="345115" y="399916"/>
                </a:lnTo>
                <a:lnTo>
                  <a:pt x="385602" y="438827"/>
                </a:lnTo>
                <a:lnTo>
                  <a:pt x="424925" y="469013"/>
                </a:lnTo>
                <a:lnTo>
                  <a:pt x="462895" y="487810"/>
                </a:lnTo>
                <a:lnTo>
                  <a:pt x="499321" y="492557"/>
                </a:lnTo>
                <a:lnTo>
                  <a:pt x="534015" y="480592"/>
                </a:lnTo>
                <a:lnTo>
                  <a:pt x="581444" y="433283"/>
                </a:lnTo>
                <a:lnTo>
                  <a:pt x="609973" y="369849"/>
                </a:lnTo>
                <a:lnTo>
                  <a:pt x="626354" y="296596"/>
                </a:lnTo>
                <a:lnTo>
                  <a:pt x="632098" y="258259"/>
                </a:lnTo>
                <a:lnTo>
                  <a:pt x="637338" y="219831"/>
                </a:lnTo>
                <a:lnTo>
                  <a:pt x="642917" y="182102"/>
                </a:lnTo>
                <a:lnTo>
                  <a:pt x="658466" y="111891"/>
                </a:lnTo>
                <a:lnTo>
                  <a:pt x="685499" y="53933"/>
                </a:lnTo>
                <a:lnTo>
                  <a:pt x="730767" y="14534"/>
                </a:lnTo>
                <a:lnTo>
                  <a:pt x="762349" y="3764"/>
                </a:lnTo>
                <a:lnTo>
                  <a:pt x="801022" y="0"/>
                </a:lnTo>
              </a:path>
            </a:pathLst>
          </a:custGeom>
          <a:ln w="10470">
            <a:solidFill>
              <a:srgbClr val="333333"/>
            </a:solidFill>
          </a:ln>
        </p:spPr>
        <p:txBody>
          <a:bodyPr wrap="square" lIns="0" tIns="0" rIns="0" bIns="0" rtlCol="0"/>
          <a:lstStyle/>
          <a:p>
            <a:endParaRPr sz="1092"/>
          </a:p>
        </p:txBody>
      </p:sp>
      <p:sp>
        <p:nvSpPr>
          <p:cNvPr id="196" name="object 27">
            <a:extLst>
              <a:ext uri="{FF2B5EF4-FFF2-40B4-BE49-F238E27FC236}">
                <a16:creationId xmlns:a16="http://schemas.microsoft.com/office/drawing/2014/main" id="{221F3D60-A65C-4584-98E4-38E8E0304718}"/>
              </a:ext>
              <a:ext uri="{C183D7F6-B498-43B3-948B-1728B52AA6E4}">
                <adec:decorative xmlns:adec="http://schemas.microsoft.com/office/drawing/2017/decorative" val="1"/>
              </a:ext>
            </a:extLst>
          </p:cNvPr>
          <p:cNvSpPr/>
          <p:nvPr/>
        </p:nvSpPr>
        <p:spPr>
          <a:xfrm>
            <a:off x="7254645" y="5607839"/>
            <a:ext cx="25414" cy="25414"/>
          </a:xfrm>
          <a:custGeom>
            <a:avLst/>
            <a:gdLst/>
            <a:ahLst/>
            <a:cxnLst/>
            <a:rect l="l" t="t" r="r" b="b"/>
            <a:pathLst>
              <a:path w="41909" h="41909">
                <a:moveTo>
                  <a:pt x="20941" y="41883"/>
                </a:moveTo>
                <a:lnTo>
                  <a:pt x="29095" y="40236"/>
                </a:lnTo>
                <a:lnTo>
                  <a:pt x="35751" y="35747"/>
                </a:lnTo>
                <a:lnTo>
                  <a:pt x="40238" y="29090"/>
                </a:lnTo>
                <a:lnTo>
                  <a:pt x="41883" y="20941"/>
                </a:lnTo>
                <a:lnTo>
                  <a:pt x="40238" y="12792"/>
                </a:lnTo>
                <a:lnTo>
                  <a:pt x="35751" y="6135"/>
                </a:lnTo>
                <a:lnTo>
                  <a:pt x="29095" y="1646"/>
                </a:lnTo>
                <a:lnTo>
                  <a:pt x="20941" y="0"/>
                </a:lnTo>
                <a:lnTo>
                  <a:pt x="12788" y="1646"/>
                </a:lnTo>
                <a:lnTo>
                  <a:pt x="6132" y="6135"/>
                </a:lnTo>
                <a:lnTo>
                  <a:pt x="1645" y="12792"/>
                </a:lnTo>
                <a:lnTo>
                  <a:pt x="0" y="20941"/>
                </a:lnTo>
                <a:lnTo>
                  <a:pt x="1645" y="29090"/>
                </a:lnTo>
                <a:lnTo>
                  <a:pt x="6132" y="35747"/>
                </a:lnTo>
                <a:lnTo>
                  <a:pt x="12788" y="40236"/>
                </a:lnTo>
                <a:lnTo>
                  <a:pt x="20941" y="41883"/>
                </a:lnTo>
                <a:close/>
              </a:path>
            </a:pathLst>
          </a:custGeom>
          <a:ln w="10470">
            <a:solidFill>
              <a:srgbClr val="333333"/>
            </a:solidFill>
          </a:ln>
        </p:spPr>
        <p:txBody>
          <a:bodyPr wrap="square" lIns="0" tIns="0" rIns="0" bIns="0" rtlCol="0"/>
          <a:lstStyle/>
          <a:p>
            <a:endParaRPr sz="1092"/>
          </a:p>
        </p:txBody>
      </p:sp>
      <p:sp>
        <p:nvSpPr>
          <p:cNvPr id="197" name="object 28">
            <a:extLst>
              <a:ext uri="{FF2B5EF4-FFF2-40B4-BE49-F238E27FC236}">
                <a16:creationId xmlns:a16="http://schemas.microsoft.com/office/drawing/2014/main" id="{1978B0A8-572B-4A7C-ADC6-0E3985EEDA6C}"/>
              </a:ext>
              <a:ext uri="{C183D7F6-B498-43B3-948B-1728B52AA6E4}">
                <adec:decorative xmlns:adec="http://schemas.microsoft.com/office/drawing/2017/decorative" val="1"/>
              </a:ext>
            </a:extLst>
          </p:cNvPr>
          <p:cNvSpPr/>
          <p:nvPr/>
        </p:nvSpPr>
        <p:spPr>
          <a:xfrm>
            <a:off x="7370791" y="5337715"/>
            <a:ext cx="381599" cy="381599"/>
          </a:xfrm>
          <a:custGeom>
            <a:avLst/>
            <a:gdLst/>
            <a:ahLst/>
            <a:cxnLst/>
            <a:rect l="l" t="t" r="r" b="b"/>
            <a:pathLst>
              <a:path w="629284" h="629284">
                <a:moveTo>
                  <a:pt x="628787" y="0"/>
                </a:moveTo>
                <a:lnTo>
                  <a:pt x="0" y="0"/>
                </a:lnTo>
                <a:lnTo>
                  <a:pt x="0" y="628787"/>
                </a:lnTo>
                <a:lnTo>
                  <a:pt x="628787" y="628787"/>
                </a:lnTo>
                <a:lnTo>
                  <a:pt x="628787" y="0"/>
                </a:lnTo>
                <a:close/>
              </a:path>
            </a:pathLst>
          </a:custGeom>
          <a:solidFill>
            <a:srgbClr val="9CC0E5"/>
          </a:solidFill>
        </p:spPr>
        <p:txBody>
          <a:bodyPr wrap="square" lIns="0" tIns="0" rIns="0" bIns="0" rtlCol="0"/>
          <a:lstStyle/>
          <a:p>
            <a:endParaRPr sz="1092"/>
          </a:p>
        </p:txBody>
      </p:sp>
      <p:sp>
        <p:nvSpPr>
          <p:cNvPr id="198" name="object 29">
            <a:extLst>
              <a:ext uri="{FF2B5EF4-FFF2-40B4-BE49-F238E27FC236}">
                <a16:creationId xmlns:a16="http://schemas.microsoft.com/office/drawing/2014/main" id="{C19F0F3E-4C68-4887-8B4F-BD486B89793D}"/>
              </a:ext>
              <a:ext uri="{C183D7F6-B498-43B3-948B-1728B52AA6E4}">
                <adec:decorative xmlns:adec="http://schemas.microsoft.com/office/drawing/2017/decorative" val="1"/>
              </a:ext>
            </a:extLst>
          </p:cNvPr>
          <p:cNvSpPr/>
          <p:nvPr/>
        </p:nvSpPr>
        <p:spPr>
          <a:xfrm>
            <a:off x="7384709" y="4834894"/>
            <a:ext cx="372358" cy="372357"/>
          </a:xfrm>
          <a:custGeom>
            <a:avLst/>
            <a:gdLst/>
            <a:ahLst/>
            <a:cxnLst/>
            <a:rect l="l" t="t" r="r" b="b"/>
            <a:pathLst>
              <a:path w="614044" h="614045">
                <a:moveTo>
                  <a:pt x="613677" y="0"/>
                </a:moveTo>
                <a:lnTo>
                  <a:pt x="0" y="0"/>
                </a:lnTo>
                <a:lnTo>
                  <a:pt x="0" y="613677"/>
                </a:lnTo>
                <a:lnTo>
                  <a:pt x="613677" y="613677"/>
                </a:lnTo>
                <a:lnTo>
                  <a:pt x="613677" y="0"/>
                </a:lnTo>
                <a:close/>
              </a:path>
            </a:pathLst>
          </a:custGeom>
          <a:solidFill>
            <a:srgbClr val="FFE5A1"/>
          </a:solidFill>
        </p:spPr>
        <p:txBody>
          <a:bodyPr wrap="square" lIns="0" tIns="0" rIns="0" bIns="0" rtlCol="0"/>
          <a:lstStyle/>
          <a:p>
            <a:endParaRPr sz="1092"/>
          </a:p>
        </p:txBody>
      </p:sp>
      <p:pic>
        <p:nvPicPr>
          <p:cNvPr id="200" name="object 31">
            <a:extLst>
              <a:ext uri="{FF2B5EF4-FFF2-40B4-BE49-F238E27FC236}">
                <a16:creationId xmlns:a16="http://schemas.microsoft.com/office/drawing/2014/main" id="{84234183-7EEB-4FF9-9782-686CFC5E5A02}"/>
              </a:ext>
              <a:ext uri="{C183D7F6-B498-43B3-948B-1728B52AA6E4}">
                <adec:decorative xmlns:adec="http://schemas.microsoft.com/office/drawing/2017/decorative" val="1"/>
              </a:ext>
            </a:extLst>
          </p:cNvPr>
          <p:cNvPicPr/>
          <p:nvPr/>
        </p:nvPicPr>
        <p:blipFill>
          <a:blip r:embed="rId3" cstate="print"/>
          <a:stretch>
            <a:fillRect/>
          </a:stretch>
        </p:blipFill>
        <p:spPr>
          <a:xfrm>
            <a:off x="7335010" y="5303321"/>
            <a:ext cx="135169" cy="132693"/>
          </a:xfrm>
          <a:prstGeom prst="rect">
            <a:avLst/>
          </a:prstGeom>
        </p:spPr>
      </p:pic>
      <p:sp>
        <p:nvSpPr>
          <p:cNvPr id="201" name="object 32">
            <a:extLst>
              <a:ext uri="{FF2B5EF4-FFF2-40B4-BE49-F238E27FC236}">
                <a16:creationId xmlns:a16="http://schemas.microsoft.com/office/drawing/2014/main" id="{26BDDE27-1128-4710-8954-4ED31DC06CC4}"/>
              </a:ext>
            </a:extLst>
          </p:cNvPr>
          <p:cNvSpPr txBox="1"/>
          <p:nvPr/>
        </p:nvSpPr>
        <p:spPr>
          <a:xfrm>
            <a:off x="7410246" y="5436609"/>
            <a:ext cx="272626" cy="184996"/>
          </a:xfrm>
          <a:prstGeom prst="rect">
            <a:avLst/>
          </a:prstGeom>
        </p:spPr>
        <p:txBody>
          <a:bodyPr vert="horz" wrap="square" lIns="0" tIns="6931" rIns="0" bIns="0" rtlCol="0">
            <a:spAutoFit/>
          </a:bodyPr>
          <a:lstStyle/>
          <a:p>
            <a:pPr marL="7701" marR="3081">
              <a:lnSpc>
                <a:spcPct val="104099"/>
              </a:lnSpc>
              <a:spcBef>
                <a:spcPts val="55"/>
              </a:spcBef>
            </a:pPr>
            <a:r>
              <a:rPr sz="576" spc="3">
                <a:latin typeface="Segoe UI Semilight"/>
                <a:cs typeface="Segoe UI Semilight"/>
              </a:rPr>
              <a:t>Past </a:t>
            </a:r>
            <a:r>
              <a:rPr sz="576" spc="6">
                <a:latin typeface="Segoe UI Semilight"/>
                <a:cs typeface="Segoe UI Semilight"/>
              </a:rPr>
              <a:t> </a:t>
            </a:r>
            <a:r>
              <a:rPr sz="576" spc="3">
                <a:latin typeface="Segoe UI Semilight"/>
                <a:cs typeface="Segoe UI Semilight"/>
              </a:rPr>
              <a:t>pati</a:t>
            </a:r>
            <a:r>
              <a:rPr sz="576" spc="9">
                <a:latin typeface="Segoe UI Semilight"/>
                <a:cs typeface="Segoe UI Semilight"/>
              </a:rPr>
              <a:t>e</a:t>
            </a:r>
            <a:r>
              <a:rPr sz="576" spc="6">
                <a:latin typeface="Segoe UI Semilight"/>
                <a:cs typeface="Segoe UI Semilight"/>
              </a:rPr>
              <a:t>n</a:t>
            </a:r>
            <a:r>
              <a:rPr sz="576" spc="9">
                <a:latin typeface="Segoe UI Semilight"/>
                <a:cs typeface="Segoe UI Semilight"/>
              </a:rPr>
              <a:t>ts</a:t>
            </a:r>
            <a:endParaRPr sz="576">
              <a:latin typeface="Segoe UI Semilight"/>
              <a:cs typeface="Segoe UI Semilight"/>
            </a:endParaRPr>
          </a:p>
        </p:txBody>
      </p:sp>
      <p:graphicFrame>
        <p:nvGraphicFramePr>
          <p:cNvPr id="202" name="object 24" descr="Stakeholders final table: Hospital staff, Scheduled surgery patients, and emergency surgery patients">
            <a:extLst>
              <a:ext uri="{FF2B5EF4-FFF2-40B4-BE49-F238E27FC236}">
                <a16:creationId xmlns:a16="http://schemas.microsoft.com/office/drawing/2014/main" id="{180BF4FE-76D3-4874-B924-F96479CFC639}"/>
              </a:ext>
            </a:extLst>
          </p:cNvPr>
          <p:cNvGraphicFramePr>
            <a:graphicFrameLocks noGrp="1"/>
          </p:cNvGraphicFramePr>
          <p:nvPr>
            <p:extLst>
              <p:ext uri="{D42A27DB-BD31-4B8C-83A1-F6EECF244321}">
                <p14:modId xmlns:p14="http://schemas.microsoft.com/office/powerpoint/2010/main" val="2995686752"/>
              </p:ext>
            </p:extLst>
          </p:nvPr>
        </p:nvGraphicFramePr>
        <p:xfrm>
          <a:off x="9477763" y="4788960"/>
          <a:ext cx="1175950" cy="1425124"/>
        </p:xfrm>
        <a:graphic>
          <a:graphicData uri="http://schemas.openxmlformats.org/drawingml/2006/table">
            <a:tbl>
              <a:tblPr firstRow="1" bandRow="1">
                <a:tableStyleId>{7E9639D4-E3E2-4D34-9284-5A2195B3D0D7}</a:tableStyleId>
              </a:tblPr>
              <a:tblGrid>
                <a:gridCol w="1175950">
                  <a:extLst>
                    <a:ext uri="{9D8B030D-6E8A-4147-A177-3AD203B41FA5}">
                      <a16:colId xmlns:a16="http://schemas.microsoft.com/office/drawing/2014/main" val="20000"/>
                    </a:ext>
                  </a:extLst>
                </a:gridCol>
              </a:tblGrid>
              <a:tr h="314598">
                <a:tc>
                  <a:txBody>
                    <a:bodyPr/>
                    <a:lstStyle/>
                    <a:p>
                      <a:pPr marL="248920">
                        <a:lnSpc>
                          <a:spcPct val="100000"/>
                        </a:lnSpc>
                        <a:spcBef>
                          <a:spcPts val="1110"/>
                        </a:spcBef>
                      </a:pPr>
                      <a:r>
                        <a:rPr sz="900" b="0" spc="5">
                          <a:solidFill>
                            <a:srgbClr val="FFFFFF"/>
                          </a:solidFill>
                          <a:latin typeface="Segoe UI Semibold" panose="020B0702040204020203" pitchFamily="34" charset="0"/>
                          <a:cs typeface="Segoe UI Semibold" panose="020B0702040204020203" pitchFamily="34" charset="0"/>
                        </a:rPr>
                        <a:t>Stakeholders</a:t>
                      </a:r>
                      <a:endParaRPr sz="900" b="0">
                        <a:latin typeface="Segoe UI Semibold" panose="020B0702040204020203" pitchFamily="34" charset="0"/>
                        <a:cs typeface="Segoe UI Semibold" panose="020B0702040204020203" pitchFamily="34" charset="0"/>
                      </a:endParaRPr>
                    </a:p>
                  </a:txBody>
                  <a:tcPr marL="0" marR="0" marT="85484" marB="0">
                    <a:solidFill>
                      <a:srgbClr val="243A5E"/>
                    </a:solidFill>
                  </a:tcPr>
                </a:tc>
                <a:extLst>
                  <a:ext uri="{0D108BD9-81ED-4DB2-BD59-A6C34878D82A}">
                    <a16:rowId xmlns:a16="http://schemas.microsoft.com/office/drawing/2014/main" val="10000"/>
                  </a:ext>
                </a:extLst>
              </a:tr>
              <a:tr h="362731">
                <a:tc>
                  <a:txBody>
                    <a:bodyPr/>
                    <a:lstStyle/>
                    <a:p>
                      <a:pPr marL="81915" indent="0" algn="l">
                        <a:lnSpc>
                          <a:spcPct val="100000"/>
                        </a:lnSpc>
                        <a:spcBef>
                          <a:spcPts val="434"/>
                        </a:spcBef>
                        <a:buFont typeface="+mj-lt"/>
                        <a:buNone/>
                        <a:tabLst>
                          <a:tab pos="343535" algn="l"/>
                        </a:tabLst>
                      </a:pPr>
                      <a:r>
                        <a:rPr sz="800" spc="15">
                          <a:latin typeface="Segoe UI" panose="020B0502040204020203" pitchFamily="34" charset="0"/>
                          <a:cs typeface="Segoe UI" panose="020B0502040204020203" pitchFamily="34" charset="0"/>
                        </a:rPr>
                        <a:t>Hospital</a:t>
                      </a:r>
                      <a:r>
                        <a:rPr sz="800" spc="-40">
                          <a:latin typeface="Segoe UI" panose="020B0502040204020203" pitchFamily="34" charset="0"/>
                          <a:cs typeface="Segoe UI" panose="020B0502040204020203" pitchFamily="34" charset="0"/>
                        </a:rPr>
                        <a:t> </a:t>
                      </a:r>
                      <a:r>
                        <a:rPr sz="800" spc="15">
                          <a:latin typeface="Segoe UI" panose="020B0502040204020203" pitchFamily="34" charset="0"/>
                          <a:cs typeface="Segoe UI" panose="020B0502040204020203" pitchFamily="34" charset="0"/>
                        </a:rPr>
                        <a:t>Staff</a:t>
                      </a:r>
                      <a:endParaRPr sz="800">
                        <a:latin typeface="Segoe UI" panose="020B0502040204020203" pitchFamily="34" charset="0"/>
                        <a:cs typeface="Segoe UI" panose="020B0502040204020203" pitchFamily="34" charset="0"/>
                      </a:endParaRPr>
                    </a:p>
                  </a:txBody>
                  <a:tcPr marL="0" marR="0" marT="33500" marB="0">
                    <a:solidFill>
                      <a:schemeClr val="bg1"/>
                    </a:solidFill>
                  </a:tcPr>
                </a:tc>
                <a:extLst>
                  <a:ext uri="{0D108BD9-81ED-4DB2-BD59-A6C34878D82A}">
                    <a16:rowId xmlns:a16="http://schemas.microsoft.com/office/drawing/2014/main" val="10001"/>
                  </a:ext>
                </a:extLst>
              </a:tr>
              <a:tr h="376208">
                <a:tc>
                  <a:txBody>
                    <a:bodyPr/>
                    <a:lstStyle/>
                    <a:p>
                      <a:pPr marL="81915" marR="155575" indent="0" algn="l">
                        <a:lnSpc>
                          <a:spcPct val="103099"/>
                        </a:lnSpc>
                        <a:spcBef>
                          <a:spcPts val="500"/>
                        </a:spcBef>
                        <a:buFont typeface="+mj-lt"/>
                        <a:buNone/>
                        <a:tabLst>
                          <a:tab pos="321945" algn="l"/>
                        </a:tabLst>
                      </a:pPr>
                      <a:r>
                        <a:rPr sz="800" spc="10">
                          <a:latin typeface="Segoe UI" panose="020B0502040204020203" pitchFamily="34" charset="0"/>
                          <a:cs typeface="Segoe UI" panose="020B0502040204020203" pitchFamily="34" charset="0"/>
                        </a:rPr>
                        <a:t>Scheduled </a:t>
                      </a:r>
                      <a:r>
                        <a:rPr sz="800" spc="15">
                          <a:latin typeface="Segoe UI" panose="020B0502040204020203" pitchFamily="34" charset="0"/>
                          <a:cs typeface="Segoe UI" panose="020B0502040204020203" pitchFamily="34" charset="0"/>
                        </a:rPr>
                        <a:t> surgery</a:t>
                      </a:r>
                      <a:r>
                        <a:rPr sz="800" spc="-55">
                          <a:latin typeface="Segoe UI" panose="020B0502040204020203" pitchFamily="34" charset="0"/>
                          <a:cs typeface="Segoe UI" panose="020B0502040204020203" pitchFamily="34" charset="0"/>
                        </a:rPr>
                        <a:t> </a:t>
                      </a:r>
                      <a:r>
                        <a:rPr sz="800" spc="15">
                          <a:latin typeface="Segoe UI" panose="020B0502040204020203" pitchFamily="34" charset="0"/>
                          <a:cs typeface="Segoe UI" panose="020B0502040204020203" pitchFamily="34" charset="0"/>
                        </a:rPr>
                        <a:t>patients</a:t>
                      </a:r>
                      <a:endParaRPr sz="800">
                        <a:latin typeface="Segoe UI" panose="020B0502040204020203" pitchFamily="34" charset="0"/>
                        <a:cs typeface="Segoe UI" panose="020B0502040204020203" pitchFamily="34" charset="0"/>
                      </a:endParaRPr>
                    </a:p>
                  </a:txBody>
                  <a:tcPr marL="0" marR="0" marT="38506" marB="0">
                    <a:solidFill>
                      <a:schemeClr val="bg1"/>
                    </a:solidFill>
                  </a:tcPr>
                </a:tc>
                <a:extLst>
                  <a:ext uri="{0D108BD9-81ED-4DB2-BD59-A6C34878D82A}">
                    <a16:rowId xmlns:a16="http://schemas.microsoft.com/office/drawing/2014/main" val="10002"/>
                  </a:ext>
                </a:extLst>
              </a:tr>
              <a:tr h="371587">
                <a:tc>
                  <a:txBody>
                    <a:bodyPr/>
                    <a:lstStyle/>
                    <a:p>
                      <a:pPr marL="81915" marR="112395" indent="0" algn="l">
                        <a:lnSpc>
                          <a:spcPct val="103099"/>
                        </a:lnSpc>
                        <a:spcBef>
                          <a:spcPts val="550"/>
                        </a:spcBef>
                        <a:buFont typeface="+mj-lt"/>
                        <a:buNone/>
                        <a:tabLst>
                          <a:tab pos="321945" algn="l"/>
                        </a:tabLst>
                      </a:pPr>
                      <a:r>
                        <a:rPr lang="en-GB" sz="800" spc="15">
                          <a:latin typeface="Segoe UI" panose="020B0502040204020203" pitchFamily="34" charset="0"/>
                          <a:cs typeface="Segoe UI" panose="020B0502040204020203" pitchFamily="34" charset="0"/>
                        </a:rPr>
                        <a:t>Emergency </a:t>
                      </a:r>
                      <a:r>
                        <a:rPr lang="en-GB" sz="800" spc="20">
                          <a:latin typeface="Segoe UI" panose="020B0502040204020203" pitchFamily="34" charset="0"/>
                          <a:cs typeface="Segoe UI" panose="020B0502040204020203" pitchFamily="34" charset="0"/>
                        </a:rPr>
                        <a:t>        </a:t>
                      </a:r>
                      <a:r>
                        <a:rPr lang="en-GB" sz="800" spc="15">
                          <a:latin typeface="Segoe UI" panose="020B0502040204020203" pitchFamily="34" charset="0"/>
                          <a:cs typeface="Segoe UI" panose="020B0502040204020203" pitchFamily="34" charset="0"/>
                        </a:rPr>
                        <a:t>surgery</a:t>
                      </a:r>
                      <a:r>
                        <a:rPr lang="en-GB" sz="800" spc="280">
                          <a:latin typeface="Segoe UI" panose="020B0502040204020203" pitchFamily="34" charset="0"/>
                          <a:cs typeface="Segoe UI" panose="020B0502040204020203" pitchFamily="34" charset="0"/>
                        </a:rPr>
                        <a:t> </a:t>
                      </a:r>
                      <a:r>
                        <a:rPr lang="en-GB" sz="800" spc="15">
                          <a:latin typeface="Segoe UI" panose="020B0502040204020203" pitchFamily="34" charset="0"/>
                          <a:cs typeface="Segoe UI" panose="020B0502040204020203" pitchFamily="34" charset="0"/>
                        </a:rPr>
                        <a:t>patients</a:t>
                      </a:r>
                      <a:endParaRPr sz="800">
                        <a:latin typeface="Segoe UI" panose="020B0502040204020203" pitchFamily="34" charset="0"/>
                        <a:cs typeface="Segoe UI" panose="020B0502040204020203" pitchFamily="34" charset="0"/>
                      </a:endParaRPr>
                    </a:p>
                  </a:txBody>
                  <a:tcPr marL="0" marR="0" marT="42357" marB="0">
                    <a:solidFill>
                      <a:schemeClr val="bg1"/>
                    </a:solidFill>
                  </a:tcPr>
                </a:tc>
                <a:extLst>
                  <a:ext uri="{0D108BD9-81ED-4DB2-BD59-A6C34878D82A}">
                    <a16:rowId xmlns:a16="http://schemas.microsoft.com/office/drawing/2014/main" val="10003"/>
                  </a:ext>
                </a:extLst>
              </a:tr>
            </a:tbl>
          </a:graphicData>
        </a:graphic>
      </p:graphicFrame>
      <p:sp>
        <p:nvSpPr>
          <p:cNvPr id="206" name="object 28">
            <a:extLst>
              <a:ext uri="{FF2B5EF4-FFF2-40B4-BE49-F238E27FC236}">
                <a16:creationId xmlns:a16="http://schemas.microsoft.com/office/drawing/2014/main" id="{534807E8-A24A-44A5-A720-F8DB8C602958}"/>
              </a:ext>
              <a:ext uri="{C183D7F6-B498-43B3-948B-1728B52AA6E4}">
                <adec:decorative xmlns:adec="http://schemas.microsoft.com/office/drawing/2017/decorative" val="1"/>
              </a:ext>
            </a:extLst>
          </p:cNvPr>
          <p:cNvSpPr/>
          <p:nvPr/>
        </p:nvSpPr>
        <p:spPr>
          <a:xfrm>
            <a:off x="7370791" y="5337716"/>
            <a:ext cx="433042" cy="443959"/>
          </a:xfrm>
          <a:custGeom>
            <a:avLst/>
            <a:gdLst/>
            <a:ahLst/>
            <a:cxnLst/>
            <a:rect l="l" t="t" r="r" b="b"/>
            <a:pathLst>
              <a:path w="629284" h="629284">
                <a:moveTo>
                  <a:pt x="628787" y="0"/>
                </a:moveTo>
                <a:lnTo>
                  <a:pt x="0" y="0"/>
                </a:lnTo>
                <a:lnTo>
                  <a:pt x="0" y="628787"/>
                </a:lnTo>
                <a:lnTo>
                  <a:pt x="628787" y="628787"/>
                </a:lnTo>
                <a:lnTo>
                  <a:pt x="628787" y="0"/>
                </a:lnTo>
                <a:close/>
              </a:path>
            </a:pathLst>
          </a:custGeom>
          <a:solidFill>
            <a:srgbClr val="9CC0E5"/>
          </a:solidFill>
        </p:spPr>
        <p:txBody>
          <a:bodyPr wrap="square" lIns="0" tIns="0" rIns="0" bIns="0" rtlCol="0"/>
          <a:lstStyle/>
          <a:p>
            <a:endParaRPr sz="1092"/>
          </a:p>
        </p:txBody>
      </p:sp>
      <p:sp>
        <p:nvSpPr>
          <p:cNvPr id="207" name="object 29">
            <a:extLst>
              <a:ext uri="{FF2B5EF4-FFF2-40B4-BE49-F238E27FC236}">
                <a16:creationId xmlns:a16="http://schemas.microsoft.com/office/drawing/2014/main" id="{B80718FD-32F9-4A9D-94C0-8C8FA6DC7D95}"/>
              </a:ext>
              <a:ext uri="{C183D7F6-B498-43B3-948B-1728B52AA6E4}">
                <adec:decorative xmlns:adec="http://schemas.microsoft.com/office/drawing/2017/decorative" val="1"/>
              </a:ext>
            </a:extLst>
          </p:cNvPr>
          <p:cNvSpPr/>
          <p:nvPr/>
        </p:nvSpPr>
        <p:spPr>
          <a:xfrm>
            <a:off x="7384710" y="4834895"/>
            <a:ext cx="468653" cy="432430"/>
          </a:xfrm>
          <a:custGeom>
            <a:avLst/>
            <a:gdLst/>
            <a:ahLst/>
            <a:cxnLst/>
            <a:rect l="l" t="t" r="r" b="b"/>
            <a:pathLst>
              <a:path w="614044" h="614045">
                <a:moveTo>
                  <a:pt x="613677" y="0"/>
                </a:moveTo>
                <a:lnTo>
                  <a:pt x="0" y="0"/>
                </a:lnTo>
                <a:lnTo>
                  <a:pt x="0" y="613677"/>
                </a:lnTo>
                <a:lnTo>
                  <a:pt x="613677" y="613677"/>
                </a:lnTo>
                <a:lnTo>
                  <a:pt x="613677" y="0"/>
                </a:lnTo>
                <a:close/>
              </a:path>
            </a:pathLst>
          </a:custGeom>
          <a:solidFill>
            <a:srgbClr val="FFE5A1"/>
          </a:solidFill>
        </p:spPr>
        <p:txBody>
          <a:bodyPr wrap="square" lIns="0" tIns="0" rIns="0" bIns="0" rtlCol="0"/>
          <a:lstStyle/>
          <a:p>
            <a:endParaRPr sz="1092"/>
          </a:p>
        </p:txBody>
      </p:sp>
      <p:sp>
        <p:nvSpPr>
          <p:cNvPr id="208" name="object 30">
            <a:extLst>
              <a:ext uri="{FF2B5EF4-FFF2-40B4-BE49-F238E27FC236}">
                <a16:creationId xmlns:a16="http://schemas.microsoft.com/office/drawing/2014/main" id="{F1A9466D-8D34-44F0-B7BB-A59EBE7FC2D9}"/>
              </a:ext>
              <a:ext uri="{C183D7F6-B498-43B3-948B-1728B52AA6E4}">
                <adec:decorative xmlns:adec="http://schemas.microsoft.com/office/drawing/2017/decorative" val="1"/>
              </a:ext>
            </a:extLst>
          </p:cNvPr>
          <p:cNvSpPr/>
          <p:nvPr/>
        </p:nvSpPr>
        <p:spPr>
          <a:xfrm>
            <a:off x="7361873" y="5869101"/>
            <a:ext cx="432683" cy="468834"/>
          </a:xfrm>
          <a:custGeom>
            <a:avLst/>
            <a:gdLst/>
            <a:ahLst/>
            <a:cxnLst/>
            <a:rect l="l" t="t" r="r" b="b"/>
            <a:pathLst>
              <a:path w="629284" h="629284">
                <a:moveTo>
                  <a:pt x="628787" y="0"/>
                </a:moveTo>
                <a:lnTo>
                  <a:pt x="0" y="0"/>
                </a:lnTo>
                <a:lnTo>
                  <a:pt x="0" y="628787"/>
                </a:lnTo>
                <a:lnTo>
                  <a:pt x="628787" y="628787"/>
                </a:lnTo>
                <a:lnTo>
                  <a:pt x="628787" y="0"/>
                </a:lnTo>
                <a:close/>
              </a:path>
            </a:pathLst>
          </a:custGeom>
          <a:solidFill>
            <a:srgbClr val="9CC0E5"/>
          </a:solidFill>
        </p:spPr>
        <p:txBody>
          <a:bodyPr wrap="square" lIns="0" tIns="0" rIns="0" bIns="0" rtlCol="0"/>
          <a:lstStyle/>
          <a:p>
            <a:endParaRPr sz="1092"/>
          </a:p>
        </p:txBody>
      </p:sp>
      <p:pic>
        <p:nvPicPr>
          <p:cNvPr id="209" name="object 31">
            <a:extLst>
              <a:ext uri="{FF2B5EF4-FFF2-40B4-BE49-F238E27FC236}">
                <a16:creationId xmlns:a16="http://schemas.microsoft.com/office/drawing/2014/main" id="{73D5DD7B-88BE-4374-97D6-6BDD47BA3826}"/>
              </a:ext>
              <a:ext uri="{C183D7F6-B498-43B3-948B-1728B52AA6E4}">
                <adec:decorative xmlns:adec="http://schemas.microsoft.com/office/drawing/2017/decorative" val="1"/>
              </a:ext>
            </a:extLst>
          </p:cNvPr>
          <p:cNvPicPr/>
          <p:nvPr/>
        </p:nvPicPr>
        <p:blipFill>
          <a:blip r:embed="rId3" cstate="print"/>
          <a:stretch>
            <a:fillRect/>
          </a:stretch>
        </p:blipFill>
        <p:spPr>
          <a:xfrm>
            <a:off x="7335010" y="5303321"/>
            <a:ext cx="135169" cy="132693"/>
          </a:xfrm>
          <a:prstGeom prst="rect">
            <a:avLst/>
          </a:prstGeom>
        </p:spPr>
      </p:pic>
      <p:pic>
        <p:nvPicPr>
          <p:cNvPr id="217" name="object 39">
            <a:extLst>
              <a:ext uri="{FF2B5EF4-FFF2-40B4-BE49-F238E27FC236}">
                <a16:creationId xmlns:a16="http://schemas.microsoft.com/office/drawing/2014/main" id="{94CE14B1-7379-42C2-BCEA-F9D62D0042E4}"/>
              </a:ext>
              <a:ext uri="{C183D7F6-B498-43B3-948B-1728B52AA6E4}">
                <adec:decorative xmlns:adec="http://schemas.microsoft.com/office/drawing/2017/decorative" val="1"/>
              </a:ext>
            </a:extLst>
          </p:cNvPr>
          <p:cNvPicPr/>
          <p:nvPr/>
        </p:nvPicPr>
        <p:blipFill>
          <a:blip r:embed="rId4" cstate="print"/>
          <a:stretch>
            <a:fillRect/>
          </a:stretch>
        </p:blipFill>
        <p:spPr>
          <a:xfrm>
            <a:off x="7340352" y="4776888"/>
            <a:ext cx="135169" cy="132693"/>
          </a:xfrm>
          <a:prstGeom prst="rect">
            <a:avLst/>
          </a:prstGeom>
        </p:spPr>
      </p:pic>
      <p:sp>
        <p:nvSpPr>
          <p:cNvPr id="218" name="object 40">
            <a:extLst>
              <a:ext uri="{FF2B5EF4-FFF2-40B4-BE49-F238E27FC236}">
                <a16:creationId xmlns:a16="http://schemas.microsoft.com/office/drawing/2014/main" id="{89FD8E48-53E3-4327-B05C-3F6121E606A7}"/>
              </a:ext>
              <a:ext uri="{C183D7F6-B498-43B3-948B-1728B52AA6E4}">
                <adec:decorative xmlns:adec="http://schemas.microsoft.com/office/drawing/2017/decorative" val="1"/>
              </a:ext>
            </a:extLst>
          </p:cNvPr>
          <p:cNvSpPr/>
          <p:nvPr/>
        </p:nvSpPr>
        <p:spPr>
          <a:xfrm>
            <a:off x="8640040" y="6074969"/>
            <a:ext cx="727772" cy="0"/>
          </a:xfrm>
          <a:custGeom>
            <a:avLst/>
            <a:gdLst/>
            <a:ahLst/>
            <a:cxnLst/>
            <a:rect l="l" t="t" r="r" b="b"/>
            <a:pathLst>
              <a:path w="1200150">
                <a:moveTo>
                  <a:pt x="0" y="0"/>
                </a:moveTo>
                <a:lnTo>
                  <a:pt x="1199733" y="0"/>
                </a:lnTo>
              </a:path>
            </a:pathLst>
          </a:custGeom>
          <a:ln w="10470">
            <a:solidFill>
              <a:srgbClr val="100906"/>
            </a:solidFill>
          </a:ln>
        </p:spPr>
        <p:txBody>
          <a:bodyPr wrap="square" lIns="0" tIns="0" rIns="0" bIns="0" rtlCol="0"/>
          <a:lstStyle/>
          <a:p>
            <a:endParaRPr sz="1092"/>
          </a:p>
        </p:txBody>
      </p:sp>
      <p:sp>
        <p:nvSpPr>
          <p:cNvPr id="219" name="object 41">
            <a:extLst>
              <a:ext uri="{FF2B5EF4-FFF2-40B4-BE49-F238E27FC236}">
                <a16:creationId xmlns:a16="http://schemas.microsoft.com/office/drawing/2014/main" id="{759CD1C0-4D01-4245-9475-F334D2F80F93}"/>
              </a:ext>
              <a:ext uri="{C183D7F6-B498-43B3-948B-1728B52AA6E4}">
                <adec:decorative xmlns:adec="http://schemas.microsoft.com/office/drawing/2017/decorative" val="1"/>
              </a:ext>
            </a:extLst>
          </p:cNvPr>
          <p:cNvSpPr/>
          <p:nvPr/>
        </p:nvSpPr>
        <p:spPr>
          <a:xfrm>
            <a:off x="9342130" y="6051326"/>
            <a:ext cx="25799" cy="47363"/>
          </a:xfrm>
          <a:custGeom>
            <a:avLst/>
            <a:gdLst/>
            <a:ahLst/>
            <a:cxnLst/>
            <a:rect l="l" t="t" r="r" b="b"/>
            <a:pathLst>
              <a:path w="42544" h="78104">
                <a:moveTo>
                  <a:pt x="0" y="0"/>
                </a:moveTo>
                <a:lnTo>
                  <a:pt x="41935" y="38993"/>
                </a:lnTo>
                <a:lnTo>
                  <a:pt x="0" y="77976"/>
                </a:lnTo>
              </a:path>
            </a:pathLst>
          </a:custGeom>
          <a:ln w="10470">
            <a:solidFill>
              <a:srgbClr val="100906"/>
            </a:solidFill>
          </a:ln>
        </p:spPr>
        <p:txBody>
          <a:bodyPr wrap="square" lIns="0" tIns="0" rIns="0" bIns="0" rtlCol="0"/>
          <a:lstStyle/>
          <a:p>
            <a:endParaRPr sz="1092"/>
          </a:p>
        </p:txBody>
      </p:sp>
      <p:sp>
        <p:nvSpPr>
          <p:cNvPr id="220" name="object 42">
            <a:extLst>
              <a:ext uri="{FF2B5EF4-FFF2-40B4-BE49-F238E27FC236}">
                <a16:creationId xmlns:a16="http://schemas.microsoft.com/office/drawing/2014/main" id="{49497057-7FD9-4AD9-9C34-69FBFD787E2F}"/>
              </a:ext>
              <a:ext uri="{C183D7F6-B498-43B3-948B-1728B52AA6E4}">
                <adec:decorative xmlns:adec="http://schemas.microsoft.com/office/drawing/2017/decorative" val="1"/>
              </a:ext>
            </a:extLst>
          </p:cNvPr>
          <p:cNvSpPr/>
          <p:nvPr/>
        </p:nvSpPr>
        <p:spPr>
          <a:xfrm>
            <a:off x="9197906" y="5707877"/>
            <a:ext cx="169813" cy="0"/>
          </a:xfrm>
          <a:custGeom>
            <a:avLst/>
            <a:gdLst/>
            <a:ahLst/>
            <a:cxnLst/>
            <a:rect l="l" t="t" r="r" b="b"/>
            <a:pathLst>
              <a:path w="280034">
                <a:moveTo>
                  <a:pt x="0" y="0"/>
                </a:moveTo>
                <a:lnTo>
                  <a:pt x="279771" y="0"/>
                </a:lnTo>
              </a:path>
            </a:pathLst>
          </a:custGeom>
          <a:ln w="10470">
            <a:solidFill>
              <a:srgbClr val="100906"/>
            </a:solidFill>
          </a:ln>
        </p:spPr>
        <p:txBody>
          <a:bodyPr wrap="square" lIns="0" tIns="0" rIns="0" bIns="0" rtlCol="0"/>
          <a:lstStyle/>
          <a:p>
            <a:endParaRPr sz="1092"/>
          </a:p>
        </p:txBody>
      </p:sp>
      <p:sp>
        <p:nvSpPr>
          <p:cNvPr id="221" name="object 43">
            <a:extLst>
              <a:ext uri="{FF2B5EF4-FFF2-40B4-BE49-F238E27FC236}">
                <a16:creationId xmlns:a16="http://schemas.microsoft.com/office/drawing/2014/main" id="{B0422FDC-F7A2-4A80-99B2-7B91A9FDFD47}"/>
              </a:ext>
              <a:ext uri="{C183D7F6-B498-43B3-948B-1728B52AA6E4}">
                <adec:decorative xmlns:adec="http://schemas.microsoft.com/office/drawing/2017/decorative" val="1"/>
              </a:ext>
            </a:extLst>
          </p:cNvPr>
          <p:cNvSpPr/>
          <p:nvPr/>
        </p:nvSpPr>
        <p:spPr>
          <a:xfrm>
            <a:off x="9342129" y="5684234"/>
            <a:ext cx="25799" cy="47363"/>
          </a:xfrm>
          <a:custGeom>
            <a:avLst/>
            <a:gdLst/>
            <a:ahLst/>
            <a:cxnLst/>
            <a:rect l="l" t="t" r="r" b="b"/>
            <a:pathLst>
              <a:path w="42544" h="78104">
                <a:moveTo>
                  <a:pt x="0" y="0"/>
                </a:moveTo>
                <a:lnTo>
                  <a:pt x="41935" y="38993"/>
                </a:lnTo>
                <a:lnTo>
                  <a:pt x="0" y="77976"/>
                </a:lnTo>
              </a:path>
            </a:pathLst>
          </a:custGeom>
          <a:ln w="10470">
            <a:solidFill>
              <a:srgbClr val="100906"/>
            </a:solidFill>
          </a:ln>
        </p:spPr>
        <p:txBody>
          <a:bodyPr wrap="square" lIns="0" tIns="0" rIns="0" bIns="0" rtlCol="0"/>
          <a:lstStyle/>
          <a:p>
            <a:endParaRPr sz="1092"/>
          </a:p>
        </p:txBody>
      </p:sp>
      <p:sp>
        <p:nvSpPr>
          <p:cNvPr id="222" name="object 44">
            <a:extLst>
              <a:ext uri="{FF2B5EF4-FFF2-40B4-BE49-F238E27FC236}">
                <a16:creationId xmlns:a16="http://schemas.microsoft.com/office/drawing/2014/main" id="{C2AB9E7F-5ACB-4267-A327-561B1A249DAD}"/>
              </a:ext>
              <a:ext uri="{C183D7F6-B498-43B3-948B-1728B52AA6E4}">
                <adec:decorative xmlns:adec="http://schemas.microsoft.com/office/drawing/2017/decorative" val="1"/>
              </a:ext>
            </a:extLst>
          </p:cNvPr>
          <p:cNvSpPr/>
          <p:nvPr/>
        </p:nvSpPr>
        <p:spPr>
          <a:xfrm>
            <a:off x="9197906" y="5192837"/>
            <a:ext cx="169813" cy="0"/>
          </a:xfrm>
          <a:custGeom>
            <a:avLst/>
            <a:gdLst/>
            <a:ahLst/>
            <a:cxnLst/>
            <a:rect l="l" t="t" r="r" b="b"/>
            <a:pathLst>
              <a:path w="280034">
                <a:moveTo>
                  <a:pt x="0" y="0"/>
                </a:moveTo>
                <a:lnTo>
                  <a:pt x="279771" y="0"/>
                </a:lnTo>
              </a:path>
            </a:pathLst>
          </a:custGeom>
          <a:ln w="10470">
            <a:solidFill>
              <a:srgbClr val="100906"/>
            </a:solidFill>
          </a:ln>
        </p:spPr>
        <p:txBody>
          <a:bodyPr wrap="square" lIns="0" tIns="0" rIns="0" bIns="0" rtlCol="0"/>
          <a:lstStyle/>
          <a:p>
            <a:endParaRPr sz="1092"/>
          </a:p>
        </p:txBody>
      </p:sp>
      <p:sp>
        <p:nvSpPr>
          <p:cNvPr id="223" name="object 45">
            <a:extLst>
              <a:ext uri="{FF2B5EF4-FFF2-40B4-BE49-F238E27FC236}">
                <a16:creationId xmlns:a16="http://schemas.microsoft.com/office/drawing/2014/main" id="{43AE16AA-6626-4E9E-AF05-589BBED7CC32}"/>
              </a:ext>
              <a:ext uri="{C183D7F6-B498-43B3-948B-1728B52AA6E4}">
                <adec:decorative xmlns:adec="http://schemas.microsoft.com/office/drawing/2017/decorative" val="1"/>
              </a:ext>
            </a:extLst>
          </p:cNvPr>
          <p:cNvSpPr/>
          <p:nvPr/>
        </p:nvSpPr>
        <p:spPr>
          <a:xfrm>
            <a:off x="9342129" y="5169194"/>
            <a:ext cx="25799" cy="47363"/>
          </a:xfrm>
          <a:custGeom>
            <a:avLst/>
            <a:gdLst/>
            <a:ahLst/>
            <a:cxnLst/>
            <a:rect l="l" t="t" r="r" b="b"/>
            <a:pathLst>
              <a:path w="42544" h="78104">
                <a:moveTo>
                  <a:pt x="0" y="0"/>
                </a:moveTo>
                <a:lnTo>
                  <a:pt x="41935" y="38993"/>
                </a:lnTo>
                <a:lnTo>
                  <a:pt x="0" y="77976"/>
                </a:lnTo>
              </a:path>
            </a:pathLst>
          </a:custGeom>
          <a:ln w="10470">
            <a:solidFill>
              <a:srgbClr val="100906"/>
            </a:solidFill>
          </a:ln>
        </p:spPr>
        <p:txBody>
          <a:bodyPr wrap="square" lIns="0" tIns="0" rIns="0" bIns="0" rtlCol="0"/>
          <a:lstStyle/>
          <a:p>
            <a:endParaRPr sz="1092"/>
          </a:p>
        </p:txBody>
      </p:sp>
      <p:sp>
        <p:nvSpPr>
          <p:cNvPr id="224" name="object 46">
            <a:extLst>
              <a:ext uri="{FF2B5EF4-FFF2-40B4-BE49-F238E27FC236}">
                <a16:creationId xmlns:a16="http://schemas.microsoft.com/office/drawing/2014/main" id="{4940058B-11ED-4430-A3C0-6A92F3F1D086}"/>
              </a:ext>
              <a:ext uri="{C183D7F6-B498-43B3-948B-1728B52AA6E4}">
                <adec:decorative xmlns:adec="http://schemas.microsoft.com/office/drawing/2017/decorative" val="1"/>
              </a:ext>
            </a:extLst>
          </p:cNvPr>
          <p:cNvSpPr/>
          <p:nvPr/>
        </p:nvSpPr>
        <p:spPr>
          <a:xfrm>
            <a:off x="6437855" y="4918534"/>
            <a:ext cx="173664" cy="146710"/>
          </a:xfrm>
          <a:custGeom>
            <a:avLst/>
            <a:gdLst/>
            <a:ahLst/>
            <a:cxnLst/>
            <a:rect l="l" t="t" r="r" b="b"/>
            <a:pathLst>
              <a:path w="286384" h="241934">
                <a:moveTo>
                  <a:pt x="260651" y="0"/>
                </a:moveTo>
                <a:lnTo>
                  <a:pt x="0" y="32009"/>
                </a:lnTo>
                <a:lnTo>
                  <a:pt x="25737" y="241647"/>
                </a:lnTo>
                <a:lnTo>
                  <a:pt x="286389" y="209637"/>
                </a:lnTo>
                <a:lnTo>
                  <a:pt x="260651" y="0"/>
                </a:lnTo>
                <a:close/>
              </a:path>
            </a:pathLst>
          </a:custGeom>
          <a:solidFill>
            <a:srgbClr val="007CC4"/>
          </a:solidFill>
        </p:spPr>
        <p:txBody>
          <a:bodyPr wrap="square" lIns="0" tIns="0" rIns="0" bIns="0" rtlCol="0"/>
          <a:lstStyle/>
          <a:p>
            <a:endParaRPr sz="1092"/>
          </a:p>
        </p:txBody>
      </p:sp>
      <p:sp>
        <p:nvSpPr>
          <p:cNvPr id="225" name="object 47">
            <a:extLst>
              <a:ext uri="{FF2B5EF4-FFF2-40B4-BE49-F238E27FC236}">
                <a16:creationId xmlns:a16="http://schemas.microsoft.com/office/drawing/2014/main" id="{5F2F4C5E-8234-4D49-ACDA-759DDC4E91FB}"/>
              </a:ext>
              <a:ext uri="{C183D7F6-B498-43B3-948B-1728B52AA6E4}">
                <adec:decorative xmlns:adec="http://schemas.microsoft.com/office/drawing/2017/decorative" val="1"/>
              </a:ext>
            </a:extLst>
          </p:cNvPr>
          <p:cNvSpPr/>
          <p:nvPr/>
        </p:nvSpPr>
        <p:spPr>
          <a:xfrm>
            <a:off x="6437855" y="4918534"/>
            <a:ext cx="158262" cy="84329"/>
          </a:xfrm>
          <a:custGeom>
            <a:avLst/>
            <a:gdLst/>
            <a:ahLst/>
            <a:cxnLst/>
            <a:rect l="l" t="t" r="r" b="b"/>
            <a:pathLst>
              <a:path w="260984" h="139065">
                <a:moveTo>
                  <a:pt x="260651" y="0"/>
                </a:moveTo>
                <a:lnTo>
                  <a:pt x="0" y="32009"/>
                </a:lnTo>
                <a:lnTo>
                  <a:pt x="145430" y="139021"/>
                </a:lnTo>
                <a:lnTo>
                  <a:pt x="260651" y="0"/>
                </a:lnTo>
                <a:close/>
              </a:path>
            </a:pathLst>
          </a:custGeom>
          <a:solidFill>
            <a:srgbClr val="F78D2A"/>
          </a:solidFill>
        </p:spPr>
        <p:txBody>
          <a:bodyPr wrap="square" lIns="0" tIns="0" rIns="0" bIns="0" rtlCol="0"/>
          <a:lstStyle/>
          <a:p>
            <a:endParaRPr sz="1092"/>
          </a:p>
        </p:txBody>
      </p:sp>
      <p:sp>
        <p:nvSpPr>
          <p:cNvPr id="226" name="object 48">
            <a:extLst>
              <a:ext uri="{FF2B5EF4-FFF2-40B4-BE49-F238E27FC236}">
                <a16:creationId xmlns:a16="http://schemas.microsoft.com/office/drawing/2014/main" id="{57A073EC-4B4A-4A7F-8286-06ECD39C9A76}"/>
              </a:ext>
              <a:ext uri="{C183D7F6-B498-43B3-948B-1728B52AA6E4}">
                <adec:decorative xmlns:adec="http://schemas.microsoft.com/office/drawing/2017/decorative" val="1"/>
              </a:ext>
            </a:extLst>
          </p:cNvPr>
          <p:cNvSpPr/>
          <p:nvPr/>
        </p:nvSpPr>
        <p:spPr>
          <a:xfrm>
            <a:off x="6426644" y="4756143"/>
            <a:ext cx="161342" cy="161342"/>
          </a:xfrm>
          <a:custGeom>
            <a:avLst/>
            <a:gdLst/>
            <a:ahLst/>
            <a:cxnLst/>
            <a:rect l="l" t="t" r="r" b="b"/>
            <a:pathLst>
              <a:path w="266065" h="266065">
                <a:moveTo>
                  <a:pt x="116582" y="0"/>
                </a:moveTo>
                <a:lnTo>
                  <a:pt x="75406" y="11934"/>
                </a:lnTo>
                <a:lnTo>
                  <a:pt x="41240" y="35280"/>
                </a:lnTo>
                <a:lnTo>
                  <a:pt x="16003" y="67582"/>
                </a:lnTo>
                <a:lnTo>
                  <a:pt x="1616" y="106381"/>
                </a:lnTo>
                <a:lnTo>
                  <a:pt x="0" y="149220"/>
                </a:lnTo>
                <a:lnTo>
                  <a:pt x="11934" y="190396"/>
                </a:lnTo>
                <a:lnTo>
                  <a:pt x="35280" y="224564"/>
                </a:lnTo>
                <a:lnTo>
                  <a:pt x="67582" y="249802"/>
                </a:lnTo>
                <a:lnTo>
                  <a:pt x="106381" y="264192"/>
                </a:lnTo>
                <a:lnTo>
                  <a:pt x="149220" y="265813"/>
                </a:lnTo>
                <a:lnTo>
                  <a:pt x="190396" y="253882"/>
                </a:lnTo>
                <a:lnTo>
                  <a:pt x="224563" y="230533"/>
                </a:lnTo>
                <a:lnTo>
                  <a:pt x="249800" y="198227"/>
                </a:lnTo>
                <a:lnTo>
                  <a:pt x="264187" y="159424"/>
                </a:lnTo>
                <a:lnTo>
                  <a:pt x="265803" y="116582"/>
                </a:lnTo>
                <a:lnTo>
                  <a:pt x="253869" y="75407"/>
                </a:lnTo>
                <a:lnTo>
                  <a:pt x="230522" y="41243"/>
                </a:lnTo>
                <a:lnTo>
                  <a:pt x="198221" y="16007"/>
                </a:lnTo>
                <a:lnTo>
                  <a:pt x="159422" y="1620"/>
                </a:lnTo>
                <a:lnTo>
                  <a:pt x="116582" y="0"/>
                </a:lnTo>
                <a:close/>
              </a:path>
            </a:pathLst>
          </a:custGeom>
          <a:solidFill>
            <a:srgbClr val="FFB900"/>
          </a:solidFill>
        </p:spPr>
        <p:txBody>
          <a:bodyPr wrap="square" lIns="0" tIns="0" rIns="0" bIns="0" rtlCol="0"/>
          <a:lstStyle/>
          <a:p>
            <a:endParaRPr sz="1092"/>
          </a:p>
        </p:txBody>
      </p:sp>
      <p:sp>
        <p:nvSpPr>
          <p:cNvPr id="227" name="object 49">
            <a:extLst>
              <a:ext uri="{FF2B5EF4-FFF2-40B4-BE49-F238E27FC236}">
                <a16:creationId xmlns:a16="http://schemas.microsoft.com/office/drawing/2014/main" id="{3855E8D7-9221-4DFC-BD3E-65A0466ACB9F}"/>
              </a:ext>
              <a:ext uri="{C183D7F6-B498-43B3-948B-1728B52AA6E4}">
                <adec:decorative xmlns:adec="http://schemas.microsoft.com/office/drawing/2017/decorative" val="1"/>
              </a:ext>
            </a:extLst>
          </p:cNvPr>
          <p:cNvSpPr/>
          <p:nvPr/>
        </p:nvSpPr>
        <p:spPr>
          <a:xfrm>
            <a:off x="6500500" y="4799317"/>
            <a:ext cx="61225" cy="32345"/>
          </a:xfrm>
          <a:custGeom>
            <a:avLst/>
            <a:gdLst/>
            <a:ahLst/>
            <a:cxnLst/>
            <a:rect l="l" t="t" r="r" b="b"/>
            <a:pathLst>
              <a:path w="100965" h="53340">
                <a:moveTo>
                  <a:pt x="35229" y="42367"/>
                </a:moveTo>
                <a:lnTo>
                  <a:pt x="32994" y="24130"/>
                </a:lnTo>
                <a:lnTo>
                  <a:pt x="24701" y="17653"/>
                </a:lnTo>
                <a:lnTo>
                  <a:pt x="6477" y="19900"/>
                </a:lnTo>
                <a:lnTo>
                  <a:pt x="0" y="28181"/>
                </a:lnTo>
                <a:lnTo>
                  <a:pt x="2235" y="46405"/>
                </a:lnTo>
                <a:lnTo>
                  <a:pt x="10528" y="52882"/>
                </a:lnTo>
                <a:lnTo>
                  <a:pt x="19646" y="51777"/>
                </a:lnTo>
                <a:lnTo>
                  <a:pt x="28752" y="50647"/>
                </a:lnTo>
                <a:lnTo>
                  <a:pt x="35229" y="42367"/>
                </a:lnTo>
                <a:close/>
              </a:path>
              <a:path w="100965" h="53340">
                <a:moveTo>
                  <a:pt x="100469" y="24688"/>
                </a:moveTo>
                <a:lnTo>
                  <a:pt x="98234" y="6464"/>
                </a:lnTo>
                <a:lnTo>
                  <a:pt x="89941" y="0"/>
                </a:lnTo>
                <a:lnTo>
                  <a:pt x="71716" y="2235"/>
                </a:lnTo>
                <a:lnTo>
                  <a:pt x="65252" y="10515"/>
                </a:lnTo>
                <a:lnTo>
                  <a:pt x="67475" y="28727"/>
                </a:lnTo>
                <a:lnTo>
                  <a:pt x="75768" y="35217"/>
                </a:lnTo>
                <a:lnTo>
                  <a:pt x="84886" y="34099"/>
                </a:lnTo>
                <a:lnTo>
                  <a:pt x="93992" y="32994"/>
                </a:lnTo>
                <a:lnTo>
                  <a:pt x="100469" y="24688"/>
                </a:lnTo>
                <a:close/>
              </a:path>
            </a:pathLst>
          </a:custGeom>
          <a:solidFill>
            <a:srgbClr val="000000"/>
          </a:solidFill>
        </p:spPr>
        <p:txBody>
          <a:bodyPr wrap="square" lIns="0" tIns="0" rIns="0" bIns="0" rtlCol="0"/>
          <a:lstStyle/>
          <a:p>
            <a:endParaRPr sz="1092"/>
          </a:p>
        </p:txBody>
      </p:sp>
      <p:pic>
        <p:nvPicPr>
          <p:cNvPr id="228" name="object 50">
            <a:extLst>
              <a:ext uri="{FF2B5EF4-FFF2-40B4-BE49-F238E27FC236}">
                <a16:creationId xmlns:a16="http://schemas.microsoft.com/office/drawing/2014/main" id="{8AA8E94C-4840-4CB7-9F90-11CC77AC58E3}"/>
              </a:ext>
              <a:ext uri="{C183D7F6-B498-43B3-948B-1728B52AA6E4}">
                <adec:decorative xmlns:adec="http://schemas.microsoft.com/office/drawing/2017/decorative" val="1"/>
              </a:ext>
            </a:extLst>
          </p:cNvPr>
          <p:cNvPicPr/>
          <p:nvPr/>
        </p:nvPicPr>
        <p:blipFill>
          <a:blip r:embed="rId5" cstate="print"/>
          <a:stretch>
            <a:fillRect/>
          </a:stretch>
        </p:blipFill>
        <p:spPr>
          <a:xfrm>
            <a:off x="6626884" y="4751618"/>
            <a:ext cx="44853" cy="44161"/>
          </a:xfrm>
          <a:prstGeom prst="rect">
            <a:avLst/>
          </a:prstGeom>
        </p:spPr>
      </p:pic>
      <p:pic>
        <p:nvPicPr>
          <p:cNvPr id="234" name="object 39">
            <a:extLst>
              <a:ext uri="{FF2B5EF4-FFF2-40B4-BE49-F238E27FC236}">
                <a16:creationId xmlns:a16="http://schemas.microsoft.com/office/drawing/2014/main" id="{560AD8FB-8915-49EE-9C7F-C898994DB281}"/>
              </a:ext>
              <a:ext uri="{C183D7F6-B498-43B3-948B-1728B52AA6E4}">
                <adec:decorative xmlns:adec="http://schemas.microsoft.com/office/drawing/2017/decorative" val="1"/>
              </a:ext>
            </a:extLst>
          </p:cNvPr>
          <p:cNvPicPr/>
          <p:nvPr/>
        </p:nvPicPr>
        <p:blipFill>
          <a:blip r:embed="rId4" cstate="print"/>
          <a:stretch>
            <a:fillRect/>
          </a:stretch>
        </p:blipFill>
        <p:spPr>
          <a:xfrm>
            <a:off x="7340364" y="4776897"/>
            <a:ext cx="135169" cy="132693"/>
          </a:xfrm>
          <a:prstGeom prst="rect">
            <a:avLst/>
          </a:prstGeom>
        </p:spPr>
      </p:pic>
      <p:sp>
        <p:nvSpPr>
          <p:cNvPr id="235" name="object 40">
            <a:extLst>
              <a:ext uri="{FF2B5EF4-FFF2-40B4-BE49-F238E27FC236}">
                <a16:creationId xmlns:a16="http://schemas.microsoft.com/office/drawing/2014/main" id="{1CC3AD29-C601-4C33-B9A1-B5BADAFA2C8D}"/>
              </a:ext>
              <a:ext uri="{C183D7F6-B498-43B3-948B-1728B52AA6E4}">
                <adec:decorative xmlns:adec="http://schemas.microsoft.com/office/drawing/2017/decorative" val="1"/>
              </a:ext>
            </a:extLst>
          </p:cNvPr>
          <p:cNvSpPr/>
          <p:nvPr/>
        </p:nvSpPr>
        <p:spPr>
          <a:xfrm>
            <a:off x="8640041" y="6074969"/>
            <a:ext cx="727772" cy="0"/>
          </a:xfrm>
          <a:custGeom>
            <a:avLst/>
            <a:gdLst/>
            <a:ahLst/>
            <a:cxnLst/>
            <a:rect l="l" t="t" r="r" b="b"/>
            <a:pathLst>
              <a:path w="1200150">
                <a:moveTo>
                  <a:pt x="0" y="0"/>
                </a:moveTo>
                <a:lnTo>
                  <a:pt x="1199733" y="0"/>
                </a:lnTo>
              </a:path>
            </a:pathLst>
          </a:custGeom>
          <a:ln w="10470">
            <a:solidFill>
              <a:srgbClr val="100906"/>
            </a:solidFill>
          </a:ln>
        </p:spPr>
        <p:txBody>
          <a:bodyPr wrap="square" lIns="0" tIns="0" rIns="0" bIns="0" rtlCol="0"/>
          <a:lstStyle/>
          <a:p>
            <a:endParaRPr sz="1092"/>
          </a:p>
        </p:txBody>
      </p:sp>
      <p:sp>
        <p:nvSpPr>
          <p:cNvPr id="236" name="object 41">
            <a:extLst>
              <a:ext uri="{FF2B5EF4-FFF2-40B4-BE49-F238E27FC236}">
                <a16:creationId xmlns:a16="http://schemas.microsoft.com/office/drawing/2014/main" id="{8AC91B0D-5858-4ACE-A816-2CCC3BC5DE77}"/>
              </a:ext>
              <a:ext uri="{C183D7F6-B498-43B3-948B-1728B52AA6E4}">
                <adec:decorative xmlns:adec="http://schemas.microsoft.com/office/drawing/2017/decorative" val="1"/>
              </a:ext>
            </a:extLst>
          </p:cNvPr>
          <p:cNvSpPr/>
          <p:nvPr/>
        </p:nvSpPr>
        <p:spPr>
          <a:xfrm>
            <a:off x="9342128" y="6051325"/>
            <a:ext cx="25799" cy="47363"/>
          </a:xfrm>
          <a:custGeom>
            <a:avLst/>
            <a:gdLst/>
            <a:ahLst/>
            <a:cxnLst/>
            <a:rect l="l" t="t" r="r" b="b"/>
            <a:pathLst>
              <a:path w="42544" h="78104">
                <a:moveTo>
                  <a:pt x="0" y="0"/>
                </a:moveTo>
                <a:lnTo>
                  <a:pt x="41935" y="38993"/>
                </a:lnTo>
                <a:lnTo>
                  <a:pt x="0" y="77976"/>
                </a:lnTo>
              </a:path>
            </a:pathLst>
          </a:custGeom>
          <a:ln w="10470">
            <a:solidFill>
              <a:srgbClr val="100906"/>
            </a:solidFill>
          </a:ln>
        </p:spPr>
        <p:txBody>
          <a:bodyPr wrap="square" lIns="0" tIns="0" rIns="0" bIns="0" rtlCol="0"/>
          <a:lstStyle/>
          <a:p>
            <a:endParaRPr sz="1092"/>
          </a:p>
        </p:txBody>
      </p:sp>
      <p:sp>
        <p:nvSpPr>
          <p:cNvPr id="237" name="object 42">
            <a:extLst>
              <a:ext uri="{FF2B5EF4-FFF2-40B4-BE49-F238E27FC236}">
                <a16:creationId xmlns:a16="http://schemas.microsoft.com/office/drawing/2014/main" id="{218218B6-4E73-45B1-8020-5D3228E8C3E7}"/>
              </a:ext>
              <a:ext uri="{C183D7F6-B498-43B3-948B-1728B52AA6E4}">
                <adec:decorative xmlns:adec="http://schemas.microsoft.com/office/drawing/2017/decorative" val="1"/>
              </a:ext>
            </a:extLst>
          </p:cNvPr>
          <p:cNvSpPr/>
          <p:nvPr/>
        </p:nvSpPr>
        <p:spPr>
          <a:xfrm>
            <a:off x="9197905" y="5707876"/>
            <a:ext cx="169814" cy="0"/>
          </a:xfrm>
          <a:custGeom>
            <a:avLst/>
            <a:gdLst/>
            <a:ahLst/>
            <a:cxnLst/>
            <a:rect l="l" t="t" r="r" b="b"/>
            <a:pathLst>
              <a:path w="280034">
                <a:moveTo>
                  <a:pt x="0" y="0"/>
                </a:moveTo>
                <a:lnTo>
                  <a:pt x="279771" y="0"/>
                </a:lnTo>
              </a:path>
            </a:pathLst>
          </a:custGeom>
          <a:ln w="10470">
            <a:solidFill>
              <a:srgbClr val="100906"/>
            </a:solidFill>
          </a:ln>
        </p:spPr>
        <p:txBody>
          <a:bodyPr wrap="square" lIns="0" tIns="0" rIns="0" bIns="0" rtlCol="0"/>
          <a:lstStyle/>
          <a:p>
            <a:endParaRPr sz="1092"/>
          </a:p>
        </p:txBody>
      </p:sp>
      <p:sp>
        <p:nvSpPr>
          <p:cNvPr id="238" name="object 43">
            <a:extLst>
              <a:ext uri="{FF2B5EF4-FFF2-40B4-BE49-F238E27FC236}">
                <a16:creationId xmlns:a16="http://schemas.microsoft.com/office/drawing/2014/main" id="{E9D1562E-2B99-4904-BCE7-70E8825D93F5}"/>
              </a:ext>
              <a:ext uri="{C183D7F6-B498-43B3-948B-1728B52AA6E4}">
                <adec:decorative xmlns:adec="http://schemas.microsoft.com/office/drawing/2017/decorative" val="1"/>
              </a:ext>
            </a:extLst>
          </p:cNvPr>
          <p:cNvSpPr/>
          <p:nvPr/>
        </p:nvSpPr>
        <p:spPr>
          <a:xfrm>
            <a:off x="9342128" y="5684232"/>
            <a:ext cx="25799" cy="47363"/>
          </a:xfrm>
          <a:custGeom>
            <a:avLst/>
            <a:gdLst/>
            <a:ahLst/>
            <a:cxnLst/>
            <a:rect l="l" t="t" r="r" b="b"/>
            <a:pathLst>
              <a:path w="42544" h="78104">
                <a:moveTo>
                  <a:pt x="0" y="0"/>
                </a:moveTo>
                <a:lnTo>
                  <a:pt x="41935" y="38993"/>
                </a:lnTo>
                <a:lnTo>
                  <a:pt x="0" y="77976"/>
                </a:lnTo>
              </a:path>
            </a:pathLst>
          </a:custGeom>
          <a:ln w="10470">
            <a:solidFill>
              <a:srgbClr val="100906"/>
            </a:solidFill>
          </a:ln>
        </p:spPr>
        <p:txBody>
          <a:bodyPr wrap="square" lIns="0" tIns="0" rIns="0" bIns="0" rtlCol="0"/>
          <a:lstStyle/>
          <a:p>
            <a:endParaRPr sz="1092"/>
          </a:p>
        </p:txBody>
      </p:sp>
      <p:sp>
        <p:nvSpPr>
          <p:cNvPr id="239" name="object 44">
            <a:extLst>
              <a:ext uri="{FF2B5EF4-FFF2-40B4-BE49-F238E27FC236}">
                <a16:creationId xmlns:a16="http://schemas.microsoft.com/office/drawing/2014/main" id="{33B48327-DE16-4F01-904C-5FD195996389}"/>
              </a:ext>
              <a:ext uri="{C183D7F6-B498-43B3-948B-1728B52AA6E4}">
                <adec:decorative xmlns:adec="http://schemas.microsoft.com/office/drawing/2017/decorative" val="1"/>
              </a:ext>
            </a:extLst>
          </p:cNvPr>
          <p:cNvSpPr/>
          <p:nvPr/>
        </p:nvSpPr>
        <p:spPr>
          <a:xfrm>
            <a:off x="9197905" y="5192836"/>
            <a:ext cx="169814" cy="0"/>
          </a:xfrm>
          <a:custGeom>
            <a:avLst/>
            <a:gdLst/>
            <a:ahLst/>
            <a:cxnLst/>
            <a:rect l="l" t="t" r="r" b="b"/>
            <a:pathLst>
              <a:path w="280034">
                <a:moveTo>
                  <a:pt x="0" y="0"/>
                </a:moveTo>
                <a:lnTo>
                  <a:pt x="279771" y="0"/>
                </a:lnTo>
              </a:path>
            </a:pathLst>
          </a:custGeom>
          <a:ln w="10470">
            <a:solidFill>
              <a:srgbClr val="100906"/>
            </a:solidFill>
          </a:ln>
        </p:spPr>
        <p:txBody>
          <a:bodyPr wrap="square" lIns="0" tIns="0" rIns="0" bIns="0" rtlCol="0"/>
          <a:lstStyle/>
          <a:p>
            <a:endParaRPr sz="1092"/>
          </a:p>
        </p:txBody>
      </p:sp>
      <p:sp>
        <p:nvSpPr>
          <p:cNvPr id="240" name="object 45">
            <a:extLst>
              <a:ext uri="{FF2B5EF4-FFF2-40B4-BE49-F238E27FC236}">
                <a16:creationId xmlns:a16="http://schemas.microsoft.com/office/drawing/2014/main" id="{4578C807-D4C3-45AD-B5DF-AC39C0B36CF0}"/>
              </a:ext>
              <a:ext uri="{C183D7F6-B498-43B3-948B-1728B52AA6E4}">
                <adec:decorative xmlns:adec="http://schemas.microsoft.com/office/drawing/2017/decorative" val="1"/>
              </a:ext>
            </a:extLst>
          </p:cNvPr>
          <p:cNvSpPr/>
          <p:nvPr/>
        </p:nvSpPr>
        <p:spPr>
          <a:xfrm>
            <a:off x="9342128" y="5169193"/>
            <a:ext cx="25799" cy="47363"/>
          </a:xfrm>
          <a:custGeom>
            <a:avLst/>
            <a:gdLst/>
            <a:ahLst/>
            <a:cxnLst/>
            <a:rect l="l" t="t" r="r" b="b"/>
            <a:pathLst>
              <a:path w="42544" h="78104">
                <a:moveTo>
                  <a:pt x="0" y="0"/>
                </a:moveTo>
                <a:lnTo>
                  <a:pt x="41935" y="38993"/>
                </a:lnTo>
                <a:lnTo>
                  <a:pt x="0" y="77976"/>
                </a:lnTo>
              </a:path>
            </a:pathLst>
          </a:custGeom>
          <a:ln w="10470">
            <a:solidFill>
              <a:srgbClr val="100906"/>
            </a:solidFill>
          </a:ln>
        </p:spPr>
        <p:txBody>
          <a:bodyPr wrap="square" lIns="0" tIns="0" rIns="0" bIns="0" rtlCol="0"/>
          <a:lstStyle/>
          <a:p>
            <a:endParaRPr sz="1092"/>
          </a:p>
        </p:txBody>
      </p:sp>
      <p:sp>
        <p:nvSpPr>
          <p:cNvPr id="242" name="object 47">
            <a:extLst>
              <a:ext uri="{FF2B5EF4-FFF2-40B4-BE49-F238E27FC236}">
                <a16:creationId xmlns:a16="http://schemas.microsoft.com/office/drawing/2014/main" id="{398DDE9F-8B98-467A-8CCF-F7BF3B121632}"/>
              </a:ext>
              <a:ext uri="{C183D7F6-B498-43B3-948B-1728B52AA6E4}">
                <adec:decorative xmlns:adec="http://schemas.microsoft.com/office/drawing/2017/decorative" val="1"/>
              </a:ext>
            </a:extLst>
          </p:cNvPr>
          <p:cNvSpPr/>
          <p:nvPr/>
        </p:nvSpPr>
        <p:spPr>
          <a:xfrm>
            <a:off x="6437853" y="4918532"/>
            <a:ext cx="158262" cy="84329"/>
          </a:xfrm>
          <a:custGeom>
            <a:avLst/>
            <a:gdLst/>
            <a:ahLst/>
            <a:cxnLst/>
            <a:rect l="l" t="t" r="r" b="b"/>
            <a:pathLst>
              <a:path w="260984" h="139065">
                <a:moveTo>
                  <a:pt x="260651" y="0"/>
                </a:moveTo>
                <a:lnTo>
                  <a:pt x="0" y="32009"/>
                </a:lnTo>
                <a:lnTo>
                  <a:pt x="145430" y="139021"/>
                </a:lnTo>
                <a:lnTo>
                  <a:pt x="260651" y="0"/>
                </a:lnTo>
                <a:close/>
              </a:path>
            </a:pathLst>
          </a:custGeom>
          <a:solidFill>
            <a:srgbClr val="F78D2A"/>
          </a:solidFill>
        </p:spPr>
        <p:txBody>
          <a:bodyPr wrap="square" lIns="0" tIns="0" rIns="0" bIns="0" rtlCol="0"/>
          <a:lstStyle/>
          <a:p>
            <a:endParaRPr sz="1092"/>
          </a:p>
        </p:txBody>
      </p:sp>
      <p:sp>
        <p:nvSpPr>
          <p:cNvPr id="244" name="object 49">
            <a:extLst>
              <a:ext uri="{FF2B5EF4-FFF2-40B4-BE49-F238E27FC236}">
                <a16:creationId xmlns:a16="http://schemas.microsoft.com/office/drawing/2014/main" id="{22E77285-BA77-4A4A-A44E-349801D54342}"/>
              </a:ext>
              <a:ext uri="{C183D7F6-B498-43B3-948B-1728B52AA6E4}">
                <adec:decorative xmlns:adec="http://schemas.microsoft.com/office/drawing/2017/decorative" val="1"/>
              </a:ext>
            </a:extLst>
          </p:cNvPr>
          <p:cNvSpPr/>
          <p:nvPr/>
        </p:nvSpPr>
        <p:spPr>
          <a:xfrm>
            <a:off x="6500498" y="4799316"/>
            <a:ext cx="61225" cy="32345"/>
          </a:xfrm>
          <a:custGeom>
            <a:avLst/>
            <a:gdLst/>
            <a:ahLst/>
            <a:cxnLst/>
            <a:rect l="l" t="t" r="r" b="b"/>
            <a:pathLst>
              <a:path w="100965" h="53340">
                <a:moveTo>
                  <a:pt x="35229" y="42367"/>
                </a:moveTo>
                <a:lnTo>
                  <a:pt x="32994" y="24130"/>
                </a:lnTo>
                <a:lnTo>
                  <a:pt x="24701" y="17653"/>
                </a:lnTo>
                <a:lnTo>
                  <a:pt x="6477" y="19900"/>
                </a:lnTo>
                <a:lnTo>
                  <a:pt x="0" y="28181"/>
                </a:lnTo>
                <a:lnTo>
                  <a:pt x="2235" y="46405"/>
                </a:lnTo>
                <a:lnTo>
                  <a:pt x="10528" y="52882"/>
                </a:lnTo>
                <a:lnTo>
                  <a:pt x="19646" y="51777"/>
                </a:lnTo>
                <a:lnTo>
                  <a:pt x="28752" y="50647"/>
                </a:lnTo>
                <a:lnTo>
                  <a:pt x="35229" y="42367"/>
                </a:lnTo>
                <a:close/>
              </a:path>
              <a:path w="100965" h="53340">
                <a:moveTo>
                  <a:pt x="100469" y="24688"/>
                </a:moveTo>
                <a:lnTo>
                  <a:pt x="98234" y="6464"/>
                </a:lnTo>
                <a:lnTo>
                  <a:pt x="89941" y="0"/>
                </a:lnTo>
                <a:lnTo>
                  <a:pt x="71716" y="2235"/>
                </a:lnTo>
                <a:lnTo>
                  <a:pt x="65252" y="10515"/>
                </a:lnTo>
                <a:lnTo>
                  <a:pt x="67475" y="28727"/>
                </a:lnTo>
                <a:lnTo>
                  <a:pt x="75768" y="35217"/>
                </a:lnTo>
                <a:lnTo>
                  <a:pt x="84886" y="34099"/>
                </a:lnTo>
                <a:lnTo>
                  <a:pt x="93992" y="32994"/>
                </a:lnTo>
                <a:lnTo>
                  <a:pt x="100469" y="24688"/>
                </a:lnTo>
                <a:close/>
              </a:path>
            </a:pathLst>
          </a:custGeom>
          <a:solidFill>
            <a:srgbClr val="000000"/>
          </a:solidFill>
        </p:spPr>
        <p:txBody>
          <a:bodyPr wrap="square" lIns="0" tIns="0" rIns="0" bIns="0" rtlCol="0"/>
          <a:lstStyle/>
          <a:p>
            <a:endParaRPr sz="1092"/>
          </a:p>
        </p:txBody>
      </p:sp>
      <p:grpSp>
        <p:nvGrpSpPr>
          <p:cNvPr id="182" name="object 13">
            <a:extLst>
              <a:ext uri="{FF2B5EF4-FFF2-40B4-BE49-F238E27FC236}">
                <a16:creationId xmlns:a16="http://schemas.microsoft.com/office/drawing/2014/main" id="{2E2007CD-119E-4002-9EC1-4E667203227D}"/>
              </a:ext>
              <a:ext uri="{C183D7F6-B498-43B3-948B-1728B52AA6E4}">
                <adec:decorative xmlns:adec="http://schemas.microsoft.com/office/drawing/2017/decorative" val="1"/>
              </a:ext>
            </a:extLst>
          </p:cNvPr>
          <p:cNvGrpSpPr/>
          <p:nvPr/>
        </p:nvGrpSpPr>
        <p:grpSpPr>
          <a:xfrm>
            <a:off x="6263724" y="4691012"/>
            <a:ext cx="527924" cy="730853"/>
            <a:chOff x="11627273" y="7790934"/>
            <a:chExt cx="870585" cy="1205230"/>
          </a:xfrm>
          <a:effectLst>
            <a:outerShdw blurRad="63500" sx="102000" sy="102000" algn="ctr" rotWithShape="0">
              <a:prstClr val="black">
                <a:alpha val="40000"/>
              </a:prstClr>
            </a:outerShdw>
          </a:effectLst>
        </p:grpSpPr>
        <p:sp>
          <p:nvSpPr>
            <p:cNvPr id="183" name="object 14">
              <a:extLst>
                <a:ext uri="{FF2B5EF4-FFF2-40B4-BE49-F238E27FC236}">
                  <a16:creationId xmlns:a16="http://schemas.microsoft.com/office/drawing/2014/main" id="{20C11B2D-CBB2-4657-829E-28485FAD8885}"/>
                </a:ext>
              </a:extLst>
            </p:cNvPr>
            <p:cNvSpPr/>
            <p:nvPr/>
          </p:nvSpPr>
          <p:spPr>
            <a:xfrm>
              <a:off x="11627273" y="7790934"/>
              <a:ext cx="870585" cy="1205230"/>
            </a:xfrm>
            <a:custGeom>
              <a:avLst/>
              <a:gdLst/>
              <a:ahLst/>
              <a:cxnLst/>
              <a:rect l="l" t="t" r="r" b="b"/>
              <a:pathLst>
                <a:path w="870584" h="1205229">
                  <a:moveTo>
                    <a:pt x="656786" y="0"/>
                  </a:moveTo>
                  <a:lnTo>
                    <a:pt x="93190" y="59233"/>
                  </a:lnTo>
                  <a:lnTo>
                    <a:pt x="53515" y="71676"/>
                  </a:lnTo>
                  <a:lnTo>
                    <a:pt x="22761" y="97472"/>
                  </a:lnTo>
                  <a:lnTo>
                    <a:pt x="3923" y="132917"/>
                  </a:lnTo>
                  <a:lnTo>
                    <a:pt x="0" y="174308"/>
                  </a:lnTo>
                  <a:lnTo>
                    <a:pt x="98510" y="1111526"/>
                  </a:lnTo>
                  <a:lnTo>
                    <a:pt x="110951" y="1151198"/>
                  </a:lnTo>
                  <a:lnTo>
                    <a:pt x="136744" y="1181956"/>
                  </a:lnTo>
                  <a:lnTo>
                    <a:pt x="172189" y="1200796"/>
                  </a:lnTo>
                  <a:lnTo>
                    <a:pt x="213585" y="1204717"/>
                  </a:lnTo>
                  <a:lnTo>
                    <a:pt x="777180" y="1145483"/>
                  </a:lnTo>
                  <a:lnTo>
                    <a:pt x="816856" y="1133034"/>
                  </a:lnTo>
                  <a:lnTo>
                    <a:pt x="847610" y="1107235"/>
                  </a:lnTo>
                  <a:lnTo>
                    <a:pt x="866447" y="1071789"/>
                  </a:lnTo>
                  <a:lnTo>
                    <a:pt x="870371" y="1030397"/>
                  </a:lnTo>
                  <a:lnTo>
                    <a:pt x="771871" y="93180"/>
                  </a:lnTo>
                  <a:lnTo>
                    <a:pt x="759424" y="53509"/>
                  </a:lnTo>
                  <a:lnTo>
                    <a:pt x="733628" y="22755"/>
                  </a:lnTo>
                  <a:lnTo>
                    <a:pt x="698182" y="3919"/>
                  </a:lnTo>
                  <a:lnTo>
                    <a:pt x="656786" y="0"/>
                  </a:lnTo>
                  <a:close/>
                </a:path>
              </a:pathLst>
            </a:custGeom>
            <a:solidFill>
              <a:srgbClr val="FFFFFF"/>
            </a:solidFill>
          </p:spPr>
          <p:txBody>
            <a:bodyPr wrap="square" lIns="0" tIns="0" rIns="0" bIns="0" rtlCol="0"/>
            <a:lstStyle/>
            <a:p>
              <a:endParaRPr sz="1092"/>
            </a:p>
          </p:txBody>
        </p:sp>
        <p:sp>
          <p:nvSpPr>
            <p:cNvPr id="184" name="object 15">
              <a:extLst>
                <a:ext uri="{FF2B5EF4-FFF2-40B4-BE49-F238E27FC236}">
                  <a16:creationId xmlns:a16="http://schemas.microsoft.com/office/drawing/2014/main" id="{A9213592-0533-4BC9-B442-7DE343A72B84}"/>
                </a:ext>
              </a:extLst>
            </p:cNvPr>
            <p:cNvSpPr/>
            <p:nvPr/>
          </p:nvSpPr>
          <p:spPr>
            <a:xfrm>
              <a:off x="11627273" y="7790934"/>
              <a:ext cx="812165" cy="554355"/>
            </a:xfrm>
            <a:custGeom>
              <a:avLst/>
              <a:gdLst/>
              <a:ahLst/>
              <a:cxnLst/>
              <a:rect l="l" t="t" r="r" b="b"/>
              <a:pathLst>
                <a:path w="812165" h="554354">
                  <a:moveTo>
                    <a:pt x="656786" y="0"/>
                  </a:moveTo>
                  <a:lnTo>
                    <a:pt x="93190" y="59233"/>
                  </a:lnTo>
                  <a:lnTo>
                    <a:pt x="53515" y="71676"/>
                  </a:lnTo>
                  <a:lnTo>
                    <a:pt x="22761" y="97472"/>
                  </a:lnTo>
                  <a:lnTo>
                    <a:pt x="3923" y="132917"/>
                  </a:lnTo>
                  <a:lnTo>
                    <a:pt x="0" y="174308"/>
                  </a:lnTo>
                  <a:lnTo>
                    <a:pt x="39883" y="553794"/>
                  </a:lnTo>
                  <a:lnTo>
                    <a:pt x="811755" y="472666"/>
                  </a:lnTo>
                  <a:lnTo>
                    <a:pt x="771871" y="93180"/>
                  </a:lnTo>
                  <a:lnTo>
                    <a:pt x="759424" y="53509"/>
                  </a:lnTo>
                  <a:lnTo>
                    <a:pt x="733628" y="22755"/>
                  </a:lnTo>
                  <a:lnTo>
                    <a:pt x="698182" y="3919"/>
                  </a:lnTo>
                  <a:lnTo>
                    <a:pt x="656786" y="0"/>
                  </a:lnTo>
                  <a:close/>
                </a:path>
              </a:pathLst>
            </a:custGeom>
            <a:solidFill>
              <a:srgbClr val="000000"/>
            </a:solidFill>
          </p:spPr>
          <p:txBody>
            <a:bodyPr wrap="square" lIns="0" tIns="0" rIns="0" bIns="0" rtlCol="0"/>
            <a:lstStyle/>
            <a:p>
              <a:endParaRPr sz="1092"/>
            </a:p>
          </p:txBody>
        </p:sp>
      </p:grpSp>
      <p:sp>
        <p:nvSpPr>
          <p:cNvPr id="241" name="object 46">
            <a:extLst>
              <a:ext uri="{FF2B5EF4-FFF2-40B4-BE49-F238E27FC236}">
                <a16:creationId xmlns:a16="http://schemas.microsoft.com/office/drawing/2014/main" id="{6C3A9C03-6D92-4E60-AC71-A032D32EBD32}"/>
              </a:ext>
              <a:ext uri="{C183D7F6-B498-43B3-948B-1728B52AA6E4}">
                <adec:decorative xmlns:adec="http://schemas.microsoft.com/office/drawing/2017/decorative" val="1"/>
              </a:ext>
            </a:extLst>
          </p:cNvPr>
          <p:cNvSpPr/>
          <p:nvPr/>
        </p:nvSpPr>
        <p:spPr>
          <a:xfrm>
            <a:off x="6437853" y="4918532"/>
            <a:ext cx="173664" cy="146710"/>
          </a:xfrm>
          <a:custGeom>
            <a:avLst/>
            <a:gdLst/>
            <a:ahLst/>
            <a:cxnLst/>
            <a:rect l="l" t="t" r="r" b="b"/>
            <a:pathLst>
              <a:path w="286384" h="241934">
                <a:moveTo>
                  <a:pt x="260651" y="0"/>
                </a:moveTo>
                <a:lnTo>
                  <a:pt x="0" y="32009"/>
                </a:lnTo>
                <a:lnTo>
                  <a:pt x="25737" y="241647"/>
                </a:lnTo>
                <a:lnTo>
                  <a:pt x="286389" y="209637"/>
                </a:lnTo>
                <a:lnTo>
                  <a:pt x="260651" y="0"/>
                </a:lnTo>
                <a:close/>
              </a:path>
            </a:pathLst>
          </a:custGeom>
          <a:solidFill>
            <a:srgbClr val="007CC4"/>
          </a:solidFill>
        </p:spPr>
        <p:txBody>
          <a:bodyPr wrap="square" lIns="0" tIns="0" rIns="0" bIns="0" rtlCol="0"/>
          <a:lstStyle/>
          <a:p>
            <a:endParaRPr sz="1092"/>
          </a:p>
        </p:txBody>
      </p:sp>
      <p:sp>
        <p:nvSpPr>
          <p:cNvPr id="243" name="object 48">
            <a:extLst>
              <a:ext uri="{FF2B5EF4-FFF2-40B4-BE49-F238E27FC236}">
                <a16:creationId xmlns:a16="http://schemas.microsoft.com/office/drawing/2014/main" id="{4F2E438C-A8C8-4A55-8BDB-7E4284B8FDCC}"/>
              </a:ext>
              <a:ext uri="{C183D7F6-B498-43B3-948B-1728B52AA6E4}">
                <adec:decorative xmlns:adec="http://schemas.microsoft.com/office/drawing/2017/decorative" val="1"/>
              </a:ext>
            </a:extLst>
          </p:cNvPr>
          <p:cNvSpPr/>
          <p:nvPr/>
        </p:nvSpPr>
        <p:spPr>
          <a:xfrm>
            <a:off x="6426642" y="4756142"/>
            <a:ext cx="161342" cy="161342"/>
          </a:xfrm>
          <a:custGeom>
            <a:avLst/>
            <a:gdLst/>
            <a:ahLst/>
            <a:cxnLst/>
            <a:rect l="l" t="t" r="r" b="b"/>
            <a:pathLst>
              <a:path w="266065" h="266065">
                <a:moveTo>
                  <a:pt x="116582" y="0"/>
                </a:moveTo>
                <a:lnTo>
                  <a:pt x="75406" y="11934"/>
                </a:lnTo>
                <a:lnTo>
                  <a:pt x="41240" y="35280"/>
                </a:lnTo>
                <a:lnTo>
                  <a:pt x="16003" y="67582"/>
                </a:lnTo>
                <a:lnTo>
                  <a:pt x="1616" y="106381"/>
                </a:lnTo>
                <a:lnTo>
                  <a:pt x="0" y="149220"/>
                </a:lnTo>
                <a:lnTo>
                  <a:pt x="11934" y="190396"/>
                </a:lnTo>
                <a:lnTo>
                  <a:pt x="35280" y="224564"/>
                </a:lnTo>
                <a:lnTo>
                  <a:pt x="67582" y="249802"/>
                </a:lnTo>
                <a:lnTo>
                  <a:pt x="106381" y="264192"/>
                </a:lnTo>
                <a:lnTo>
                  <a:pt x="149220" y="265813"/>
                </a:lnTo>
                <a:lnTo>
                  <a:pt x="190396" y="253882"/>
                </a:lnTo>
                <a:lnTo>
                  <a:pt x="224563" y="230533"/>
                </a:lnTo>
                <a:lnTo>
                  <a:pt x="249800" y="198227"/>
                </a:lnTo>
                <a:lnTo>
                  <a:pt x="264187" y="159424"/>
                </a:lnTo>
                <a:lnTo>
                  <a:pt x="265803" y="116582"/>
                </a:lnTo>
                <a:lnTo>
                  <a:pt x="253869" y="75407"/>
                </a:lnTo>
                <a:lnTo>
                  <a:pt x="230522" y="41243"/>
                </a:lnTo>
                <a:lnTo>
                  <a:pt x="198221" y="16007"/>
                </a:lnTo>
                <a:lnTo>
                  <a:pt x="159422" y="1620"/>
                </a:lnTo>
                <a:lnTo>
                  <a:pt x="116582" y="0"/>
                </a:lnTo>
                <a:close/>
              </a:path>
            </a:pathLst>
          </a:custGeom>
          <a:solidFill>
            <a:srgbClr val="FFB900"/>
          </a:solidFill>
        </p:spPr>
        <p:txBody>
          <a:bodyPr wrap="square" lIns="0" tIns="0" rIns="0" bIns="0" rtlCol="0"/>
          <a:lstStyle/>
          <a:p>
            <a:endParaRPr sz="1092"/>
          </a:p>
        </p:txBody>
      </p:sp>
      <p:pic>
        <p:nvPicPr>
          <p:cNvPr id="245" name="object 50">
            <a:extLst>
              <a:ext uri="{FF2B5EF4-FFF2-40B4-BE49-F238E27FC236}">
                <a16:creationId xmlns:a16="http://schemas.microsoft.com/office/drawing/2014/main" id="{B03ED96F-2D99-40D5-9A8E-2A23D1089E01}"/>
              </a:ext>
              <a:ext uri="{C183D7F6-B498-43B3-948B-1728B52AA6E4}">
                <adec:decorative xmlns:adec="http://schemas.microsoft.com/office/drawing/2017/decorative" val="1"/>
              </a:ext>
            </a:extLst>
          </p:cNvPr>
          <p:cNvPicPr/>
          <p:nvPr/>
        </p:nvPicPr>
        <p:blipFill>
          <a:blip r:embed="rId5" cstate="print"/>
          <a:stretch>
            <a:fillRect/>
          </a:stretch>
        </p:blipFill>
        <p:spPr>
          <a:xfrm>
            <a:off x="6626882" y="4751617"/>
            <a:ext cx="44853" cy="44161"/>
          </a:xfrm>
          <a:prstGeom prst="rect">
            <a:avLst/>
          </a:prstGeom>
        </p:spPr>
      </p:pic>
      <p:sp>
        <p:nvSpPr>
          <p:cNvPr id="252" name="object 57">
            <a:extLst>
              <a:ext uri="{FF2B5EF4-FFF2-40B4-BE49-F238E27FC236}">
                <a16:creationId xmlns:a16="http://schemas.microsoft.com/office/drawing/2014/main" id="{57038E0C-79A2-42B7-8501-2CA02E057944}"/>
              </a:ext>
              <a:ext uri="{C183D7F6-B498-43B3-948B-1728B52AA6E4}">
                <adec:decorative xmlns:adec="http://schemas.microsoft.com/office/drawing/2017/decorative" val="1"/>
              </a:ext>
            </a:extLst>
          </p:cNvPr>
          <p:cNvSpPr/>
          <p:nvPr/>
        </p:nvSpPr>
        <p:spPr>
          <a:xfrm>
            <a:off x="6359378" y="5655251"/>
            <a:ext cx="274936" cy="80478"/>
          </a:xfrm>
          <a:custGeom>
            <a:avLst/>
            <a:gdLst/>
            <a:ahLst/>
            <a:cxnLst/>
            <a:rect l="l" t="t" r="r" b="b"/>
            <a:pathLst>
              <a:path w="453390" h="132715">
                <a:moveTo>
                  <a:pt x="26791" y="9821"/>
                </a:moveTo>
                <a:lnTo>
                  <a:pt x="18198" y="9821"/>
                </a:lnTo>
                <a:lnTo>
                  <a:pt x="9559" y="67673"/>
                </a:lnTo>
                <a:lnTo>
                  <a:pt x="17957" y="68929"/>
                </a:lnTo>
                <a:lnTo>
                  <a:pt x="26791" y="9821"/>
                </a:lnTo>
                <a:close/>
              </a:path>
              <a:path w="453390" h="132715">
                <a:moveTo>
                  <a:pt x="25014" y="0"/>
                </a:moveTo>
                <a:lnTo>
                  <a:pt x="1162" y="7465"/>
                </a:lnTo>
                <a:lnTo>
                  <a:pt x="0" y="15214"/>
                </a:lnTo>
                <a:lnTo>
                  <a:pt x="18198" y="9821"/>
                </a:lnTo>
                <a:lnTo>
                  <a:pt x="26791" y="9821"/>
                </a:lnTo>
                <a:lnTo>
                  <a:pt x="28187" y="481"/>
                </a:lnTo>
                <a:lnTo>
                  <a:pt x="25014" y="0"/>
                </a:lnTo>
                <a:close/>
              </a:path>
              <a:path w="453390" h="132715">
                <a:moveTo>
                  <a:pt x="59945" y="5601"/>
                </a:moveTo>
                <a:lnTo>
                  <a:pt x="37925" y="39066"/>
                </a:lnTo>
                <a:lnTo>
                  <a:pt x="37293" y="51999"/>
                </a:lnTo>
                <a:lnTo>
                  <a:pt x="37324" y="53469"/>
                </a:lnTo>
                <a:lnTo>
                  <a:pt x="64050" y="77013"/>
                </a:lnTo>
                <a:lnTo>
                  <a:pt x="70584" y="74866"/>
                </a:lnTo>
                <a:lnTo>
                  <a:pt x="75727" y="69421"/>
                </a:lnTo>
                <a:lnTo>
                  <a:pt x="57956" y="69421"/>
                </a:lnTo>
                <a:lnTo>
                  <a:pt x="51461" y="66716"/>
                </a:lnTo>
                <a:lnTo>
                  <a:pt x="47401" y="60909"/>
                </a:lnTo>
                <a:lnTo>
                  <a:pt x="45776" y="51999"/>
                </a:lnTo>
                <a:lnTo>
                  <a:pt x="46584" y="39988"/>
                </a:lnTo>
                <a:lnTo>
                  <a:pt x="49471" y="27407"/>
                </a:lnTo>
                <a:lnTo>
                  <a:pt x="53779" y="18755"/>
                </a:lnTo>
                <a:lnTo>
                  <a:pt x="59511" y="14034"/>
                </a:lnTo>
                <a:lnTo>
                  <a:pt x="66668" y="13245"/>
                </a:lnTo>
                <a:lnTo>
                  <a:pt x="80143" y="13245"/>
                </a:lnTo>
                <a:lnTo>
                  <a:pt x="77832" y="10472"/>
                </a:lnTo>
                <a:lnTo>
                  <a:pt x="68039" y="6816"/>
                </a:lnTo>
                <a:lnTo>
                  <a:pt x="59945" y="5601"/>
                </a:lnTo>
                <a:close/>
              </a:path>
              <a:path w="453390" h="132715">
                <a:moveTo>
                  <a:pt x="80143" y="13245"/>
                </a:moveTo>
                <a:lnTo>
                  <a:pt x="66668" y="13245"/>
                </a:lnTo>
                <a:lnTo>
                  <a:pt x="72923" y="16006"/>
                </a:lnTo>
                <a:lnTo>
                  <a:pt x="76781" y="22059"/>
                </a:lnTo>
                <a:lnTo>
                  <a:pt x="78243" y="31407"/>
                </a:lnTo>
                <a:lnTo>
                  <a:pt x="77306" y="44051"/>
                </a:lnTo>
                <a:lnTo>
                  <a:pt x="74548" y="56001"/>
                </a:lnTo>
                <a:lnTo>
                  <a:pt x="70403" y="64212"/>
                </a:lnTo>
                <a:lnTo>
                  <a:pt x="64873" y="68685"/>
                </a:lnTo>
                <a:lnTo>
                  <a:pt x="57956" y="69421"/>
                </a:lnTo>
                <a:lnTo>
                  <a:pt x="75727" y="69421"/>
                </a:lnTo>
                <a:lnTo>
                  <a:pt x="86821" y="29355"/>
                </a:lnTo>
                <a:lnTo>
                  <a:pt x="84092" y="17985"/>
                </a:lnTo>
                <a:lnTo>
                  <a:pt x="80143" y="13245"/>
                </a:lnTo>
                <a:close/>
              </a:path>
              <a:path w="453390" h="132715">
                <a:moveTo>
                  <a:pt x="123490" y="24271"/>
                </a:moveTo>
                <a:lnTo>
                  <a:pt x="114897" y="24271"/>
                </a:lnTo>
                <a:lnTo>
                  <a:pt x="106248" y="82123"/>
                </a:lnTo>
                <a:lnTo>
                  <a:pt x="114656" y="83379"/>
                </a:lnTo>
                <a:lnTo>
                  <a:pt x="123490" y="24271"/>
                </a:lnTo>
                <a:close/>
              </a:path>
              <a:path w="453390" h="132715">
                <a:moveTo>
                  <a:pt x="121703" y="14449"/>
                </a:moveTo>
                <a:lnTo>
                  <a:pt x="97860" y="21915"/>
                </a:lnTo>
                <a:lnTo>
                  <a:pt x="96698" y="29664"/>
                </a:lnTo>
                <a:lnTo>
                  <a:pt x="114897" y="24271"/>
                </a:lnTo>
                <a:lnTo>
                  <a:pt x="123490" y="24271"/>
                </a:lnTo>
                <a:lnTo>
                  <a:pt x="124886" y="14931"/>
                </a:lnTo>
                <a:lnTo>
                  <a:pt x="121703" y="14449"/>
                </a:lnTo>
                <a:close/>
              </a:path>
              <a:path w="453390" h="132715">
                <a:moveTo>
                  <a:pt x="156644" y="20062"/>
                </a:moveTo>
                <a:lnTo>
                  <a:pt x="134624" y="53527"/>
                </a:lnTo>
                <a:lnTo>
                  <a:pt x="133987" y="66449"/>
                </a:lnTo>
                <a:lnTo>
                  <a:pt x="134019" y="67920"/>
                </a:lnTo>
                <a:lnTo>
                  <a:pt x="160749" y="91463"/>
                </a:lnTo>
                <a:lnTo>
                  <a:pt x="167282" y="89316"/>
                </a:lnTo>
                <a:lnTo>
                  <a:pt x="172426" y="83871"/>
                </a:lnTo>
                <a:lnTo>
                  <a:pt x="154654" y="83871"/>
                </a:lnTo>
                <a:lnTo>
                  <a:pt x="148160" y="81166"/>
                </a:lnTo>
                <a:lnTo>
                  <a:pt x="144100" y="75358"/>
                </a:lnTo>
                <a:lnTo>
                  <a:pt x="142474" y="66449"/>
                </a:lnTo>
                <a:lnTo>
                  <a:pt x="143283" y="54438"/>
                </a:lnTo>
                <a:lnTo>
                  <a:pt x="146169" y="41857"/>
                </a:lnTo>
                <a:lnTo>
                  <a:pt x="150478" y="33205"/>
                </a:lnTo>
                <a:lnTo>
                  <a:pt x="156210" y="28484"/>
                </a:lnTo>
                <a:lnTo>
                  <a:pt x="163366" y="27695"/>
                </a:lnTo>
                <a:lnTo>
                  <a:pt x="176841" y="27695"/>
                </a:lnTo>
                <a:lnTo>
                  <a:pt x="174531" y="24922"/>
                </a:lnTo>
                <a:lnTo>
                  <a:pt x="164738" y="21266"/>
                </a:lnTo>
                <a:lnTo>
                  <a:pt x="156644" y="20062"/>
                </a:lnTo>
                <a:close/>
              </a:path>
              <a:path w="453390" h="132715">
                <a:moveTo>
                  <a:pt x="176841" y="27695"/>
                </a:moveTo>
                <a:lnTo>
                  <a:pt x="163366" y="27695"/>
                </a:lnTo>
                <a:lnTo>
                  <a:pt x="169621" y="30457"/>
                </a:lnTo>
                <a:lnTo>
                  <a:pt x="173480" y="36513"/>
                </a:lnTo>
                <a:lnTo>
                  <a:pt x="174941" y="45861"/>
                </a:lnTo>
                <a:lnTo>
                  <a:pt x="174005" y="58500"/>
                </a:lnTo>
                <a:lnTo>
                  <a:pt x="171246" y="70453"/>
                </a:lnTo>
                <a:lnTo>
                  <a:pt x="167102" y="78666"/>
                </a:lnTo>
                <a:lnTo>
                  <a:pt x="161571" y="83139"/>
                </a:lnTo>
                <a:lnTo>
                  <a:pt x="154654" y="83871"/>
                </a:lnTo>
                <a:lnTo>
                  <a:pt x="172426" y="83871"/>
                </a:lnTo>
                <a:lnTo>
                  <a:pt x="183519" y="43809"/>
                </a:lnTo>
                <a:lnTo>
                  <a:pt x="180791" y="32436"/>
                </a:lnTo>
                <a:lnTo>
                  <a:pt x="176841" y="27695"/>
                </a:lnTo>
                <a:close/>
              </a:path>
              <a:path w="453390" h="132715">
                <a:moveTo>
                  <a:pt x="220188" y="38721"/>
                </a:moveTo>
                <a:lnTo>
                  <a:pt x="211595" y="38721"/>
                </a:lnTo>
                <a:lnTo>
                  <a:pt x="202946" y="96572"/>
                </a:lnTo>
                <a:lnTo>
                  <a:pt x="211354" y="97829"/>
                </a:lnTo>
                <a:lnTo>
                  <a:pt x="220188" y="38721"/>
                </a:lnTo>
                <a:close/>
              </a:path>
              <a:path w="453390" h="132715">
                <a:moveTo>
                  <a:pt x="218401" y="28910"/>
                </a:moveTo>
                <a:lnTo>
                  <a:pt x="194559" y="36365"/>
                </a:lnTo>
                <a:lnTo>
                  <a:pt x="193397" y="44124"/>
                </a:lnTo>
                <a:lnTo>
                  <a:pt x="211595" y="38721"/>
                </a:lnTo>
                <a:lnTo>
                  <a:pt x="220188" y="38721"/>
                </a:lnTo>
                <a:lnTo>
                  <a:pt x="221584" y="29381"/>
                </a:lnTo>
                <a:lnTo>
                  <a:pt x="218401" y="28910"/>
                </a:lnTo>
                <a:close/>
              </a:path>
              <a:path w="453390" h="132715">
                <a:moveTo>
                  <a:pt x="253343" y="34512"/>
                </a:moveTo>
                <a:lnTo>
                  <a:pt x="231322" y="67976"/>
                </a:lnTo>
                <a:lnTo>
                  <a:pt x="230686" y="80899"/>
                </a:lnTo>
                <a:lnTo>
                  <a:pt x="230718" y="82370"/>
                </a:lnTo>
                <a:lnTo>
                  <a:pt x="257447" y="105913"/>
                </a:lnTo>
                <a:lnTo>
                  <a:pt x="263981" y="103766"/>
                </a:lnTo>
                <a:lnTo>
                  <a:pt x="269134" y="98321"/>
                </a:lnTo>
                <a:lnTo>
                  <a:pt x="251353" y="98321"/>
                </a:lnTo>
                <a:lnTo>
                  <a:pt x="244859" y="95616"/>
                </a:lnTo>
                <a:lnTo>
                  <a:pt x="240798" y="89808"/>
                </a:lnTo>
                <a:lnTo>
                  <a:pt x="239173" y="80899"/>
                </a:lnTo>
                <a:lnTo>
                  <a:pt x="239982" y="68887"/>
                </a:lnTo>
                <a:lnTo>
                  <a:pt x="242868" y="56308"/>
                </a:lnTo>
                <a:lnTo>
                  <a:pt x="247175" y="47659"/>
                </a:lnTo>
                <a:lnTo>
                  <a:pt x="252904" y="42938"/>
                </a:lnTo>
                <a:lnTo>
                  <a:pt x="260054" y="42145"/>
                </a:lnTo>
                <a:lnTo>
                  <a:pt x="273534" y="42145"/>
                </a:lnTo>
                <a:lnTo>
                  <a:pt x="271225" y="39373"/>
                </a:lnTo>
                <a:lnTo>
                  <a:pt x="261437" y="35716"/>
                </a:lnTo>
                <a:lnTo>
                  <a:pt x="253343" y="34512"/>
                </a:lnTo>
                <a:close/>
              </a:path>
              <a:path w="453390" h="132715">
                <a:moveTo>
                  <a:pt x="273534" y="42145"/>
                </a:moveTo>
                <a:lnTo>
                  <a:pt x="260054" y="42145"/>
                </a:lnTo>
                <a:lnTo>
                  <a:pt x="266314" y="44907"/>
                </a:lnTo>
                <a:lnTo>
                  <a:pt x="270172" y="50963"/>
                </a:lnTo>
                <a:lnTo>
                  <a:pt x="271631" y="60311"/>
                </a:lnTo>
                <a:lnTo>
                  <a:pt x="270693" y="72950"/>
                </a:lnTo>
                <a:lnTo>
                  <a:pt x="267940" y="84903"/>
                </a:lnTo>
                <a:lnTo>
                  <a:pt x="263799" y="93116"/>
                </a:lnTo>
                <a:lnTo>
                  <a:pt x="258270" y="97589"/>
                </a:lnTo>
                <a:lnTo>
                  <a:pt x="251353" y="98321"/>
                </a:lnTo>
                <a:lnTo>
                  <a:pt x="269134" y="98321"/>
                </a:lnTo>
                <a:lnTo>
                  <a:pt x="280216" y="58264"/>
                </a:lnTo>
                <a:lnTo>
                  <a:pt x="277486" y="46889"/>
                </a:lnTo>
                <a:lnTo>
                  <a:pt x="273534" y="42145"/>
                </a:lnTo>
                <a:close/>
              </a:path>
              <a:path w="453390" h="132715">
                <a:moveTo>
                  <a:pt x="316887" y="53171"/>
                </a:moveTo>
                <a:lnTo>
                  <a:pt x="308294" y="53171"/>
                </a:lnTo>
                <a:lnTo>
                  <a:pt x="299645" y="111033"/>
                </a:lnTo>
                <a:lnTo>
                  <a:pt x="308053" y="112279"/>
                </a:lnTo>
                <a:lnTo>
                  <a:pt x="316887" y="53171"/>
                </a:lnTo>
                <a:close/>
              </a:path>
              <a:path w="453390" h="132715">
                <a:moveTo>
                  <a:pt x="315100" y="43359"/>
                </a:moveTo>
                <a:lnTo>
                  <a:pt x="291258" y="50815"/>
                </a:lnTo>
                <a:lnTo>
                  <a:pt x="290095" y="58574"/>
                </a:lnTo>
                <a:lnTo>
                  <a:pt x="308294" y="53171"/>
                </a:lnTo>
                <a:lnTo>
                  <a:pt x="316887" y="53171"/>
                </a:lnTo>
                <a:lnTo>
                  <a:pt x="318283" y="43831"/>
                </a:lnTo>
                <a:lnTo>
                  <a:pt x="315100" y="43359"/>
                </a:lnTo>
                <a:close/>
              </a:path>
              <a:path w="453390" h="132715">
                <a:moveTo>
                  <a:pt x="354708" y="58825"/>
                </a:moveTo>
                <a:lnTo>
                  <a:pt x="346115" y="58825"/>
                </a:lnTo>
                <a:lnTo>
                  <a:pt x="337466" y="116677"/>
                </a:lnTo>
                <a:lnTo>
                  <a:pt x="345874" y="117933"/>
                </a:lnTo>
                <a:lnTo>
                  <a:pt x="354708" y="58825"/>
                </a:lnTo>
                <a:close/>
              </a:path>
              <a:path w="453390" h="132715">
                <a:moveTo>
                  <a:pt x="352921" y="49014"/>
                </a:moveTo>
                <a:lnTo>
                  <a:pt x="329078" y="56469"/>
                </a:lnTo>
                <a:lnTo>
                  <a:pt x="327916" y="64228"/>
                </a:lnTo>
                <a:lnTo>
                  <a:pt x="346115" y="58825"/>
                </a:lnTo>
                <a:lnTo>
                  <a:pt x="354708" y="58825"/>
                </a:lnTo>
                <a:lnTo>
                  <a:pt x="356104" y="49485"/>
                </a:lnTo>
                <a:lnTo>
                  <a:pt x="352921" y="49014"/>
                </a:lnTo>
                <a:close/>
              </a:path>
              <a:path w="453390" h="132715">
                <a:moveTo>
                  <a:pt x="387862" y="54616"/>
                </a:moveTo>
                <a:lnTo>
                  <a:pt x="365842" y="88081"/>
                </a:lnTo>
                <a:lnTo>
                  <a:pt x="365205" y="101003"/>
                </a:lnTo>
                <a:lnTo>
                  <a:pt x="365237" y="102474"/>
                </a:lnTo>
                <a:lnTo>
                  <a:pt x="391967" y="126017"/>
                </a:lnTo>
                <a:lnTo>
                  <a:pt x="398500" y="123870"/>
                </a:lnTo>
                <a:lnTo>
                  <a:pt x="403654" y="118425"/>
                </a:lnTo>
                <a:lnTo>
                  <a:pt x="385873" y="118425"/>
                </a:lnTo>
                <a:lnTo>
                  <a:pt x="379378" y="115720"/>
                </a:lnTo>
                <a:lnTo>
                  <a:pt x="375318" y="109912"/>
                </a:lnTo>
                <a:lnTo>
                  <a:pt x="373692" y="101003"/>
                </a:lnTo>
                <a:lnTo>
                  <a:pt x="374501" y="88992"/>
                </a:lnTo>
                <a:lnTo>
                  <a:pt x="377387" y="76413"/>
                </a:lnTo>
                <a:lnTo>
                  <a:pt x="381696" y="67763"/>
                </a:lnTo>
                <a:lnTo>
                  <a:pt x="387428" y="63042"/>
                </a:lnTo>
                <a:lnTo>
                  <a:pt x="394584" y="62249"/>
                </a:lnTo>
                <a:lnTo>
                  <a:pt x="408053" y="62249"/>
                </a:lnTo>
                <a:lnTo>
                  <a:pt x="405745" y="59477"/>
                </a:lnTo>
                <a:lnTo>
                  <a:pt x="395956" y="55820"/>
                </a:lnTo>
                <a:lnTo>
                  <a:pt x="387862" y="54616"/>
                </a:lnTo>
                <a:close/>
              </a:path>
              <a:path w="453390" h="132715">
                <a:moveTo>
                  <a:pt x="408053" y="62249"/>
                </a:moveTo>
                <a:lnTo>
                  <a:pt x="394584" y="62249"/>
                </a:lnTo>
                <a:lnTo>
                  <a:pt x="400838" y="65011"/>
                </a:lnTo>
                <a:lnTo>
                  <a:pt x="404694" y="71067"/>
                </a:lnTo>
                <a:lnTo>
                  <a:pt x="406155" y="80415"/>
                </a:lnTo>
                <a:lnTo>
                  <a:pt x="405223" y="93054"/>
                </a:lnTo>
                <a:lnTo>
                  <a:pt x="402464" y="105007"/>
                </a:lnTo>
                <a:lnTo>
                  <a:pt x="398320" y="113220"/>
                </a:lnTo>
                <a:lnTo>
                  <a:pt x="392789" y="117693"/>
                </a:lnTo>
                <a:lnTo>
                  <a:pt x="385873" y="118425"/>
                </a:lnTo>
                <a:lnTo>
                  <a:pt x="403654" y="118425"/>
                </a:lnTo>
                <a:lnTo>
                  <a:pt x="414736" y="78368"/>
                </a:lnTo>
                <a:lnTo>
                  <a:pt x="412005" y="66994"/>
                </a:lnTo>
                <a:lnTo>
                  <a:pt x="408053" y="62249"/>
                </a:lnTo>
                <a:close/>
              </a:path>
              <a:path w="453390" h="132715">
                <a:moveTo>
                  <a:pt x="451407" y="73275"/>
                </a:moveTo>
                <a:lnTo>
                  <a:pt x="442813" y="73275"/>
                </a:lnTo>
                <a:lnTo>
                  <a:pt x="434164" y="131137"/>
                </a:lnTo>
                <a:lnTo>
                  <a:pt x="442572" y="132383"/>
                </a:lnTo>
                <a:lnTo>
                  <a:pt x="451407" y="73275"/>
                </a:lnTo>
                <a:close/>
              </a:path>
              <a:path w="453390" h="132715">
                <a:moveTo>
                  <a:pt x="449619" y="63464"/>
                </a:moveTo>
                <a:lnTo>
                  <a:pt x="425777" y="70919"/>
                </a:lnTo>
                <a:lnTo>
                  <a:pt x="424615" y="78678"/>
                </a:lnTo>
                <a:lnTo>
                  <a:pt x="442813" y="73275"/>
                </a:lnTo>
                <a:lnTo>
                  <a:pt x="451407" y="73275"/>
                </a:lnTo>
                <a:lnTo>
                  <a:pt x="452802" y="63935"/>
                </a:lnTo>
                <a:lnTo>
                  <a:pt x="449619" y="63464"/>
                </a:lnTo>
                <a:close/>
              </a:path>
            </a:pathLst>
          </a:custGeom>
          <a:solidFill>
            <a:srgbClr val="616161"/>
          </a:solidFill>
        </p:spPr>
        <p:txBody>
          <a:bodyPr wrap="square" lIns="0" tIns="0" rIns="0" bIns="0" rtlCol="0"/>
          <a:lstStyle/>
          <a:p>
            <a:endParaRPr sz="1092"/>
          </a:p>
        </p:txBody>
      </p:sp>
      <p:sp>
        <p:nvSpPr>
          <p:cNvPr id="254" name="object 59">
            <a:extLst>
              <a:ext uri="{FF2B5EF4-FFF2-40B4-BE49-F238E27FC236}">
                <a16:creationId xmlns:a16="http://schemas.microsoft.com/office/drawing/2014/main" id="{97613DC8-AE19-45F0-BBDD-3B48AC767F5A}"/>
              </a:ext>
              <a:ext uri="{C183D7F6-B498-43B3-948B-1728B52AA6E4}">
                <adec:decorative xmlns:adec="http://schemas.microsoft.com/office/drawing/2017/decorative" val="1"/>
              </a:ext>
            </a:extLst>
          </p:cNvPr>
          <p:cNvSpPr/>
          <p:nvPr/>
        </p:nvSpPr>
        <p:spPr>
          <a:xfrm>
            <a:off x="6832400" y="4913338"/>
            <a:ext cx="422801" cy="131692"/>
          </a:xfrm>
          <a:custGeom>
            <a:avLst/>
            <a:gdLst/>
            <a:ahLst/>
            <a:cxnLst/>
            <a:rect l="l" t="t" r="r" b="b"/>
            <a:pathLst>
              <a:path w="697230" h="217170">
                <a:moveTo>
                  <a:pt x="0" y="158735"/>
                </a:moveTo>
                <a:lnTo>
                  <a:pt x="87163" y="61399"/>
                </a:lnTo>
                <a:lnTo>
                  <a:pt x="141304" y="13210"/>
                </a:lnTo>
                <a:lnTo>
                  <a:pt x="185000" y="0"/>
                </a:lnTo>
                <a:lnTo>
                  <a:pt x="240830" y="7598"/>
                </a:lnTo>
                <a:lnTo>
                  <a:pt x="279924" y="18251"/>
                </a:lnTo>
                <a:lnTo>
                  <a:pt x="340792" y="51724"/>
                </a:lnTo>
                <a:lnTo>
                  <a:pt x="387244" y="95130"/>
                </a:lnTo>
                <a:lnTo>
                  <a:pt x="408318" y="118199"/>
                </a:lnTo>
                <a:lnTo>
                  <a:pt x="429693" y="140922"/>
                </a:lnTo>
                <a:lnTo>
                  <a:pt x="478554" y="181555"/>
                </a:lnTo>
                <a:lnTo>
                  <a:pt x="544238" y="209481"/>
                </a:lnTo>
                <a:lnTo>
                  <a:pt x="586643" y="216320"/>
                </a:lnTo>
                <a:lnTo>
                  <a:pt x="637159" y="217153"/>
                </a:lnTo>
                <a:lnTo>
                  <a:pt x="697088" y="211037"/>
                </a:lnTo>
              </a:path>
            </a:pathLst>
          </a:custGeom>
          <a:ln w="10470">
            <a:solidFill>
              <a:srgbClr val="333333"/>
            </a:solidFill>
          </a:ln>
        </p:spPr>
        <p:txBody>
          <a:bodyPr wrap="square" lIns="0" tIns="0" rIns="0" bIns="0" rtlCol="0"/>
          <a:lstStyle/>
          <a:p>
            <a:endParaRPr sz="1092"/>
          </a:p>
        </p:txBody>
      </p:sp>
      <p:sp>
        <p:nvSpPr>
          <p:cNvPr id="255" name="object 60">
            <a:extLst>
              <a:ext uri="{FF2B5EF4-FFF2-40B4-BE49-F238E27FC236}">
                <a16:creationId xmlns:a16="http://schemas.microsoft.com/office/drawing/2014/main" id="{2728D587-2DF7-4F85-9D5A-4F9D3A0466FD}"/>
              </a:ext>
              <a:ext uri="{C183D7F6-B498-43B3-948B-1728B52AA6E4}">
                <adec:decorative xmlns:adec="http://schemas.microsoft.com/office/drawing/2017/decorative" val="1"/>
              </a:ext>
            </a:extLst>
          </p:cNvPr>
          <p:cNvSpPr/>
          <p:nvPr/>
        </p:nvSpPr>
        <p:spPr>
          <a:xfrm>
            <a:off x="7254969" y="5026700"/>
            <a:ext cx="25414" cy="25414"/>
          </a:xfrm>
          <a:custGeom>
            <a:avLst/>
            <a:gdLst/>
            <a:ahLst/>
            <a:cxnLst/>
            <a:rect l="l" t="t" r="r" b="b"/>
            <a:pathLst>
              <a:path w="41909" h="41909">
                <a:moveTo>
                  <a:pt x="20941" y="41883"/>
                </a:moveTo>
                <a:lnTo>
                  <a:pt x="29090" y="40238"/>
                </a:lnTo>
                <a:lnTo>
                  <a:pt x="35747" y="35751"/>
                </a:lnTo>
                <a:lnTo>
                  <a:pt x="40236" y="29095"/>
                </a:lnTo>
                <a:lnTo>
                  <a:pt x="41883" y="20941"/>
                </a:lnTo>
                <a:lnTo>
                  <a:pt x="40236" y="12792"/>
                </a:lnTo>
                <a:lnTo>
                  <a:pt x="35747" y="6135"/>
                </a:lnTo>
                <a:lnTo>
                  <a:pt x="29090" y="1646"/>
                </a:lnTo>
                <a:lnTo>
                  <a:pt x="20941" y="0"/>
                </a:lnTo>
                <a:lnTo>
                  <a:pt x="12788" y="1646"/>
                </a:lnTo>
                <a:lnTo>
                  <a:pt x="6132" y="6135"/>
                </a:lnTo>
                <a:lnTo>
                  <a:pt x="1645" y="12792"/>
                </a:lnTo>
                <a:lnTo>
                  <a:pt x="0" y="20941"/>
                </a:lnTo>
                <a:lnTo>
                  <a:pt x="1645" y="29095"/>
                </a:lnTo>
                <a:lnTo>
                  <a:pt x="6132" y="35751"/>
                </a:lnTo>
                <a:lnTo>
                  <a:pt x="12788" y="40238"/>
                </a:lnTo>
                <a:lnTo>
                  <a:pt x="20941" y="41883"/>
                </a:lnTo>
                <a:close/>
              </a:path>
            </a:pathLst>
          </a:custGeom>
          <a:ln w="10470">
            <a:solidFill>
              <a:srgbClr val="333333"/>
            </a:solidFill>
          </a:ln>
        </p:spPr>
        <p:txBody>
          <a:bodyPr wrap="square" lIns="0" tIns="0" rIns="0" bIns="0" rtlCol="0"/>
          <a:lstStyle/>
          <a:p>
            <a:endParaRPr sz="1092"/>
          </a:p>
        </p:txBody>
      </p:sp>
      <p:sp>
        <p:nvSpPr>
          <p:cNvPr id="256" name="object 61">
            <a:extLst>
              <a:ext uri="{FF2B5EF4-FFF2-40B4-BE49-F238E27FC236}">
                <a16:creationId xmlns:a16="http://schemas.microsoft.com/office/drawing/2014/main" id="{0777F8D7-C007-4FF8-AE8E-7DDF8DD6B80E}"/>
              </a:ext>
              <a:ext uri="{C183D7F6-B498-43B3-948B-1728B52AA6E4}">
                <adec:decorative xmlns:adec="http://schemas.microsoft.com/office/drawing/2017/decorative" val="1"/>
              </a:ext>
            </a:extLst>
          </p:cNvPr>
          <p:cNvSpPr/>
          <p:nvPr/>
        </p:nvSpPr>
        <p:spPr>
          <a:xfrm>
            <a:off x="9169036" y="5142908"/>
            <a:ext cx="0" cy="0"/>
          </a:xfrm>
          <a:custGeom>
            <a:avLst/>
            <a:gdLst/>
            <a:ahLst/>
            <a:cxnLst/>
            <a:rect l="l" t="t" r="r" b="b"/>
            <a:pathLst>
              <a:path>
                <a:moveTo>
                  <a:pt x="0" y="0"/>
                </a:moveTo>
              </a:path>
            </a:pathLst>
          </a:custGeom>
          <a:solidFill>
            <a:srgbClr val="D9D9D9"/>
          </a:solidFill>
        </p:spPr>
        <p:txBody>
          <a:bodyPr wrap="square" lIns="0" tIns="0" rIns="0" bIns="0" rtlCol="0"/>
          <a:lstStyle/>
          <a:p>
            <a:endParaRPr sz="1092"/>
          </a:p>
        </p:txBody>
      </p:sp>
      <p:sp>
        <p:nvSpPr>
          <p:cNvPr id="246" name="object 51">
            <a:extLst>
              <a:ext uri="{FF2B5EF4-FFF2-40B4-BE49-F238E27FC236}">
                <a16:creationId xmlns:a16="http://schemas.microsoft.com/office/drawing/2014/main" id="{1AF8D545-17E2-47AC-9C31-52F172F7DC97}"/>
              </a:ext>
              <a:ext uri="{C183D7F6-B498-43B3-948B-1728B52AA6E4}">
                <adec:decorative xmlns:adec="http://schemas.microsoft.com/office/drawing/2017/decorative" val="1"/>
              </a:ext>
            </a:extLst>
          </p:cNvPr>
          <p:cNvSpPr/>
          <p:nvPr/>
        </p:nvSpPr>
        <p:spPr>
          <a:xfrm>
            <a:off x="6196048" y="5527930"/>
            <a:ext cx="558729" cy="745870"/>
          </a:xfrm>
          <a:custGeom>
            <a:avLst/>
            <a:gdLst/>
            <a:ahLst/>
            <a:cxnLst/>
            <a:rect l="l" t="t" r="r" b="b"/>
            <a:pathLst>
              <a:path w="921384" h="1229995">
                <a:moveTo>
                  <a:pt x="276096" y="0"/>
                </a:moveTo>
                <a:lnTo>
                  <a:pt x="234539" y="1386"/>
                </a:lnTo>
                <a:lnTo>
                  <a:pt x="198009" y="18023"/>
                </a:lnTo>
                <a:lnTo>
                  <a:pt x="170384" y="47142"/>
                </a:lnTo>
                <a:lnTo>
                  <a:pt x="155545" y="85976"/>
                </a:lnTo>
                <a:lnTo>
                  <a:pt x="0" y="1015435"/>
                </a:lnTo>
                <a:lnTo>
                  <a:pt x="1392" y="1056991"/>
                </a:lnTo>
                <a:lnTo>
                  <a:pt x="18033" y="1093522"/>
                </a:lnTo>
                <a:lnTo>
                  <a:pt x="47157" y="1121150"/>
                </a:lnTo>
                <a:lnTo>
                  <a:pt x="85997" y="1135996"/>
                </a:lnTo>
                <a:lnTo>
                  <a:pt x="644922" y="1229533"/>
                </a:lnTo>
                <a:lnTo>
                  <a:pt x="686479" y="1228140"/>
                </a:lnTo>
                <a:lnTo>
                  <a:pt x="723009" y="1211499"/>
                </a:lnTo>
                <a:lnTo>
                  <a:pt x="750634" y="1182375"/>
                </a:lnTo>
                <a:lnTo>
                  <a:pt x="765474" y="1143535"/>
                </a:lnTo>
                <a:lnTo>
                  <a:pt x="921019" y="214077"/>
                </a:lnTo>
                <a:lnTo>
                  <a:pt x="919628" y="172526"/>
                </a:lnTo>
                <a:lnTo>
                  <a:pt x="902989" y="135999"/>
                </a:lnTo>
                <a:lnTo>
                  <a:pt x="873866" y="108376"/>
                </a:lnTo>
                <a:lnTo>
                  <a:pt x="835021" y="93536"/>
                </a:lnTo>
                <a:lnTo>
                  <a:pt x="276096" y="0"/>
                </a:lnTo>
                <a:close/>
              </a:path>
            </a:pathLst>
          </a:custGeom>
          <a:solidFill>
            <a:srgbClr val="FFFFFF"/>
          </a:solidFill>
          <a:effectLst>
            <a:outerShdw blurRad="63500" sx="102000" sy="102000" algn="ctr" rotWithShape="0">
              <a:prstClr val="black">
                <a:alpha val="40000"/>
              </a:prstClr>
            </a:outerShdw>
          </a:effectLst>
        </p:spPr>
        <p:txBody>
          <a:bodyPr wrap="square" lIns="0" tIns="0" rIns="0" bIns="0" rtlCol="0"/>
          <a:lstStyle/>
          <a:p>
            <a:endParaRPr sz="1092"/>
          </a:p>
        </p:txBody>
      </p:sp>
      <p:sp>
        <p:nvSpPr>
          <p:cNvPr id="247" name="object 52">
            <a:extLst>
              <a:ext uri="{FF2B5EF4-FFF2-40B4-BE49-F238E27FC236}">
                <a16:creationId xmlns:a16="http://schemas.microsoft.com/office/drawing/2014/main" id="{C8080B95-D211-401F-A0EA-0E23A9AE9AEB}"/>
              </a:ext>
              <a:ext uri="{C183D7F6-B498-43B3-948B-1728B52AA6E4}">
                <adec:decorative xmlns:adec="http://schemas.microsoft.com/office/drawing/2017/decorative" val="1"/>
              </a:ext>
            </a:extLst>
          </p:cNvPr>
          <p:cNvSpPr/>
          <p:nvPr/>
        </p:nvSpPr>
        <p:spPr>
          <a:xfrm>
            <a:off x="6252178" y="5527930"/>
            <a:ext cx="502509" cy="358110"/>
          </a:xfrm>
          <a:custGeom>
            <a:avLst/>
            <a:gdLst/>
            <a:ahLst/>
            <a:cxnLst/>
            <a:rect l="l" t="t" r="r" b="b"/>
            <a:pathLst>
              <a:path w="828675" h="590550">
                <a:moveTo>
                  <a:pt x="183533" y="0"/>
                </a:moveTo>
                <a:lnTo>
                  <a:pt x="141977" y="1386"/>
                </a:lnTo>
                <a:lnTo>
                  <a:pt x="105447" y="18023"/>
                </a:lnTo>
                <a:lnTo>
                  <a:pt x="77822" y="47142"/>
                </a:lnTo>
                <a:lnTo>
                  <a:pt x="62982" y="85976"/>
                </a:lnTo>
                <a:lnTo>
                  <a:pt x="0" y="462310"/>
                </a:lnTo>
                <a:lnTo>
                  <a:pt x="765474" y="590421"/>
                </a:lnTo>
                <a:lnTo>
                  <a:pt x="828456" y="214077"/>
                </a:lnTo>
                <a:lnTo>
                  <a:pt x="827065" y="172526"/>
                </a:lnTo>
                <a:lnTo>
                  <a:pt x="810426" y="135999"/>
                </a:lnTo>
                <a:lnTo>
                  <a:pt x="781303" y="108376"/>
                </a:lnTo>
                <a:lnTo>
                  <a:pt x="742459" y="93536"/>
                </a:lnTo>
                <a:lnTo>
                  <a:pt x="183533" y="0"/>
                </a:lnTo>
                <a:close/>
              </a:path>
            </a:pathLst>
          </a:custGeom>
          <a:solidFill>
            <a:srgbClr val="000000"/>
          </a:solidFill>
        </p:spPr>
        <p:txBody>
          <a:bodyPr wrap="square" lIns="0" tIns="0" rIns="0" bIns="0" rtlCol="0"/>
          <a:lstStyle/>
          <a:p>
            <a:endParaRPr sz="1092"/>
          </a:p>
        </p:txBody>
      </p:sp>
      <p:sp>
        <p:nvSpPr>
          <p:cNvPr id="259" name="object 57">
            <a:extLst>
              <a:ext uri="{FF2B5EF4-FFF2-40B4-BE49-F238E27FC236}">
                <a16:creationId xmlns:a16="http://schemas.microsoft.com/office/drawing/2014/main" id="{EF774696-8CDA-4681-B62D-59095245EDE1}"/>
              </a:ext>
              <a:ext uri="{C183D7F6-B498-43B3-948B-1728B52AA6E4}">
                <adec:decorative xmlns:adec="http://schemas.microsoft.com/office/drawing/2017/decorative" val="1"/>
              </a:ext>
            </a:extLst>
          </p:cNvPr>
          <p:cNvSpPr/>
          <p:nvPr/>
        </p:nvSpPr>
        <p:spPr>
          <a:xfrm>
            <a:off x="6384007" y="5792336"/>
            <a:ext cx="274936" cy="80478"/>
          </a:xfrm>
          <a:custGeom>
            <a:avLst/>
            <a:gdLst/>
            <a:ahLst/>
            <a:cxnLst/>
            <a:rect l="l" t="t" r="r" b="b"/>
            <a:pathLst>
              <a:path w="453390" h="132715">
                <a:moveTo>
                  <a:pt x="26791" y="9821"/>
                </a:moveTo>
                <a:lnTo>
                  <a:pt x="18198" y="9821"/>
                </a:lnTo>
                <a:lnTo>
                  <a:pt x="9559" y="67673"/>
                </a:lnTo>
                <a:lnTo>
                  <a:pt x="17957" y="68929"/>
                </a:lnTo>
                <a:lnTo>
                  <a:pt x="26791" y="9821"/>
                </a:lnTo>
                <a:close/>
              </a:path>
              <a:path w="453390" h="132715">
                <a:moveTo>
                  <a:pt x="25014" y="0"/>
                </a:moveTo>
                <a:lnTo>
                  <a:pt x="1162" y="7465"/>
                </a:lnTo>
                <a:lnTo>
                  <a:pt x="0" y="15214"/>
                </a:lnTo>
                <a:lnTo>
                  <a:pt x="18198" y="9821"/>
                </a:lnTo>
                <a:lnTo>
                  <a:pt x="26791" y="9821"/>
                </a:lnTo>
                <a:lnTo>
                  <a:pt x="28187" y="481"/>
                </a:lnTo>
                <a:lnTo>
                  <a:pt x="25014" y="0"/>
                </a:lnTo>
                <a:close/>
              </a:path>
              <a:path w="453390" h="132715">
                <a:moveTo>
                  <a:pt x="59945" y="5601"/>
                </a:moveTo>
                <a:lnTo>
                  <a:pt x="37925" y="39066"/>
                </a:lnTo>
                <a:lnTo>
                  <a:pt x="37293" y="51999"/>
                </a:lnTo>
                <a:lnTo>
                  <a:pt x="37324" y="53469"/>
                </a:lnTo>
                <a:lnTo>
                  <a:pt x="64050" y="77013"/>
                </a:lnTo>
                <a:lnTo>
                  <a:pt x="70584" y="74866"/>
                </a:lnTo>
                <a:lnTo>
                  <a:pt x="75727" y="69421"/>
                </a:lnTo>
                <a:lnTo>
                  <a:pt x="57956" y="69421"/>
                </a:lnTo>
                <a:lnTo>
                  <a:pt x="51461" y="66716"/>
                </a:lnTo>
                <a:lnTo>
                  <a:pt x="47401" y="60909"/>
                </a:lnTo>
                <a:lnTo>
                  <a:pt x="45776" y="51999"/>
                </a:lnTo>
                <a:lnTo>
                  <a:pt x="46584" y="39988"/>
                </a:lnTo>
                <a:lnTo>
                  <a:pt x="49471" y="27407"/>
                </a:lnTo>
                <a:lnTo>
                  <a:pt x="53779" y="18755"/>
                </a:lnTo>
                <a:lnTo>
                  <a:pt x="59511" y="14034"/>
                </a:lnTo>
                <a:lnTo>
                  <a:pt x="66668" y="13245"/>
                </a:lnTo>
                <a:lnTo>
                  <a:pt x="80143" y="13245"/>
                </a:lnTo>
                <a:lnTo>
                  <a:pt x="77832" y="10472"/>
                </a:lnTo>
                <a:lnTo>
                  <a:pt x="68039" y="6816"/>
                </a:lnTo>
                <a:lnTo>
                  <a:pt x="59945" y="5601"/>
                </a:lnTo>
                <a:close/>
              </a:path>
              <a:path w="453390" h="132715">
                <a:moveTo>
                  <a:pt x="80143" y="13245"/>
                </a:moveTo>
                <a:lnTo>
                  <a:pt x="66668" y="13245"/>
                </a:lnTo>
                <a:lnTo>
                  <a:pt x="72923" y="16006"/>
                </a:lnTo>
                <a:lnTo>
                  <a:pt x="76781" y="22059"/>
                </a:lnTo>
                <a:lnTo>
                  <a:pt x="78243" y="31407"/>
                </a:lnTo>
                <a:lnTo>
                  <a:pt x="77306" y="44051"/>
                </a:lnTo>
                <a:lnTo>
                  <a:pt x="74548" y="56001"/>
                </a:lnTo>
                <a:lnTo>
                  <a:pt x="70403" y="64212"/>
                </a:lnTo>
                <a:lnTo>
                  <a:pt x="64873" y="68685"/>
                </a:lnTo>
                <a:lnTo>
                  <a:pt x="57956" y="69421"/>
                </a:lnTo>
                <a:lnTo>
                  <a:pt x="75727" y="69421"/>
                </a:lnTo>
                <a:lnTo>
                  <a:pt x="86821" y="29355"/>
                </a:lnTo>
                <a:lnTo>
                  <a:pt x="84092" y="17985"/>
                </a:lnTo>
                <a:lnTo>
                  <a:pt x="80143" y="13245"/>
                </a:lnTo>
                <a:close/>
              </a:path>
              <a:path w="453390" h="132715">
                <a:moveTo>
                  <a:pt x="123490" y="24271"/>
                </a:moveTo>
                <a:lnTo>
                  <a:pt x="114897" y="24271"/>
                </a:lnTo>
                <a:lnTo>
                  <a:pt x="106248" y="82123"/>
                </a:lnTo>
                <a:lnTo>
                  <a:pt x="114656" y="83379"/>
                </a:lnTo>
                <a:lnTo>
                  <a:pt x="123490" y="24271"/>
                </a:lnTo>
                <a:close/>
              </a:path>
              <a:path w="453390" h="132715">
                <a:moveTo>
                  <a:pt x="121703" y="14449"/>
                </a:moveTo>
                <a:lnTo>
                  <a:pt x="97860" y="21915"/>
                </a:lnTo>
                <a:lnTo>
                  <a:pt x="96698" y="29664"/>
                </a:lnTo>
                <a:lnTo>
                  <a:pt x="114897" y="24271"/>
                </a:lnTo>
                <a:lnTo>
                  <a:pt x="123490" y="24271"/>
                </a:lnTo>
                <a:lnTo>
                  <a:pt x="124886" y="14931"/>
                </a:lnTo>
                <a:lnTo>
                  <a:pt x="121703" y="14449"/>
                </a:lnTo>
                <a:close/>
              </a:path>
              <a:path w="453390" h="132715">
                <a:moveTo>
                  <a:pt x="156644" y="20062"/>
                </a:moveTo>
                <a:lnTo>
                  <a:pt x="134624" y="53527"/>
                </a:lnTo>
                <a:lnTo>
                  <a:pt x="133987" y="66449"/>
                </a:lnTo>
                <a:lnTo>
                  <a:pt x="134019" y="67920"/>
                </a:lnTo>
                <a:lnTo>
                  <a:pt x="160749" y="91463"/>
                </a:lnTo>
                <a:lnTo>
                  <a:pt x="167282" y="89316"/>
                </a:lnTo>
                <a:lnTo>
                  <a:pt x="172426" y="83871"/>
                </a:lnTo>
                <a:lnTo>
                  <a:pt x="154654" y="83871"/>
                </a:lnTo>
                <a:lnTo>
                  <a:pt x="148160" y="81166"/>
                </a:lnTo>
                <a:lnTo>
                  <a:pt x="144100" y="75358"/>
                </a:lnTo>
                <a:lnTo>
                  <a:pt x="142474" y="66449"/>
                </a:lnTo>
                <a:lnTo>
                  <a:pt x="143283" y="54438"/>
                </a:lnTo>
                <a:lnTo>
                  <a:pt x="146169" y="41857"/>
                </a:lnTo>
                <a:lnTo>
                  <a:pt x="150478" y="33205"/>
                </a:lnTo>
                <a:lnTo>
                  <a:pt x="156210" y="28484"/>
                </a:lnTo>
                <a:lnTo>
                  <a:pt x="163366" y="27695"/>
                </a:lnTo>
                <a:lnTo>
                  <a:pt x="176841" y="27695"/>
                </a:lnTo>
                <a:lnTo>
                  <a:pt x="174531" y="24922"/>
                </a:lnTo>
                <a:lnTo>
                  <a:pt x="164738" y="21266"/>
                </a:lnTo>
                <a:lnTo>
                  <a:pt x="156644" y="20062"/>
                </a:lnTo>
                <a:close/>
              </a:path>
              <a:path w="453390" h="132715">
                <a:moveTo>
                  <a:pt x="176841" y="27695"/>
                </a:moveTo>
                <a:lnTo>
                  <a:pt x="163366" y="27695"/>
                </a:lnTo>
                <a:lnTo>
                  <a:pt x="169621" y="30457"/>
                </a:lnTo>
                <a:lnTo>
                  <a:pt x="173480" y="36513"/>
                </a:lnTo>
                <a:lnTo>
                  <a:pt x="174941" y="45861"/>
                </a:lnTo>
                <a:lnTo>
                  <a:pt x="174005" y="58500"/>
                </a:lnTo>
                <a:lnTo>
                  <a:pt x="171246" y="70453"/>
                </a:lnTo>
                <a:lnTo>
                  <a:pt x="167102" y="78666"/>
                </a:lnTo>
                <a:lnTo>
                  <a:pt x="161571" y="83139"/>
                </a:lnTo>
                <a:lnTo>
                  <a:pt x="154654" y="83871"/>
                </a:lnTo>
                <a:lnTo>
                  <a:pt x="172426" y="83871"/>
                </a:lnTo>
                <a:lnTo>
                  <a:pt x="183519" y="43809"/>
                </a:lnTo>
                <a:lnTo>
                  <a:pt x="180791" y="32436"/>
                </a:lnTo>
                <a:lnTo>
                  <a:pt x="176841" y="27695"/>
                </a:lnTo>
                <a:close/>
              </a:path>
              <a:path w="453390" h="132715">
                <a:moveTo>
                  <a:pt x="220188" y="38721"/>
                </a:moveTo>
                <a:lnTo>
                  <a:pt x="211595" y="38721"/>
                </a:lnTo>
                <a:lnTo>
                  <a:pt x="202946" y="96572"/>
                </a:lnTo>
                <a:lnTo>
                  <a:pt x="211354" y="97829"/>
                </a:lnTo>
                <a:lnTo>
                  <a:pt x="220188" y="38721"/>
                </a:lnTo>
                <a:close/>
              </a:path>
              <a:path w="453390" h="132715">
                <a:moveTo>
                  <a:pt x="218401" y="28910"/>
                </a:moveTo>
                <a:lnTo>
                  <a:pt x="194559" y="36365"/>
                </a:lnTo>
                <a:lnTo>
                  <a:pt x="193397" y="44124"/>
                </a:lnTo>
                <a:lnTo>
                  <a:pt x="211595" y="38721"/>
                </a:lnTo>
                <a:lnTo>
                  <a:pt x="220188" y="38721"/>
                </a:lnTo>
                <a:lnTo>
                  <a:pt x="221584" y="29381"/>
                </a:lnTo>
                <a:lnTo>
                  <a:pt x="218401" y="28910"/>
                </a:lnTo>
                <a:close/>
              </a:path>
              <a:path w="453390" h="132715">
                <a:moveTo>
                  <a:pt x="253343" y="34512"/>
                </a:moveTo>
                <a:lnTo>
                  <a:pt x="231322" y="67976"/>
                </a:lnTo>
                <a:lnTo>
                  <a:pt x="230686" y="80899"/>
                </a:lnTo>
                <a:lnTo>
                  <a:pt x="230718" y="82370"/>
                </a:lnTo>
                <a:lnTo>
                  <a:pt x="257447" y="105913"/>
                </a:lnTo>
                <a:lnTo>
                  <a:pt x="263981" y="103766"/>
                </a:lnTo>
                <a:lnTo>
                  <a:pt x="269134" y="98321"/>
                </a:lnTo>
                <a:lnTo>
                  <a:pt x="251353" y="98321"/>
                </a:lnTo>
                <a:lnTo>
                  <a:pt x="244859" y="95616"/>
                </a:lnTo>
                <a:lnTo>
                  <a:pt x="240798" y="89808"/>
                </a:lnTo>
                <a:lnTo>
                  <a:pt x="239173" y="80899"/>
                </a:lnTo>
                <a:lnTo>
                  <a:pt x="239982" y="68887"/>
                </a:lnTo>
                <a:lnTo>
                  <a:pt x="242868" y="56308"/>
                </a:lnTo>
                <a:lnTo>
                  <a:pt x="247175" y="47659"/>
                </a:lnTo>
                <a:lnTo>
                  <a:pt x="252904" y="42938"/>
                </a:lnTo>
                <a:lnTo>
                  <a:pt x="260054" y="42145"/>
                </a:lnTo>
                <a:lnTo>
                  <a:pt x="273534" y="42145"/>
                </a:lnTo>
                <a:lnTo>
                  <a:pt x="271225" y="39373"/>
                </a:lnTo>
                <a:lnTo>
                  <a:pt x="261437" y="35716"/>
                </a:lnTo>
                <a:lnTo>
                  <a:pt x="253343" y="34512"/>
                </a:lnTo>
                <a:close/>
              </a:path>
              <a:path w="453390" h="132715">
                <a:moveTo>
                  <a:pt x="273534" y="42145"/>
                </a:moveTo>
                <a:lnTo>
                  <a:pt x="260054" y="42145"/>
                </a:lnTo>
                <a:lnTo>
                  <a:pt x="266314" y="44907"/>
                </a:lnTo>
                <a:lnTo>
                  <a:pt x="270172" y="50963"/>
                </a:lnTo>
                <a:lnTo>
                  <a:pt x="271631" y="60311"/>
                </a:lnTo>
                <a:lnTo>
                  <a:pt x="270693" y="72950"/>
                </a:lnTo>
                <a:lnTo>
                  <a:pt x="267940" y="84903"/>
                </a:lnTo>
                <a:lnTo>
                  <a:pt x="263799" y="93116"/>
                </a:lnTo>
                <a:lnTo>
                  <a:pt x="258270" y="97589"/>
                </a:lnTo>
                <a:lnTo>
                  <a:pt x="251353" y="98321"/>
                </a:lnTo>
                <a:lnTo>
                  <a:pt x="269134" y="98321"/>
                </a:lnTo>
                <a:lnTo>
                  <a:pt x="280216" y="58264"/>
                </a:lnTo>
                <a:lnTo>
                  <a:pt x="277486" y="46889"/>
                </a:lnTo>
                <a:lnTo>
                  <a:pt x="273534" y="42145"/>
                </a:lnTo>
                <a:close/>
              </a:path>
              <a:path w="453390" h="132715">
                <a:moveTo>
                  <a:pt x="316887" y="53171"/>
                </a:moveTo>
                <a:lnTo>
                  <a:pt x="308294" y="53171"/>
                </a:lnTo>
                <a:lnTo>
                  <a:pt x="299645" y="111033"/>
                </a:lnTo>
                <a:lnTo>
                  <a:pt x="308053" y="112279"/>
                </a:lnTo>
                <a:lnTo>
                  <a:pt x="316887" y="53171"/>
                </a:lnTo>
                <a:close/>
              </a:path>
              <a:path w="453390" h="132715">
                <a:moveTo>
                  <a:pt x="315100" y="43359"/>
                </a:moveTo>
                <a:lnTo>
                  <a:pt x="291258" y="50815"/>
                </a:lnTo>
                <a:lnTo>
                  <a:pt x="290095" y="58574"/>
                </a:lnTo>
                <a:lnTo>
                  <a:pt x="308294" y="53171"/>
                </a:lnTo>
                <a:lnTo>
                  <a:pt x="316887" y="53171"/>
                </a:lnTo>
                <a:lnTo>
                  <a:pt x="318283" y="43831"/>
                </a:lnTo>
                <a:lnTo>
                  <a:pt x="315100" y="43359"/>
                </a:lnTo>
                <a:close/>
              </a:path>
              <a:path w="453390" h="132715">
                <a:moveTo>
                  <a:pt x="354708" y="58825"/>
                </a:moveTo>
                <a:lnTo>
                  <a:pt x="346115" y="58825"/>
                </a:lnTo>
                <a:lnTo>
                  <a:pt x="337466" y="116677"/>
                </a:lnTo>
                <a:lnTo>
                  <a:pt x="345874" y="117933"/>
                </a:lnTo>
                <a:lnTo>
                  <a:pt x="354708" y="58825"/>
                </a:lnTo>
                <a:close/>
              </a:path>
              <a:path w="453390" h="132715">
                <a:moveTo>
                  <a:pt x="352921" y="49014"/>
                </a:moveTo>
                <a:lnTo>
                  <a:pt x="329078" y="56469"/>
                </a:lnTo>
                <a:lnTo>
                  <a:pt x="327916" y="64228"/>
                </a:lnTo>
                <a:lnTo>
                  <a:pt x="346115" y="58825"/>
                </a:lnTo>
                <a:lnTo>
                  <a:pt x="354708" y="58825"/>
                </a:lnTo>
                <a:lnTo>
                  <a:pt x="356104" y="49485"/>
                </a:lnTo>
                <a:lnTo>
                  <a:pt x="352921" y="49014"/>
                </a:lnTo>
                <a:close/>
              </a:path>
              <a:path w="453390" h="132715">
                <a:moveTo>
                  <a:pt x="387862" y="54616"/>
                </a:moveTo>
                <a:lnTo>
                  <a:pt x="365842" y="88081"/>
                </a:lnTo>
                <a:lnTo>
                  <a:pt x="365205" y="101003"/>
                </a:lnTo>
                <a:lnTo>
                  <a:pt x="365237" y="102474"/>
                </a:lnTo>
                <a:lnTo>
                  <a:pt x="391967" y="126017"/>
                </a:lnTo>
                <a:lnTo>
                  <a:pt x="398500" y="123870"/>
                </a:lnTo>
                <a:lnTo>
                  <a:pt x="403654" y="118425"/>
                </a:lnTo>
                <a:lnTo>
                  <a:pt x="385873" y="118425"/>
                </a:lnTo>
                <a:lnTo>
                  <a:pt x="379378" y="115720"/>
                </a:lnTo>
                <a:lnTo>
                  <a:pt x="375318" y="109912"/>
                </a:lnTo>
                <a:lnTo>
                  <a:pt x="373692" y="101003"/>
                </a:lnTo>
                <a:lnTo>
                  <a:pt x="374501" y="88992"/>
                </a:lnTo>
                <a:lnTo>
                  <a:pt x="377387" y="76413"/>
                </a:lnTo>
                <a:lnTo>
                  <a:pt x="381696" y="67763"/>
                </a:lnTo>
                <a:lnTo>
                  <a:pt x="387428" y="63042"/>
                </a:lnTo>
                <a:lnTo>
                  <a:pt x="394584" y="62249"/>
                </a:lnTo>
                <a:lnTo>
                  <a:pt x="408053" y="62249"/>
                </a:lnTo>
                <a:lnTo>
                  <a:pt x="405745" y="59477"/>
                </a:lnTo>
                <a:lnTo>
                  <a:pt x="395956" y="55820"/>
                </a:lnTo>
                <a:lnTo>
                  <a:pt x="387862" y="54616"/>
                </a:lnTo>
                <a:close/>
              </a:path>
              <a:path w="453390" h="132715">
                <a:moveTo>
                  <a:pt x="408053" y="62249"/>
                </a:moveTo>
                <a:lnTo>
                  <a:pt x="394584" y="62249"/>
                </a:lnTo>
                <a:lnTo>
                  <a:pt x="400838" y="65011"/>
                </a:lnTo>
                <a:lnTo>
                  <a:pt x="404694" y="71067"/>
                </a:lnTo>
                <a:lnTo>
                  <a:pt x="406155" y="80415"/>
                </a:lnTo>
                <a:lnTo>
                  <a:pt x="405223" y="93054"/>
                </a:lnTo>
                <a:lnTo>
                  <a:pt x="402464" y="105007"/>
                </a:lnTo>
                <a:lnTo>
                  <a:pt x="398320" y="113220"/>
                </a:lnTo>
                <a:lnTo>
                  <a:pt x="392789" y="117693"/>
                </a:lnTo>
                <a:lnTo>
                  <a:pt x="385873" y="118425"/>
                </a:lnTo>
                <a:lnTo>
                  <a:pt x="403654" y="118425"/>
                </a:lnTo>
                <a:lnTo>
                  <a:pt x="414736" y="78368"/>
                </a:lnTo>
                <a:lnTo>
                  <a:pt x="412005" y="66994"/>
                </a:lnTo>
                <a:lnTo>
                  <a:pt x="408053" y="62249"/>
                </a:lnTo>
                <a:close/>
              </a:path>
              <a:path w="453390" h="132715">
                <a:moveTo>
                  <a:pt x="451407" y="73275"/>
                </a:moveTo>
                <a:lnTo>
                  <a:pt x="442813" y="73275"/>
                </a:lnTo>
                <a:lnTo>
                  <a:pt x="434164" y="131137"/>
                </a:lnTo>
                <a:lnTo>
                  <a:pt x="442572" y="132383"/>
                </a:lnTo>
                <a:lnTo>
                  <a:pt x="451407" y="73275"/>
                </a:lnTo>
                <a:close/>
              </a:path>
              <a:path w="453390" h="132715">
                <a:moveTo>
                  <a:pt x="449619" y="63464"/>
                </a:moveTo>
                <a:lnTo>
                  <a:pt x="425777" y="70919"/>
                </a:lnTo>
                <a:lnTo>
                  <a:pt x="424615" y="78678"/>
                </a:lnTo>
                <a:lnTo>
                  <a:pt x="442813" y="73275"/>
                </a:lnTo>
                <a:lnTo>
                  <a:pt x="451407" y="73275"/>
                </a:lnTo>
                <a:lnTo>
                  <a:pt x="452802" y="63935"/>
                </a:lnTo>
                <a:lnTo>
                  <a:pt x="449619" y="63464"/>
                </a:lnTo>
                <a:close/>
              </a:path>
            </a:pathLst>
          </a:custGeom>
          <a:solidFill>
            <a:srgbClr val="616161"/>
          </a:solidFill>
        </p:spPr>
        <p:txBody>
          <a:bodyPr wrap="square" lIns="0" tIns="0" rIns="0" bIns="0" rtlCol="0"/>
          <a:lstStyle/>
          <a:p>
            <a:endParaRPr sz="1092"/>
          </a:p>
        </p:txBody>
      </p:sp>
      <p:pic>
        <p:nvPicPr>
          <p:cNvPr id="260" name="object 58">
            <a:extLst>
              <a:ext uri="{FF2B5EF4-FFF2-40B4-BE49-F238E27FC236}">
                <a16:creationId xmlns:a16="http://schemas.microsoft.com/office/drawing/2014/main" id="{477CFDBF-3A44-410B-A5B5-A35B5889D76B}"/>
              </a:ext>
              <a:ext uri="{C183D7F6-B498-43B3-948B-1728B52AA6E4}">
                <adec:decorative xmlns:adec="http://schemas.microsoft.com/office/drawing/2017/decorative" val="1"/>
              </a:ext>
            </a:extLst>
          </p:cNvPr>
          <p:cNvPicPr/>
          <p:nvPr/>
        </p:nvPicPr>
        <p:blipFill>
          <a:blip r:embed="rId6" cstate="print"/>
          <a:stretch>
            <a:fillRect/>
          </a:stretch>
        </p:blipFill>
        <p:spPr>
          <a:xfrm>
            <a:off x="6361767" y="5668356"/>
            <a:ext cx="159705" cy="188513"/>
          </a:xfrm>
          <a:prstGeom prst="rect">
            <a:avLst/>
          </a:prstGeom>
        </p:spPr>
      </p:pic>
      <p:sp>
        <p:nvSpPr>
          <p:cNvPr id="262" name="object 60">
            <a:extLst>
              <a:ext uri="{FF2B5EF4-FFF2-40B4-BE49-F238E27FC236}">
                <a16:creationId xmlns:a16="http://schemas.microsoft.com/office/drawing/2014/main" id="{61B78FE0-974C-444B-9224-22362D8DE07F}"/>
              </a:ext>
              <a:ext uri="{C183D7F6-B498-43B3-948B-1728B52AA6E4}">
                <adec:decorative xmlns:adec="http://schemas.microsoft.com/office/drawing/2017/decorative" val="1"/>
              </a:ext>
            </a:extLst>
          </p:cNvPr>
          <p:cNvSpPr/>
          <p:nvPr/>
        </p:nvSpPr>
        <p:spPr>
          <a:xfrm>
            <a:off x="7254969" y="5026700"/>
            <a:ext cx="25414" cy="25414"/>
          </a:xfrm>
          <a:custGeom>
            <a:avLst/>
            <a:gdLst/>
            <a:ahLst/>
            <a:cxnLst/>
            <a:rect l="l" t="t" r="r" b="b"/>
            <a:pathLst>
              <a:path w="41909" h="41909">
                <a:moveTo>
                  <a:pt x="20941" y="41883"/>
                </a:moveTo>
                <a:lnTo>
                  <a:pt x="29090" y="40238"/>
                </a:lnTo>
                <a:lnTo>
                  <a:pt x="35747" y="35751"/>
                </a:lnTo>
                <a:lnTo>
                  <a:pt x="40236" y="29095"/>
                </a:lnTo>
                <a:lnTo>
                  <a:pt x="41883" y="20941"/>
                </a:lnTo>
                <a:lnTo>
                  <a:pt x="40236" y="12792"/>
                </a:lnTo>
                <a:lnTo>
                  <a:pt x="35747" y="6135"/>
                </a:lnTo>
                <a:lnTo>
                  <a:pt x="29090" y="1646"/>
                </a:lnTo>
                <a:lnTo>
                  <a:pt x="20941" y="0"/>
                </a:lnTo>
                <a:lnTo>
                  <a:pt x="12788" y="1646"/>
                </a:lnTo>
                <a:lnTo>
                  <a:pt x="6132" y="6135"/>
                </a:lnTo>
                <a:lnTo>
                  <a:pt x="1645" y="12792"/>
                </a:lnTo>
                <a:lnTo>
                  <a:pt x="0" y="20941"/>
                </a:lnTo>
                <a:lnTo>
                  <a:pt x="1645" y="29095"/>
                </a:lnTo>
                <a:lnTo>
                  <a:pt x="6132" y="35751"/>
                </a:lnTo>
                <a:lnTo>
                  <a:pt x="12788" y="40238"/>
                </a:lnTo>
                <a:lnTo>
                  <a:pt x="20941" y="41883"/>
                </a:lnTo>
                <a:close/>
              </a:path>
            </a:pathLst>
          </a:custGeom>
          <a:ln w="10470">
            <a:solidFill>
              <a:srgbClr val="333333"/>
            </a:solidFill>
          </a:ln>
        </p:spPr>
        <p:txBody>
          <a:bodyPr wrap="square" lIns="0" tIns="0" rIns="0" bIns="0" rtlCol="0"/>
          <a:lstStyle/>
          <a:p>
            <a:endParaRPr sz="1092"/>
          </a:p>
        </p:txBody>
      </p:sp>
      <p:sp>
        <p:nvSpPr>
          <p:cNvPr id="263" name="object 61">
            <a:extLst>
              <a:ext uri="{FF2B5EF4-FFF2-40B4-BE49-F238E27FC236}">
                <a16:creationId xmlns:a16="http://schemas.microsoft.com/office/drawing/2014/main" id="{36D85DD9-02A7-4473-ACC3-3207AA6959C2}"/>
              </a:ext>
              <a:ext uri="{C183D7F6-B498-43B3-948B-1728B52AA6E4}">
                <adec:decorative xmlns:adec="http://schemas.microsoft.com/office/drawing/2017/decorative" val="1"/>
              </a:ext>
            </a:extLst>
          </p:cNvPr>
          <p:cNvSpPr/>
          <p:nvPr/>
        </p:nvSpPr>
        <p:spPr>
          <a:xfrm>
            <a:off x="9169036" y="5142908"/>
            <a:ext cx="0" cy="0"/>
          </a:xfrm>
          <a:custGeom>
            <a:avLst/>
            <a:gdLst/>
            <a:ahLst/>
            <a:cxnLst/>
            <a:rect l="l" t="t" r="r" b="b"/>
            <a:pathLst>
              <a:path>
                <a:moveTo>
                  <a:pt x="0" y="0"/>
                </a:moveTo>
              </a:path>
            </a:pathLst>
          </a:custGeom>
          <a:solidFill>
            <a:srgbClr val="D9D9D9"/>
          </a:solidFill>
        </p:spPr>
        <p:txBody>
          <a:bodyPr wrap="square" lIns="0" tIns="0" rIns="0" bIns="0" rtlCol="0"/>
          <a:lstStyle/>
          <a:p>
            <a:endParaRPr sz="1092"/>
          </a:p>
        </p:txBody>
      </p:sp>
      <p:sp>
        <p:nvSpPr>
          <p:cNvPr id="267" name="object 30">
            <a:extLst>
              <a:ext uri="{FF2B5EF4-FFF2-40B4-BE49-F238E27FC236}">
                <a16:creationId xmlns:a16="http://schemas.microsoft.com/office/drawing/2014/main" id="{10426C30-7C40-4465-B6AF-862FA1767AD6}"/>
              </a:ext>
              <a:ext uri="{C183D7F6-B498-43B3-948B-1728B52AA6E4}">
                <adec:decorative xmlns:adec="http://schemas.microsoft.com/office/drawing/2017/decorative" val="1"/>
              </a:ext>
            </a:extLst>
          </p:cNvPr>
          <p:cNvSpPr/>
          <p:nvPr/>
        </p:nvSpPr>
        <p:spPr>
          <a:xfrm>
            <a:off x="8642033" y="5423331"/>
            <a:ext cx="541020" cy="480264"/>
          </a:xfrm>
          <a:custGeom>
            <a:avLst/>
            <a:gdLst/>
            <a:ahLst/>
            <a:cxnLst/>
            <a:rect l="l" t="t" r="r" b="b"/>
            <a:pathLst>
              <a:path w="629284" h="629284">
                <a:moveTo>
                  <a:pt x="628787" y="0"/>
                </a:moveTo>
                <a:lnTo>
                  <a:pt x="0" y="0"/>
                </a:lnTo>
                <a:lnTo>
                  <a:pt x="0" y="628787"/>
                </a:lnTo>
                <a:lnTo>
                  <a:pt x="628787" y="628787"/>
                </a:lnTo>
                <a:lnTo>
                  <a:pt x="628787" y="0"/>
                </a:lnTo>
                <a:close/>
              </a:path>
            </a:pathLst>
          </a:custGeom>
          <a:solidFill>
            <a:srgbClr val="9CC0E5"/>
          </a:solidFill>
        </p:spPr>
        <p:txBody>
          <a:bodyPr wrap="square" lIns="0" tIns="0" rIns="0" bIns="0" rtlCol="0"/>
          <a:lstStyle/>
          <a:p>
            <a:endParaRPr sz="1092"/>
          </a:p>
        </p:txBody>
      </p:sp>
      <p:sp>
        <p:nvSpPr>
          <p:cNvPr id="268" name="object 30">
            <a:extLst>
              <a:ext uri="{FF2B5EF4-FFF2-40B4-BE49-F238E27FC236}">
                <a16:creationId xmlns:a16="http://schemas.microsoft.com/office/drawing/2014/main" id="{27ECC6AC-07C7-4B06-8931-D5CA7F39900E}"/>
              </a:ext>
              <a:ext uri="{C183D7F6-B498-43B3-948B-1728B52AA6E4}">
                <adec:decorative xmlns:adec="http://schemas.microsoft.com/office/drawing/2017/decorative" val="1"/>
              </a:ext>
            </a:extLst>
          </p:cNvPr>
          <p:cNvSpPr/>
          <p:nvPr/>
        </p:nvSpPr>
        <p:spPr>
          <a:xfrm>
            <a:off x="8672513" y="4835956"/>
            <a:ext cx="419100" cy="410404"/>
          </a:xfrm>
          <a:custGeom>
            <a:avLst/>
            <a:gdLst/>
            <a:ahLst/>
            <a:cxnLst/>
            <a:rect l="l" t="t" r="r" b="b"/>
            <a:pathLst>
              <a:path w="629284" h="629284">
                <a:moveTo>
                  <a:pt x="628787" y="0"/>
                </a:moveTo>
                <a:lnTo>
                  <a:pt x="0" y="0"/>
                </a:lnTo>
                <a:lnTo>
                  <a:pt x="0" y="628787"/>
                </a:lnTo>
                <a:lnTo>
                  <a:pt x="628787" y="628787"/>
                </a:lnTo>
                <a:lnTo>
                  <a:pt x="628787" y="0"/>
                </a:lnTo>
                <a:close/>
              </a:path>
            </a:pathLst>
          </a:custGeom>
          <a:solidFill>
            <a:srgbClr val="FFE5A1"/>
          </a:solidFill>
        </p:spPr>
        <p:txBody>
          <a:bodyPr wrap="square" lIns="0" tIns="0" rIns="0" bIns="0" rtlCol="0"/>
          <a:lstStyle/>
          <a:p>
            <a:endParaRPr sz="1092"/>
          </a:p>
        </p:txBody>
      </p:sp>
      <p:sp>
        <p:nvSpPr>
          <p:cNvPr id="269" name="object 30">
            <a:extLst>
              <a:ext uri="{FF2B5EF4-FFF2-40B4-BE49-F238E27FC236}">
                <a16:creationId xmlns:a16="http://schemas.microsoft.com/office/drawing/2014/main" id="{B1F33446-DB21-4AEC-874A-5C0F1508F029}"/>
              </a:ext>
              <a:ext uri="{C183D7F6-B498-43B3-948B-1728B52AA6E4}">
                <adec:decorative xmlns:adec="http://schemas.microsoft.com/office/drawing/2017/decorative" val="1"/>
              </a:ext>
            </a:extLst>
          </p:cNvPr>
          <p:cNvSpPr/>
          <p:nvPr/>
        </p:nvSpPr>
        <p:spPr>
          <a:xfrm>
            <a:off x="7958138" y="4879975"/>
            <a:ext cx="588138" cy="575935"/>
          </a:xfrm>
          <a:custGeom>
            <a:avLst/>
            <a:gdLst/>
            <a:ahLst/>
            <a:cxnLst/>
            <a:rect l="l" t="t" r="r" b="b"/>
            <a:pathLst>
              <a:path w="629284" h="629284">
                <a:moveTo>
                  <a:pt x="628787" y="0"/>
                </a:moveTo>
                <a:lnTo>
                  <a:pt x="0" y="0"/>
                </a:lnTo>
                <a:lnTo>
                  <a:pt x="0" y="628787"/>
                </a:lnTo>
                <a:lnTo>
                  <a:pt x="628787" y="628787"/>
                </a:lnTo>
                <a:lnTo>
                  <a:pt x="628787" y="0"/>
                </a:lnTo>
                <a:close/>
              </a:path>
            </a:pathLst>
          </a:custGeom>
          <a:solidFill>
            <a:srgbClr val="FFE5A1"/>
          </a:solidFill>
        </p:spPr>
        <p:txBody>
          <a:bodyPr wrap="square" lIns="0" tIns="0" rIns="0" bIns="0" rtlCol="0"/>
          <a:lstStyle/>
          <a:p>
            <a:endParaRPr sz="1092"/>
          </a:p>
        </p:txBody>
      </p:sp>
      <p:grpSp>
        <p:nvGrpSpPr>
          <p:cNvPr id="7" name="Group 6" descr="Graphic of showing the flow for the generating stakeholders activity, which is broken up into three stages: 1) Prompts, 2) Brainstorm, 3) Impact Assessment table. This graphic is specifically in the context of the Patient stay predictor system. In the &quot;Prompts&quot; stage, there is a prompt card for the &quot;End user&quot; and &quot;Evaluation or decision subjects&quot; stakeholders. Then, in the &quot;Brainstorm&quot; stage, the stakeholders related to &quot;End user&quot; are Patients, Administrators, and Nurses. The stakeholders related to &quot;Evaluation or decision subjects&quot; are Past patients, New patients, Emergency surgery patients, and scheduled surgery patients. In the third and final stage, &quot;Impact Assessment table&quot;, the stakeholders that have been grouped and identified are Hospital Staff, Scheduled surgery patients, and emergency surgery patients. These stakeholders are documented in the Impact Assessment.">
            <a:extLst>
              <a:ext uri="{FF2B5EF4-FFF2-40B4-BE49-F238E27FC236}">
                <a16:creationId xmlns:a16="http://schemas.microsoft.com/office/drawing/2014/main" id="{9F7E279C-8960-41D1-B5F7-274BC3FED7A4}"/>
              </a:ext>
            </a:extLst>
          </p:cNvPr>
          <p:cNvGrpSpPr/>
          <p:nvPr/>
        </p:nvGrpSpPr>
        <p:grpSpPr>
          <a:xfrm>
            <a:off x="5918064" y="4468417"/>
            <a:ext cx="4876458" cy="1843209"/>
            <a:chOff x="5918064" y="4468417"/>
            <a:chExt cx="4876458" cy="1843209"/>
          </a:xfrm>
        </p:grpSpPr>
        <p:sp>
          <p:nvSpPr>
            <p:cNvPr id="186" name="object 17">
              <a:extLst>
                <a:ext uri="{FF2B5EF4-FFF2-40B4-BE49-F238E27FC236}">
                  <a16:creationId xmlns:a16="http://schemas.microsoft.com/office/drawing/2014/main" id="{A8CC93A5-C12C-4952-9F6E-DF7D6022C86F}"/>
                </a:ext>
                <a:ext uri="{C183D7F6-B498-43B3-948B-1728B52AA6E4}">
                  <adec:decorative xmlns:adec="http://schemas.microsoft.com/office/drawing/2017/decorative" val="1"/>
                </a:ext>
              </a:extLst>
            </p:cNvPr>
            <p:cNvSpPr/>
            <p:nvPr/>
          </p:nvSpPr>
          <p:spPr>
            <a:xfrm>
              <a:off x="5918064" y="4468417"/>
              <a:ext cx="4876458" cy="159032"/>
            </a:xfrm>
            <a:custGeom>
              <a:avLst/>
              <a:gdLst/>
              <a:ahLst/>
              <a:cxnLst/>
              <a:rect l="l" t="t" r="r" b="b"/>
              <a:pathLst>
                <a:path w="8041640" h="262254">
                  <a:moveTo>
                    <a:pt x="8041639" y="0"/>
                  </a:moveTo>
                  <a:lnTo>
                    <a:pt x="0" y="0"/>
                  </a:lnTo>
                  <a:lnTo>
                    <a:pt x="0" y="261772"/>
                  </a:lnTo>
                  <a:lnTo>
                    <a:pt x="8041639" y="261772"/>
                  </a:lnTo>
                  <a:lnTo>
                    <a:pt x="8041639" y="0"/>
                  </a:lnTo>
                  <a:close/>
                </a:path>
              </a:pathLst>
            </a:custGeom>
            <a:solidFill>
              <a:srgbClr val="FFC733">
                <a:alpha val="91000"/>
              </a:srgbClr>
            </a:solidFill>
          </p:spPr>
          <p:txBody>
            <a:bodyPr wrap="square" lIns="0" tIns="0" rIns="0" bIns="0" rtlCol="0"/>
            <a:lstStyle/>
            <a:p>
              <a:endParaRPr sz="1092"/>
            </a:p>
          </p:txBody>
        </p:sp>
        <p:sp>
          <p:nvSpPr>
            <p:cNvPr id="187" name="object 18">
              <a:extLst>
                <a:ext uri="{FF2B5EF4-FFF2-40B4-BE49-F238E27FC236}">
                  <a16:creationId xmlns:a16="http://schemas.microsoft.com/office/drawing/2014/main" id="{BD4D225C-8257-4CE7-9032-B8F5DA095BF5}"/>
                </a:ext>
              </a:extLst>
            </p:cNvPr>
            <p:cNvSpPr txBox="1"/>
            <p:nvPr/>
          </p:nvSpPr>
          <p:spPr>
            <a:xfrm>
              <a:off x="6324435" y="4484688"/>
              <a:ext cx="321144" cy="107372"/>
            </a:xfrm>
            <a:prstGeom prst="rect">
              <a:avLst/>
            </a:prstGeom>
          </p:spPr>
          <p:txBody>
            <a:bodyPr vert="horz" wrap="square" lIns="0" tIns="9242" rIns="0" bIns="0" rtlCol="0">
              <a:spAutoFit/>
            </a:bodyPr>
            <a:lstStyle/>
            <a:p>
              <a:pPr>
                <a:spcBef>
                  <a:spcPts val="73"/>
                </a:spcBef>
              </a:pPr>
              <a:r>
                <a:rPr sz="637" b="1" spc="-3">
                  <a:latin typeface="Segoe Pro Semibold"/>
                  <a:cs typeface="Segoe Pro Semibold"/>
                </a:rPr>
                <a:t>P</a:t>
              </a:r>
              <a:r>
                <a:rPr sz="637" b="1" spc="3">
                  <a:latin typeface="Segoe Pro Semibold"/>
                  <a:cs typeface="Segoe Pro Semibold"/>
                </a:rPr>
                <a:t>rompts</a:t>
              </a:r>
              <a:endParaRPr sz="637">
                <a:latin typeface="Segoe Pro Semibold"/>
                <a:cs typeface="Segoe Pro Semibold"/>
              </a:endParaRPr>
            </a:p>
          </p:txBody>
        </p:sp>
        <p:sp>
          <p:nvSpPr>
            <p:cNvPr id="190" name="object 21">
              <a:extLst>
                <a:ext uri="{FF2B5EF4-FFF2-40B4-BE49-F238E27FC236}">
                  <a16:creationId xmlns:a16="http://schemas.microsoft.com/office/drawing/2014/main" id="{74402BCE-7264-439A-A141-E9EFCE669597}"/>
                </a:ext>
              </a:extLst>
            </p:cNvPr>
            <p:cNvSpPr txBox="1"/>
            <p:nvPr/>
          </p:nvSpPr>
          <p:spPr>
            <a:xfrm>
              <a:off x="7192470" y="4484688"/>
              <a:ext cx="112439" cy="107372"/>
            </a:xfrm>
            <a:prstGeom prst="rect">
              <a:avLst/>
            </a:prstGeom>
          </p:spPr>
          <p:txBody>
            <a:bodyPr vert="horz" wrap="square" lIns="0" tIns="9242" rIns="0" bIns="0" rtlCol="0">
              <a:spAutoFit/>
            </a:bodyPr>
            <a:lstStyle/>
            <a:p>
              <a:pPr>
                <a:spcBef>
                  <a:spcPts val="73"/>
                </a:spcBef>
              </a:pPr>
              <a:r>
                <a:rPr sz="637" b="1" spc="-82">
                  <a:latin typeface="Segoe Pro Semibold"/>
                  <a:cs typeface="Segoe Pro Semibold"/>
                </a:rPr>
                <a:t>&gt;</a:t>
              </a:r>
              <a:r>
                <a:rPr sz="637" b="1" spc="9">
                  <a:latin typeface="Segoe Pro Semibold"/>
                  <a:cs typeface="Segoe Pro Semibold"/>
                </a:rPr>
                <a:t>&gt;</a:t>
              </a:r>
              <a:endParaRPr sz="637">
                <a:latin typeface="Segoe Pro Semibold"/>
                <a:cs typeface="Segoe Pro Semibold"/>
              </a:endParaRPr>
            </a:p>
          </p:txBody>
        </p:sp>
        <p:sp>
          <p:nvSpPr>
            <p:cNvPr id="188" name="object 19">
              <a:extLst>
                <a:ext uri="{FF2B5EF4-FFF2-40B4-BE49-F238E27FC236}">
                  <a16:creationId xmlns:a16="http://schemas.microsoft.com/office/drawing/2014/main" id="{D49E8C7E-63D6-47A9-AA45-CF1CE5CF698E}"/>
                </a:ext>
              </a:extLst>
            </p:cNvPr>
            <p:cNvSpPr txBox="1"/>
            <p:nvPr/>
          </p:nvSpPr>
          <p:spPr>
            <a:xfrm>
              <a:off x="7900535" y="4484688"/>
              <a:ext cx="413559" cy="107372"/>
            </a:xfrm>
            <a:prstGeom prst="rect">
              <a:avLst/>
            </a:prstGeom>
          </p:spPr>
          <p:txBody>
            <a:bodyPr vert="horz" wrap="square" lIns="0" tIns="9242" rIns="0" bIns="0" rtlCol="0">
              <a:spAutoFit/>
            </a:bodyPr>
            <a:lstStyle/>
            <a:p>
              <a:pPr>
                <a:spcBef>
                  <a:spcPts val="73"/>
                </a:spcBef>
              </a:pPr>
              <a:r>
                <a:rPr sz="637" b="1">
                  <a:latin typeface="Segoe Pro Semibold"/>
                  <a:cs typeface="Segoe Pro Semibold"/>
                </a:rPr>
                <a:t>Brainstorm</a:t>
              </a:r>
              <a:endParaRPr sz="637">
                <a:latin typeface="Segoe Pro Semibold"/>
                <a:cs typeface="Segoe Pro Semibold"/>
              </a:endParaRPr>
            </a:p>
          </p:txBody>
        </p:sp>
        <p:sp>
          <p:nvSpPr>
            <p:cNvPr id="191" name="object 22">
              <a:extLst>
                <a:ext uri="{FF2B5EF4-FFF2-40B4-BE49-F238E27FC236}">
                  <a16:creationId xmlns:a16="http://schemas.microsoft.com/office/drawing/2014/main" id="{2A74AD32-6F28-4741-B8D3-627C3E2A4B74}"/>
                </a:ext>
              </a:extLst>
            </p:cNvPr>
            <p:cNvSpPr txBox="1"/>
            <p:nvPr/>
          </p:nvSpPr>
          <p:spPr>
            <a:xfrm>
              <a:off x="9118226" y="4484688"/>
              <a:ext cx="112439" cy="107372"/>
            </a:xfrm>
            <a:prstGeom prst="rect">
              <a:avLst/>
            </a:prstGeom>
          </p:spPr>
          <p:txBody>
            <a:bodyPr vert="horz" wrap="square" lIns="0" tIns="9242" rIns="0" bIns="0" rtlCol="0">
              <a:spAutoFit/>
            </a:bodyPr>
            <a:lstStyle/>
            <a:p>
              <a:pPr>
                <a:spcBef>
                  <a:spcPts val="73"/>
                </a:spcBef>
              </a:pPr>
              <a:r>
                <a:rPr sz="637" b="1" spc="-82">
                  <a:latin typeface="Segoe Pro Semibold"/>
                  <a:cs typeface="Segoe Pro Semibold"/>
                </a:rPr>
                <a:t>&gt;</a:t>
              </a:r>
              <a:r>
                <a:rPr sz="637" b="1" spc="9">
                  <a:latin typeface="Segoe Pro Semibold"/>
                  <a:cs typeface="Segoe Pro Semibold"/>
                </a:rPr>
                <a:t>&gt;</a:t>
              </a:r>
              <a:endParaRPr sz="637">
                <a:latin typeface="Segoe Pro Semibold"/>
                <a:cs typeface="Segoe Pro Semibold"/>
              </a:endParaRPr>
            </a:p>
          </p:txBody>
        </p:sp>
        <p:sp>
          <p:nvSpPr>
            <p:cNvPr id="189" name="object 20">
              <a:extLst>
                <a:ext uri="{FF2B5EF4-FFF2-40B4-BE49-F238E27FC236}">
                  <a16:creationId xmlns:a16="http://schemas.microsoft.com/office/drawing/2014/main" id="{5C187E42-7238-4A7E-855B-21C26E4273B3}"/>
                </a:ext>
              </a:extLst>
            </p:cNvPr>
            <p:cNvSpPr txBox="1"/>
            <p:nvPr/>
          </p:nvSpPr>
          <p:spPr>
            <a:xfrm>
              <a:off x="9528718" y="4484688"/>
              <a:ext cx="920304" cy="107372"/>
            </a:xfrm>
            <a:prstGeom prst="rect">
              <a:avLst/>
            </a:prstGeom>
          </p:spPr>
          <p:txBody>
            <a:bodyPr vert="horz" wrap="square" lIns="0" tIns="9242" rIns="0" bIns="0" rtlCol="0">
              <a:spAutoFit/>
            </a:bodyPr>
            <a:lstStyle/>
            <a:p>
              <a:pPr>
                <a:spcBef>
                  <a:spcPts val="73"/>
                </a:spcBef>
              </a:pPr>
              <a:r>
                <a:rPr sz="637" b="1" spc="3">
                  <a:latin typeface="Segoe Pro Semibold"/>
                  <a:cs typeface="Segoe Pro Semibold"/>
                </a:rPr>
                <a:t>Impact</a:t>
              </a:r>
              <a:r>
                <a:rPr sz="637" b="1" spc="-18">
                  <a:latin typeface="Segoe Pro Semibold"/>
                  <a:cs typeface="Segoe Pro Semibold"/>
                </a:rPr>
                <a:t> </a:t>
              </a:r>
              <a:r>
                <a:rPr sz="637" b="1" spc="6">
                  <a:latin typeface="Segoe Pro Semibold"/>
                  <a:cs typeface="Segoe Pro Semibold"/>
                </a:rPr>
                <a:t>Assessment</a:t>
              </a:r>
              <a:r>
                <a:rPr sz="637" b="1" spc="-18">
                  <a:latin typeface="Segoe Pro Semibold"/>
                  <a:cs typeface="Segoe Pro Semibold"/>
                </a:rPr>
                <a:t> </a:t>
              </a:r>
              <a:r>
                <a:rPr sz="637" b="1" spc="3">
                  <a:latin typeface="Segoe Pro Semibold"/>
                  <a:cs typeface="Segoe Pro Semibold"/>
                </a:rPr>
                <a:t>table</a:t>
              </a:r>
              <a:endParaRPr sz="637">
                <a:latin typeface="Segoe Pro Semibold"/>
                <a:cs typeface="Segoe Pro Semibold"/>
              </a:endParaRPr>
            </a:p>
          </p:txBody>
        </p:sp>
        <p:sp>
          <p:nvSpPr>
            <p:cNvPr id="215" name="object 37">
              <a:extLst>
                <a:ext uri="{FF2B5EF4-FFF2-40B4-BE49-F238E27FC236}">
                  <a16:creationId xmlns:a16="http://schemas.microsoft.com/office/drawing/2014/main" id="{FACD5666-78DF-4FF6-824C-596E511642DF}"/>
                </a:ext>
              </a:extLst>
            </p:cNvPr>
            <p:cNvSpPr txBox="1"/>
            <p:nvPr/>
          </p:nvSpPr>
          <p:spPr>
            <a:xfrm>
              <a:off x="7384710" y="4834895"/>
              <a:ext cx="440078" cy="221295"/>
            </a:xfrm>
            <a:prstGeom prst="rect">
              <a:avLst/>
            </a:prstGeom>
          </p:spPr>
          <p:txBody>
            <a:bodyPr vert="horz" wrap="square" lIns="0" tIns="1540" rIns="0" bIns="0" rtlCol="0">
              <a:spAutoFit/>
            </a:bodyPr>
            <a:lstStyle/>
            <a:p>
              <a:pPr>
                <a:spcBef>
                  <a:spcPts val="12"/>
                </a:spcBef>
              </a:pPr>
              <a:endParaRPr sz="728">
                <a:latin typeface="Times New Roman"/>
                <a:cs typeface="Times New Roman"/>
              </a:endParaRPr>
            </a:p>
            <a:p>
              <a:pPr marL="70467"/>
              <a:r>
                <a:rPr sz="700" spc="3">
                  <a:latin typeface="Segoe UI Semilight"/>
                  <a:cs typeface="Segoe UI Semilight"/>
                </a:rPr>
                <a:t>Patients</a:t>
              </a:r>
              <a:endParaRPr sz="700">
                <a:latin typeface="Segoe UI Semilight"/>
                <a:cs typeface="Segoe UI Semilight"/>
              </a:endParaRPr>
            </a:p>
          </p:txBody>
        </p:sp>
        <p:sp>
          <p:nvSpPr>
            <p:cNvPr id="210" name="object 32">
              <a:extLst>
                <a:ext uri="{FF2B5EF4-FFF2-40B4-BE49-F238E27FC236}">
                  <a16:creationId xmlns:a16="http://schemas.microsoft.com/office/drawing/2014/main" id="{E581441D-082B-451A-8379-2F6EC6B424CF}"/>
                </a:ext>
              </a:extLst>
            </p:cNvPr>
            <p:cNvSpPr txBox="1"/>
            <p:nvPr/>
          </p:nvSpPr>
          <p:spPr>
            <a:xfrm>
              <a:off x="7410245" y="5436609"/>
              <a:ext cx="378347" cy="223405"/>
            </a:xfrm>
            <a:prstGeom prst="rect">
              <a:avLst/>
            </a:prstGeom>
          </p:spPr>
          <p:txBody>
            <a:bodyPr vert="horz" wrap="square" lIns="0" tIns="6931" rIns="0" bIns="0" rtlCol="0">
              <a:spAutoFit/>
            </a:bodyPr>
            <a:lstStyle/>
            <a:p>
              <a:pPr marL="7701" marR="3081">
                <a:lnSpc>
                  <a:spcPct val="104099"/>
                </a:lnSpc>
                <a:spcBef>
                  <a:spcPts val="55"/>
                </a:spcBef>
              </a:pPr>
              <a:r>
                <a:rPr sz="700" spc="3">
                  <a:latin typeface="Segoe UI Semilight"/>
                  <a:cs typeface="Segoe UI Semilight"/>
                </a:rPr>
                <a:t>Past </a:t>
              </a:r>
              <a:r>
                <a:rPr sz="700" spc="6">
                  <a:latin typeface="Segoe UI Semilight"/>
                  <a:cs typeface="Segoe UI Semilight"/>
                </a:rPr>
                <a:t> </a:t>
              </a:r>
              <a:r>
                <a:rPr sz="700" spc="3">
                  <a:latin typeface="Segoe UI Semilight"/>
                  <a:cs typeface="Segoe UI Semilight"/>
                </a:rPr>
                <a:t>pati</a:t>
              </a:r>
              <a:r>
                <a:rPr sz="700" spc="9">
                  <a:latin typeface="Segoe UI Semilight"/>
                  <a:cs typeface="Segoe UI Semilight"/>
                </a:rPr>
                <a:t>e</a:t>
              </a:r>
              <a:r>
                <a:rPr sz="700" spc="6">
                  <a:latin typeface="Segoe UI Semilight"/>
                  <a:cs typeface="Segoe UI Semilight"/>
                </a:rPr>
                <a:t>n</a:t>
              </a:r>
              <a:r>
                <a:rPr sz="700" spc="9">
                  <a:latin typeface="Segoe UI Semilight"/>
                  <a:cs typeface="Segoe UI Semilight"/>
                </a:rPr>
                <a:t>ts</a:t>
              </a:r>
              <a:endParaRPr sz="700">
                <a:latin typeface="Segoe UI Semilight"/>
                <a:cs typeface="Segoe UI Semilight"/>
              </a:endParaRPr>
            </a:p>
          </p:txBody>
        </p:sp>
        <p:sp>
          <p:nvSpPr>
            <p:cNvPr id="211" name="object 33">
              <a:extLst>
                <a:ext uri="{FF2B5EF4-FFF2-40B4-BE49-F238E27FC236}">
                  <a16:creationId xmlns:a16="http://schemas.microsoft.com/office/drawing/2014/main" id="{2DC0E318-9CB9-492F-9A9F-064DCFA52A80}"/>
                </a:ext>
              </a:extLst>
            </p:cNvPr>
            <p:cNvSpPr txBox="1"/>
            <p:nvPr/>
          </p:nvSpPr>
          <p:spPr>
            <a:xfrm>
              <a:off x="7419023" y="5876946"/>
              <a:ext cx="396240" cy="434680"/>
            </a:xfrm>
            <a:prstGeom prst="rect">
              <a:avLst/>
            </a:prstGeom>
          </p:spPr>
          <p:txBody>
            <a:bodyPr vert="horz" wrap="square" lIns="0" tIns="6931" rIns="0" bIns="0" rtlCol="0">
              <a:spAutoFit/>
            </a:bodyPr>
            <a:lstStyle/>
            <a:p>
              <a:pPr marL="7701" marR="3081">
                <a:lnSpc>
                  <a:spcPct val="104099"/>
                </a:lnSpc>
                <a:spcBef>
                  <a:spcPts val="55"/>
                </a:spcBef>
              </a:pPr>
              <a:endParaRPr lang="en-GB" sz="576" spc="9">
                <a:latin typeface="Segoe UI Semilight"/>
                <a:cs typeface="Segoe UI Semilight"/>
              </a:endParaRPr>
            </a:p>
            <a:p>
              <a:pPr marL="7701" marR="3081">
                <a:lnSpc>
                  <a:spcPct val="104099"/>
                </a:lnSpc>
                <a:spcBef>
                  <a:spcPts val="55"/>
                </a:spcBef>
              </a:pPr>
              <a:r>
                <a:rPr sz="700" spc="9">
                  <a:latin typeface="Segoe UI Semilight"/>
                  <a:cs typeface="Segoe UI Semilight"/>
                </a:rPr>
                <a:t>New </a:t>
              </a:r>
              <a:r>
                <a:rPr sz="700" spc="12">
                  <a:latin typeface="Segoe UI Semilight"/>
                  <a:cs typeface="Segoe UI Semilight"/>
                </a:rPr>
                <a:t> </a:t>
              </a:r>
              <a:r>
                <a:rPr sz="700" spc="3">
                  <a:latin typeface="Segoe UI Semilight"/>
                  <a:cs typeface="Segoe UI Semilight"/>
                </a:rPr>
                <a:t>pati</a:t>
              </a:r>
              <a:r>
                <a:rPr sz="700" spc="9">
                  <a:latin typeface="Segoe UI Semilight"/>
                  <a:cs typeface="Segoe UI Semilight"/>
                </a:rPr>
                <a:t>e</a:t>
              </a:r>
              <a:r>
                <a:rPr sz="700" spc="6">
                  <a:latin typeface="Segoe UI Semilight"/>
                  <a:cs typeface="Segoe UI Semilight"/>
                </a:rPr>
                <a:t>n</a:t>
              </a:r>
              <a:r>
                <a:rPr sz="700" spc="9">
                  <a:latin typeface="Segoe UI Semilight"/>
                  <a:cs typeface="Segoe UI Semilight"/>
                </a:rPr>
                <a:t>ts</a:t>
              </a:r>
              <a:endParaRPr lang="en-GB" sz="700" spc="9">
                <a:latin typeface="Segoe UI Semilight"/>
                <a:cs typeface="Segoe UI Semilight"/>
              </a:endParaRPr>
            </a:p>
            <a:p>
              <a:pPr marL="7701" marR="3081">
                <a:lnSpc>
                  <a:spcPct val="104099"/>
                </a:lnSpc>
                <a:spcBef>
                  <a:spcPts val="55"/>
                </a:spcBef>
              </a:pPr>
              <a:endParaRPr sz="576">
                <a:latin typeface="Segoe UI Semilight"/>
                <a:cs typeface="Segoe UI Semilight"/>
              </a:endParaRPr>
            </a:p>
          </p:txBody>
        </p:sp>
        <p:sp>
          <p:nvSpPr>
            <p:cNvPr id="185" name="object 16">
              <a:extLst>
                <a:ext uri="{FF2B5EF4-FFF2-40B4-BE49-F238E27FC236}">
                  <a16:creationId xmlns:a16="http://schemas.microsoft.com/office/drawing/2014/main" id="{D9735FFD-9D24-46B2-9C51-2F01910EE7C8}"/>
                </a:ext>
              </a:extLst>
            </p:cNvPr>
            <p:cNvSpPr txBox="1"/>
            <p:nvPr/>
          </p:nvSpPr>
          <p:spPr>
            <a:xfrm rot="21240000">
              <a:off x="6391606" y="5129496"/>
              <a:ext cx="324192" cy="76944"/>
            </a:xfrm>
            <a:prstGeom prst="rect">
              <a:avLst/>
            </a:prstGeom>
          </p:spPr>
          <p:txBody>
            <a:bodyPr vert="horz" wrap="square" lIns="0" tIns="0" rIns="0" bIns="0" rtlCol="0">
              <a:spAutoFit/>
            </a:bodyPr>
            <a:lstStyle/>
            <a:p>
              <a:pPr>
                <a:lnSpc>
                  <a:spcPts val="649"/>
                </a:lnSpc>
              </a:pPr>
              <a:r>
                <a:rPr sz="637" spc="6">
                  <a:latin typeface="Segoe UI"/>
                  <a:cs typeface="Segoe UI"/>
                </a:rPr>
                <a:t>End</a:t>
              </a:r>
              <a:r>
                <a:rPr sz="637" spc="3">
                  <a:latin typeface="Segoe UI"/>
                  <a:cs typeface="Segoe UI"/>
                </a:rPr>
                <a:t> </a:t>
              </a:r>
              <a:r>
                <a:rPr sz="637" spc="6">
                  <a:latin typeface="Segoe UI"/>
                  <a:cs typeface="Segoe UI"/>
                </a:rPr>
                <a:t>user</a:t>
              </a:r>
              <a:endParaRPr sz="637">
                <a:latin typeface="Segoe UI"/>
                <a:cs typeface="Segoe UI"/>
              </a:endParaRPr>
            </a:p>
          </p:txBody>
        </p:sp>
        <p:sp>
          <p:nvSpPr>
            <p:cNvPr id="248" name="object 53">
              <a:extLst>
                <a:ext uri="{FF2B5EF4-FFF2-40B4-BE49-F238E27FC236}">
                  <a16:creationId xmlns:a16="http://schemas.microsoft.com/office/drawing/2014/main" id="{E8CE2AFA-19E4-43DF-89C9-2CE9872DA0D5}"/>
                </a:ext>
              </a:extLst>
            </p:cNvPr>
            <p:cNvSpPr txBox="1"/>
            <p:nvPr/>
          </p:nvSpPr>
          <p:spPr>
            <a:xfrm rot="540000">
              <a:off x="6310486" y="5935091"/>
              <a:ext cx="326068" cy="64120"/>
            </a:xfrm>
            <a:prstGeom prst="rect">
              <a:avLst/>
            </a:prstGeom>
          </p:spPr>
          <p:txBody>
            <a:bodyPr vert="horz" wrap="square" lIns="0" tIns="0" rIns="0" bIns="0" rtlCol="0">
              <a:spAutoFit/>
            </a:bodyPr>
            <a:lstStyle/>
            <a:p>
              <a:pPr>
                <a:lnSpc>
                  <a:spcPts val="549"/>
                </a:lnSpc>
              </a:pPr>
              <a:r>
                <a:rPr sz="546">
                  <a:latin typeface="Segoe UI"/>
                  <a:cs typeface="Segoe UI"/>
                </a:rPr>
                <a:t>Evaluation</a:t>
              </a:r>
            </a:p>
          </p:txBody>
        </p:sp>
        <p:sp>
          <p:nvSpPr>
            <p:cNvPr id="249" name="object 54">
              <a:extLst>
                <a:ext uri="{FF2B5EF4-FFF2-40B4-BE49-F238E27FC236}">
                  <a16:creationId xmlns:a16="http://schemas.microsoft.com/office/drawing/2014/main" id="{2D30C239-7A29-44AF-B054-F2891D60AC7A}"/>
                </a:ext>
              </a:extLst>
            </p:cNvPr>
            <p:cNvSpPr txBox="1"/>
            <p:nvPr/>
          </p:nvSpPr>
          <p:spPr>
            <a:xfrm rot="540000">
              <a:off x="6286467" y="6017800"/>
              <a:ext cx="346405" cy="64120"/>
            </a:xfrm>
            <a:prstGeom prst="rect">
              <a:avLst/>
            </a:prstGeom>
          </p:spPr>
          <p:txBody>
            <a:bodyPr vert="horz" wrap="square" lIns="0" tIns="0" rIns="0" bIns="0" rtlCol="0">
              <a:spAutoFit/>
            </a:bodyPr>
            <a:lstStyle/>
            <a:p>
              <a:pPr>
                <a:lnSpc>
                  <a:spcPts val="549"/>
                </a:lnSpc>
              </a:pPr>
              <a:r>
                <a:rPr sz="546">
                  <a:latin typeface="Segoe UI"/>
                  <a:cs typeface="Segoe UI"/>
                </a:rPr>
                <a:t>or</a:t>
              </a:r>
              <a:r>
                <a:rPr sz="546" spc="-6">
                  <a:latin typeface="Segoe UI"/>
                  <a:cs typeface="Segoe UI"/>
                </a:rPr>
                <a:t> </a:t>
              </a:r>
              <a:r>
                <a:rPr sz="546">
                  <a:latin typeface="Segoe UI"/>
                  <a:cs typeface="Segoe UI"/>
                </a:rPr>
                <a:t>decision</a:t>
              </a:r>
            </a:p>
          </p:txBody>
        </p:sp>
        <p:sp>
          <p:nvSpPr>
            <p:cNvPr id="250" name="object 55">
              <a:extLst>
                <a:ext uri="{FF2B5EF4-FFF2-40B4-BE49-F238E27FC236}">
                  <a16:creationId xmlns:a16="http://schemas.microsoft.com/office/drawing/2014/main" id="{74EFE9CD-F5C4-44DD-A542-953B889F6C65}"/>
                </a:ext>
              </a:extLst>
            </p:cNvPr>
            <p:cNvSpPr txBox="1"/>
            <p:nvPr/>
          </p:nvSpPr>
          <p:spPr>
            <a:xfrm rot="540000">
              <a:off x="6315919" y="6100232"/>
              <a:ext cx="259547" cy="64120"/>
            </a:xfrm>
            <a:prstGeom prst="rect">
              <a:avLst/>
            </a:prstGeom>
          </p:spPr>
          <p:txBody>
            <a:bodyPr vert="horz" wrap="square" lIns="0" tIns="0" rIns="0" bIns="0" rtlCol="0">
              <a:spAutoFit/>
            </a:bodyPr>
            <a:lstStyle/>
            <a:p>
              <a:pPr>
                <a:lnSpc>
                  <a:spcPts val="549"/>
                </a:lnSpc>
              </a:pPr>
              <a:r>
                <a:rPr sz="546" spc="-3">
                  <a:latin typeface="Segoe UI"/>
                  <a:cs typeface="Segoe UI"/>
                </a:rPr>
                <a:t>subjects</a:t>
              </a:r>
              <a:endParaRPr sz="546">
                <a:latin typeface="Segoe UI"/>
                <a:cs typeface="Segoe UI"/>
              </a:endParaRPr>
            </a:p>
          </p:txBody>
        </p:sp>
        <p:sp>
          <p:nvSpPr>
            <p:cNvPr id="265" name="TextBox 264">
              <a:extLst>
                <a:ext uri="{FF2B5EF4-FFF2-40B4-BE49-F238E27FC236}">
                  <a16:creationId xmlns:a16="http://schemas.microsoft.com/office/drawing/2014/main" id="{18BF4D06-3929-4062-82CD-99A975F90916}"/>
                </a:ext>
              </a:extLst>
            </p:cNvPr>
            <p:cNvSpPr txBox="1"/>
            <p:nvPr/>
          </p:nvSpPr>
          <p:spPr>
            <a:xfrm>
              <a:off x="7943851" y="5749539"/>
              <a:ext cx="831532" cy="420756"/>
            </a:xfrm>
            <a:prstGeom prst="rect">
              <a:avLst/>
            </a:prstGeom>
            <a:noFill/>
          </p:spPr>
          <p:txBody>
            <a:bodyPr wrap="square">
              <a:spAutoFit/>
            </a:bodyPr>
            <a:lstStyle/>
            <a:p>
              <a:pPr marL="36966" marR="110128">
                <a:lnSpc>
                  <a:spcPct val="104099"/>
                </a:lnSpc>
              </a:pPr>
              <a:r>
                <a:rPr lang="en-GB" sz="700" spc="-6">
                  <a:latin typeface="Segoe UI Semilight"/>
                  <a:cs typeface="Segoe UI Semilight"/>
                </a:rPr>
                <a:t>E</a:t>
              </a:r>
              <a:r>
                <a:rPr lang="en-GB" sz="700" spc="12">
                  <a:latin typeface="Segoe UI Semilight"/>
                  <a:cs typeface="Segoe UI Semilight"/>
                </a:rPr>
                <a:t>me</a:t>
              </a:r>
              <a:r>
                <a:rPr lang="en-GB" sz="700">
                  <a:latin typeface="Segoe UI Semilight"/>
                  <a:cs typeface="Segoe UI Semilight"/>
                </a:rPr>
                <a:t>r</a:t>
              </a:r>
              <a:r>
                <a:rPr lang="en-GB" sz="700" spc="9">
                  <a:latin typeface="Segoe UI Semilight"/>
                  <a:cs typeface="Segoe UI Semilight"/>
                </a:rPr>
                <a:t>gen</a:t>
              </a:r>
              <a:r>
                <a:rPr lang="en-GB" sz="700" spc="21">
                  <a:latin typeface="Segoe UI Semilight"/>
                  <a:cs typeface="Segoe UI Semilight"/>
                </a:rPr>
                <a:t>c</a:t>
              </a:r>
              <a:r>
                <a:rPr lang="en-GB" sz="700" spc="6">
                  <a:latin typeface="Segoe UI Semilight"/>
                  <a:cs typeface="Segoe UI Semilight"/>
                </a:rPr>
                <a:t>y  </a:t>
              </a:r>
              <a:r>
                <a:rPr lang="en-GB" sz="700" spc="9">
                  <a:latin typeface="Segoe UI Semilight"/>
                  <a:cs typeface="Segoe UI Semilight"/>
                </a:rPr>
                <a:t>surgery </a:t>
              </a:r>
              <a:r>
                <a:rPr lang="en-GB" sz="700" spc="12">
                  <a:latin typeface="Segoe UI Semilight"/>
                  <a:cs typeface="Segoe UI Semilight"/>
                </a:rPr>
                <a:t> </a:t>
              </a:r>
              <a:r>
                <a:rPr lang="en-GB" sz="700" spc="6">
                  <a:latin typeface="Segoe UI Semilight"/>
                  <a:cs typeface="Segoe UI Semilight"/>
                </a:rPr>
                <a:t>patients</a:t>
              </a:r>
            </a:p>
          </p:txBody>
        </p:sp>
        <p:sp>
          <p:nvSpPr>
            <p:cNvPr id="264" name="object 62">
              <a:extLst>
                <a:ext uri="{FF2B5EF4-FFF2-40B4-BE49-F238E27FC236}">
                  <a16:creationId xmlns:a16="http://schemas.microsoft.com/office/drawing/2014/main" id="{A4A43DDB-B696-462C-9517-09B06FBF738C}"/>
                </a:ext>
              </a:extLst>
            </p:cNvPr>
            <p:cNvSpPr txBox="1"/>
            <p:nvPr/>
          </p:nvSpPr>
          <p:spPr>
            <a:xfrm>
              <a:off x="8664893" y="5395937"/>
              <a:ext cx="579563" cy="438478"/>
            </a:xfrm>
            <a:prstGeom prst="rect">
              <a:avLst/>
            </a:prstGeom>
            <a:noFill/>
          </p:spPr>
          <p:txBody>
            <a:bodyPr vert="horz" wrap="square" lIns="0" tIns="2310" rIns="0" bIns="0" rtlCol="0">
              <a:spAutoFit/>
            </a:bodyPr>
            <a:lstStyle/>
            <a:p>
              <a:pPr>
                <a:spcBef>
                  <a:spcPts val="18"/>
                </a:spcBef>
              </a:pPr>
              <a:endParaRPr sz="700">
                <a:latin typeface="Times New Roman"/>
                <a:cs typeface="Times New Roman"/>
              </a:endParaRPr>
            </a:p>
            <a:p>
              <a:pPr marL="51214" marR="87024">
                <a:lnSpc>
                  <a:spcPct val="104099"/>
                </a:lnSpc>
              </a:pPr>
              <a:r>
                <a:rPr sz="700" spc="9">
                  <a:latin typeface="Segoe UI Semilight"/>
                  <a:cs typeface="Segoe UI Semilight"/>
                </a:rPr>
                <a:t>S</a:t>
              </a:r>
              <a:r>
                <a:rPr sz="700">
                  <a:latin typeface="Segoe UI Semilight"/>
                  <a:cs typeface="Segoe UI Semilight"/>
                </a:rPr>
                <a:t>c</a:t>
              </a:r>
              <a:r>
                <a:rPr sz="700" spc="9">
                  <a:latin typeface="Segoe UI Semilight"/>
                  <a:cs typeface="Segoe UI Semilight"/>
                </a:rPr>
                <a:t>h</a:t>
              </a:r>
              <a:r>
                <a:rPr sz="700" spc="12">
                  <a:latin typeface="Segoe UI Semilight"/>
                  <a:cs typeface="Segoe UI Semilight"/>
                </a:rPr>
                <a:t>e</a:t>
              </a:r>
              <a:r>
                <a:rPr sz="700" spc="6">
                  <a:latin typeface="Segoe UI Semilight"/>
                  <a:cs typeface="Segoe UI Semilight"/>
                </a:rPr>
                <a:t>d</a:t>
              </a:r>
              <a:r>
                <a:rPr sz="700" spc="3">
                  <a:latin typeface="Segoe UI Semilight"/>
                  <a:cs typeface="Segoe UI Semilight"/>
                </a:rPr>
                <a:t>u</a:t>
              </a:r>
              <a:r>
                <a:rPr sz="700">
                  <a:latin typeface="Segoe UI Semilight"/>
                  <a:cs typeface="Segoe UI Semilight"/>
                </a:rPr>
                <a:t>l</a:t>
              </a:r>
              <a:r>
                <a:rPr sz="700" spc="9">
                  <a:latin typeface="Segoe UI Semilight"/>
                  <a:cs typeface="Segoe UI Semilight"/>
                </a:rPr>
                <a:t>ed  surgery </a:t>
              </a:r>
              <a:r>
                <a:rPr sz="700" spc="12">
                  <a:latin typeface="Segoe UI Semilight"/>
                  <a:cs typeface="Segoe UI Semilight"/>
                </a:rPr>
                <a:t> </a:t>
              </a:r>
              <a:r>
                <a:rPr sz="700" spc="6">
                  <a:latin typeface="Segoe UI Semilight"/>
                  <a:cs typeface="Segoe UI Semilight"/>
                </a:rPr>
                <a:t>patients</a:t>
              </a:r>
              <a:endParaRPr sz="700">
                <a:latin typeface="Segoe UI Semilight"/>
                <a:cs typeface="Segoe UI Semilight"/>
              </a:endParaRPr>
            </a:p>
          </p:txBody>
        </p:sp>
        <p:sp>
          <p:nvSpPr>
            <p:cNvPr id="271" name="object 33">
              <a:extLst>
                <a:ext uri="{FF2B5EF4-FFF2-40B4-BE49-F238E27FC236}">
                  <a16:creationId xmlns:a16="http://schemas.microsoft.com/office/drawing/2014/main" id="{D4A2615B-8EAD-496B-9512-CFE7F14C5794}"/>
                </a:ext>
              </a:extLst>
            </p:cNvPr>
            <p:cNvSpPr txBox="1"/>
            <p:nvPr/>
          </p:nvSpPr>
          <p:spPr>
            <a:xfrm>
              <a:off x="8001636" y="5032396"/>
              <a:ext cx="518477" cy="306696"/>
            </a:xfrm>
            <a:prstGeom prst="rect">
              <a:avLst/>
            </a:prstGeom>
          </p:spPr>
          <p:txBody>
            <a:bodyPr vert="horz" wrap="square" lIns="0" tIns="6931" rIns="0" bIns="0" rtlCol="0">
              <a:spAutoFit/>
            </a:bodyPr>
            <a:lstStyle/>
            <a:p>
              <a:pPr marL="7701" marR="3081">
                <a:lnSpc>
                  <a:spcPct val="104099"/>
                </a:lnSpc>
                <a:spcBef>
                  <a:spcPts val="55"/>
                </a:spcBef>
              </a:pPr>
              <a:endParaRPr lang="en-GB" sz="576" spc="9">
                <a:latin typeface="Segoe UI Semilight"/>
                <a:cs typeface="Segoe UI Semilight"/>
              </a:endParaRPr>
            </a:p>
            <a:p>
              <a:pPr marL="7701" marR="3081">
                <a:lnSpc>
                  <a:spcPct val="104099"/>
                </a:lnSpc>
                <a:spcBef>
                  <a:spcPts val="55"/>
                </a:spcBef>
              </a:pPr>
              <a:r>
                <a:rPr lang="en-GB" sz="600" spc="9">
                  <a:latin typeface="Segoe UI Semilight"/>
                  <a:cs typeface="Segoe UI Semilight"/>
                </a:rPr>
                <a:t>Administrative</a:t>
              </a:r>
            </a:p>
            <a:p>
              <a:pPr marL="7701" marR="3081">
                <a:lnSpc>
                  <a:spcPct val="104099"/>
                </a:lnSpc>
                <a:spcBef>
                  <a:spcPts val="55"/>
                </a:spcBef>
              </a:pPr>
              <a:endParaRPr sz="576">
                <a:latin typeface="Segoe UI Semilight"/>
                <a:cs typeface="Segoe UI Semilight"/>
              </a:endParaRPr>
            </a:p>
          </p:txBody>
        </p:sp>
        <p:sp>
          <p:nvSpPr>
            <p:cNvPr id="272" name="object 33">
              <a:extLst>
                <a:ext uri="{FF2B5EF4-FFF2-40B4-BE49-F238E27FC236}">
                  <a16:creationId xmlns:a16="http://schemas.microsoft.com/office/drawing/2014/main" id="{46958113-5B1A-4AAC-90CB-05B1C5D27DC0}"/>
                </a:ext>
              </a:extLst>
            </p:cNvPr>
            <p:cNvSpPr txBox="1"/>
            <p:nvPr/>
          </p:nvSpPr>
          <p:spPr>
            <a:xfrm>
              <a:off x="8759826" y="4892696"/>
              <a:ext cx="247649" cy="322663"/>
            </a:xfrm>
            <a:prstGeom prst="rect">
              <a:avLst/>
            </a:prstGeom>
          </p:spPr>
          <p:txBody>
            <a:bodyPr vert="horz" wrap="square" lIns="0" tIns="6931" rIns="0" bIns="0" rtlCol="0">
              <a:spAutoFit/>
            </a:bodyPr>
            <a:lstStyle/>
            <a:p>
              <a:pPr marL="7701" marR="3081">
                <a:lnSpc>
                  <a:spcPct val="104099"/>
                </a:lnSpc>
                <a:spcBef>
                  <a:spcPts val="55"/>
                </a:spcBef>
              </a:pPr>
              <a:endParaRPr lang="en-GB" sz="576" spc="9">
                <a:latin typeface="Segoe UI Semilight"/>
                <a:cs typeface="Segoe UI Semilight"/>
              </a:endParaRPr>
            </a:p>
            <a:p>
              <a:pPr marL="7701" marR="3081">
                <a:lnSpc>
                  <a:spcPct val="104099"/>
                </a:lnSpc>
                <a:spcBef>
                  <a:spcPts val="55"/>
                </a:spcBef>
              </a:pPr>
              <a:r>
                <a:rPr lang="en-GB" sz="700" spc="9">
                  <a:latin typeface="Segoe UI Semilight"/>
                  <a:cs typeface="Segoe UI Semilight"/>
                </a:rPr>
                <a:t>Nurse</a:t>
              </a:r>
            </a:p>
            <a:p>
              <a:pPr marL="7701" marR="3081">
                <a:lnSpc>
                  <a:spcPct val="104099"/>
                </a:lnSpc>
                <a:spcBef>
                  <a:spcPts val="55"/>
                </a:spcBef>
              </a:pPr>
              <a:endParaRPr sz="576">
                <a:latin typeface="Segoe UI Semilight"/>
                <a:cs typeface="Segoe UI Semilight"/>
              </a:endParaRPr>
            </a:p>
          </p:txBody>
        </p:sp>
      </p:grpSp>
      <p:sp>
        <p:nvSpPr>
          <p:cNvPr id="2" name="Content Placeholder 3">
            <a:extLst>
              <a:ext uri="{FF2B5EF4-FFF2-40B4-BE49-F238E27FC236}">
                <a16:creationId xmlns:a16="http://schemas.microsoft.com/office/drawing/2014/main" id="{C782106F-5446-F843-2530-184F6ADB23EF}"/>
              </a:ext>
            </a:extLst>
          </p:cNvPr>
          <p:cNvSpPr txBox="1">
            <a:spLocks/>
          </p:cNvSpPr>
          <p:nvPr/>
        </p:nvSpPr>
        <p:spPr>
          <a:xfrm>
            <a:off x="5316273" y="620128"/>
            <a:ext cx="6322923" cy="307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None/>
              <a:defRPr sz="1325" b="1" kern="1200">
                <a:solidFill>
                  <a:srgbClr val="0078D4"/>
                </a:solidFill>
                <a:latin typeface="Segoe UI "/>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Case study: </a:t>
            </a:r>
            <a:r>
              <a:rPr lang="en-GB" b="0"/>
              <a:t>Hospital Employee and Resource Optimization System (HEROS)</a:t>
            </a:r>
          </a:p>
        </p:txBody>
      </p:sp>
    </p:spTree>
    <p:extLst>
      <p:ext uri="{BB962C8B-B14F-4D97-AF65-F5344CB8AC3E}">
        <p14:creationId xmlns:p14="http://schemas.microsoft.com/office/powerpoint/2010/main" val="4240718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sp>
        <p:nvSpPr>
          <p:cNvPr id="171" name="Title 170">
            <a:extLst>
              <a:ext uri="{FF2B5EF4-FFF2-40B4-BE49-F238E27FC236}">
                <a16:creationId xmlns:a16="http://schemas.microsoft.com/office/drawing/2014/main" id="{7D075B54-9D5D-441A-B7DB-15C2DA290B3A}"/>
              </a:ext>
            </a:extLst>
          </p:cNvPr>
          <p:cNvSpPr txBox="1">
            <a:spLocks noGrp="1"/>
          </p:cNvSpPr>
          <p:nvPr>
            <p:ph type="title"/>
          </p:nvPr>
        </p:nvSpPr>
        <p:spPr>
          <a:xfrm>
            <a:off x="311056" y="137447"/>
            <a:ext cx="6097136"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Segoe Pro" panose="020B0502040504020203" pitchFamily="34" charset="0"/>
                <a:ea typeface="+mn-ea"/>
                <a:cs typeface="Times New Roman" panose="02020603050405020304" pitchFamily="18" charset="0"/>
              </a:rPr>
              <a:t>Identifying stakeholders: </a:t>
            </a:r>
            <a:r>
              <a:rPr kumimoji="0" lang="en-US" sz="1800" b="0" i="0" u="none" strike="noStrike" kern="1200" cap="none" spc="0" normalizeH="0" baseline="0" noProof="0" dirty="0">
                <a:ln>
                  <a:noFill/>
                </a:ln>
                <a:solidFill>
                  <a:schemeClr val="bg1"/>
                </a:solidFill>
                <a:effectLst/>
                <a:uLnTx/>
                <a:uFillTx/>
                <a:latin typeface="Segoe Pro LIGHT"/>
                <a:ea typeface="+mn-ea"/>
                <a:cs typeface="Times New Roman" panose="02020603050405020304" pitchFamily="18" charset="0"/>
              </a:rPr>
              <a:t>Prompts</a:t>
            </a:r>
            <a:endParaRPr kumimoji="0" lang="en-GB" sz="1800" b="0" i="0" u="none" strike="noStrike" kern="1200" cap="none" spc="0" normalizeH="0" baseline="0" noProof="0" dirty="0">
              <a:ln>
                <a:noFill/>
              </a:ln>
              <a:solidFill>
                <a:schemeClr val="bg1"/>
              </a:solidFill>
              <a:effectLst/>
              <a:uLnTx/>
              <a:uFillTx/>
              <a:latin typeface="Segoe Pro LIGHT"/>
              <a:ea typeface="+mn-ea"/>
              <a:cs typeface="+mn-cs"/>
            </a:endParaRPr>
          </a:p>
        </p:txBody>
      </p:sp>
      <p:grpSp>
        <p:nvGrpSpPr>
          <p:cNvPr id="56" name="object 33">
            <a:extLst>
              <a:ext uri="{FF2B5EF4-FFF2-40B4-BE49-F238E27FC236}">
                <a16:creationId xmlns:a16="http://schemas.microsoft.com/office/drawing/2014/main" id="{CF31303D-4112-4989-A87E-9F7EA35BE1D6}"/>
              </a:ext>
              <a:ext uri="{C183D7F6-B498-43B3-948B-1728B52AA6E4}">
                <adec:decorative xmlns:adec="http://schemas.microsoft.com/office/drawing/2017/decorative" val="1"/>
              </a:ext>
            </a:extLst>
          </p:cNvPr>
          <p:cNvGrpSpPr/>
          <p:nvPr/>
        </p:nvGrpSpPr>
        <p:grpSpPr>
          <a:xfrm>
            <a:off x="361189" y="632950"/>
            <a:ext cx="1967799" cy="2983791"/>
            <a:chOff x="1148351" y="1800941"/>
            <a:chExt cx="2725420" cy="4132579"/>
          </a:xfrm>
        </p:grpSpPr>
        <p:sp>
          <p:nvSpPr>
            <p:cNvPr id="57" name="object 34">
              <a:extLst>
                <a:ext uri="{FF2B5EF4-FFF2-40B4-BE49-F238E27FC236}">
                  <a16:creationId xmlns:a16="http://schemas.microsoft.com/office/drawing/2014/main" id="{B6DCF4F5-4811-4934-A55A-9B6CC2C27916}"/>
                </a:ext>
              </a:extLst>
            </p:cNvPr>
            <p:cNvSpPr/>
            <p:nvPr/>
          </p:nvSpPr>
          <p:spPr>
            <a:xfrm>
              <a:off x="1148351" y="1800941"/>
              <a:ext cx="2725420" cy="4132579"/>
            </a:xfrm>
            <a:custGeom>
              <a:avLst/>
              <a:gdLst/>
              <a:ahLst/>
              <a:cxnLst/>
              <a:rect l="l" t="t" r="r" b="b"/>
              <a:pathLst>
                <a:path w="2725420" h="4132579">
                  <a:moveTo>
                    <a:pt x="2285197"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92746"/>
                  </a:lnTo>
                  <a:lnTo>
                    <a:pt x="2580" y="3740664"/>
                  </a:lnTo>
                  <a:lnTo>
                    <a:pt x="10143" y="3787088"/>
                  </a:lnTo>
                  <a:lnTo>
                    <a:pt x="22420" y="3831749"/>
                  </a:lnTo>
                  <a:lnTo>
                    <a:pt x="39142" y="3874379"/>
                  </a:lnTo>
                  <a:lnTo>
                    <a:pt x="60042" y="3914710"/>
                  </a:lnTo>
                  <a:lnTo>
                    <a:pt x="84851" y="3952473"/>
                  </a:lnTo>
                  <a:lnTo>
                    <a:pt x="113301" y="3987399"/>
                  </a:lnTo>
                  <a:lnTo>
                    <a:pt x="145123" y="4019222"/>
                  </a:lnTo>
                  <a:lnTo>
                    <a:pt x="180050" y="4047672"/>
                  </a:lnTo>
                  <a:lnTo>
                    <a:pt x="217813" y="4072481"/>
                  </a:lnTo>
                  <a:lnTo>
                    <a:pt x="258143" y="4093380"/>
                  </a:lnTo>
                  <a:lnTo>
                    <a:pt x="300773" y="4110103"/>
                  </a:lnTo>
                  <a:lnTo>
                    <a:pt x="345434" y="4122380"/>
                  </a:lnTo>
                  <a:lnTo>
                    <a:pt x="391858" y="4129942"/>
                  </a:lnTo>
                  <a:lnTo>
                    <a:pt x="439777" y="4132523"/>
                  </a:lnTo>
                  <a:lnTo>
                    <a:pt x="2285197" y="4132523"/>
                  </a:lnTo>
                  <a:lnTo>
                    <a:pt x="2333116" y="4129942"/>
                  </a:lnTo>
                  <a:lnTo>
                    <a:pt x="2379540" y="4122380"/>
                  </a:lnTo>
                  <a:lnTo>
                    <a:pt x="2424201" y="4110103"/>
                  </a:lnTo>
                  <a:lnTo>
                    <a:pt x="2466831" y="4093380"/>
                  </a:lnTo>
                  <a:lnTo>
                    <a:pt x="2507161" y="4072481"/>
                  </a:lnTo>
                  <a:lnTo>
                    <a:pt x="2544924" y="4047672"/>
                  </a:lnTo>
                  <a:lnTo>
                    <a:pt x="2579851" y="4019222"/>
                  </a:lnTo>
                  <a:lnTo>
                    <a:pt x="2611673" y="3987399"/>
                  </a:lnTo>
                  <a:lnTo>
                    <a:pt x="2640123" y="3952473"/>
                  </a:lnTo>
                  <a:lnTo>
                    <a:pt x="2664932" y="3914710"/>
                  </a:lnTo>
                  <a:lnTo>
                    <a:pt x="2685832" y="3874379"/>
                  </a:lnTo>
                  <a:lnTo>
                    <a:pt x="2702554" y="3831749"/>
                  </a:lnTo>
                  <a:lnTo>
                    <a:pt x="2714831" y="3787088"/>
                  </a:lnTo>
                  <a:lnTo>
                    <a:pt x="2722394" y="3740664"/>
                  </a:lnTo>
                  <a:lnTo>
                    <a:pt x="2724974" y="3692746"/>
                  </a:lnTo>
                  <a:lnTo>
                    <a:pt x="2724974" y="439777"/>
                  </a:lnTo>
                  <a:lnTo>
                    <a:pt x="2722394" y="391858"/>
                  </a:lnTo>
                  <a:lnTo>
                    <a:pt x="2714831" y="345434"/>
                  </a:lnTo>
                  <a:lnTo>
                    <a:pt x="2702554" y="300773"/>
                  </a:lnTo>
                  <a:lnTo>
                    <a:pt x="2685832" y="258143"/>
                  </a:lnTo>
                  <a:lnTo>
                    <a:pt x="2664932" y="217813"/>
                  </a:lnTo>
                  <a:lnTo>
                    <a:pt x="2640123" y="180050"/>
                  </a:lnTo>
                  <a:lnTo>
                    <a:pt x="2611673" y="145123"/>
                  </a:lnTo>
                  <a:lnTo>
                    <a:pt x="2579851" y="113301"/>
                  </a:lnTo>
                  <a:lnTo>
                    <a:pt x="2544924" y="84851"/>
                  </a:lnTo>
                  <a:lnTo>
                    <a:pt x="2507161" y="60042"/>
                  </a:lnTo>
                  <a:lnTo>
                    <a:pt x="2466831" y="39142"/>
                  </a:lnTo>
                  <a:lnTo>
                    <a:pt x="2424201" y="22420"/>
                  </a:lnTo>
                  <a:lnTo>
                    <a:pt x="2379540" y="10143"/>
                  </a:lnTo>
                  <a:lnTo>
                    <a:pt x="2333116" y="2580"/>
                  </a:lnTo>
                  <a:lnTo>
                    <a:pt x="2285197" y="0"/>
                  </a:lnTo>
                  <a:close/>
                </a:path>
              </a:pathLst>
            </a:custGeom>
            <a:solidFill>
              <a:srgbClr val="FFFFFF"/>
            </a:solidFill>
          </p:spPr>
          <p:txBody>
            <a:bodyPr wrap="square" lIns="0" tIns="0" rIns="0" bIns="0" rtlCol="0"/>
            <a:lstStyle/>
            <a:p>
              <a:endParaRPr/>
            </a:p>
          </p:txBody>
        </p:sp>
        <p:sp>
          <p:nvSpPr>
            <p:cNvPr id="58" name="object 35">
              <a:extLst>
                <a:ext uri="{FF2B5EF4-FFF2-40B4-BE49-F238E27FC236}">
                  <a16:creationId xmlns:a16="http://schemas.microsoft.com/office/drawing/2014/main" id="{0DD9BD60-34A2-4E4B-801E-0293D0F6E71E}"/>
                </a:ext>
              </a:extLst>
            </p:cNvPr>
            <p:cNvSpPr/>
            <p:nvPr/>
          </p:nvSpPr>
          <p:spPr>
            <a:xfrm>
              <a:off x="1148351" y="1800942"/>
              <a:ext cx="2725420" cy="1530297"/>
            </a:xfrm>
            <a:custGeom>
              <a:avLst/>
              <a:gdLst/>
              <a:ahLst/>
              <a:cxnLst/>
              <a:rect l="l" t="t" r="r" b="b"/>
              <a:pathLst>
                <a:path w="2725420" h="1771650">
                  <a:moveTo>
                    <a:pt x="2285197"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1771234"/>
                  </a:lnTo>
                  <a:lnTo>
                    <a:pt x="2724974" y="1771234"/>
                  </a:lnTo>
                  <a:lnTo>
                    <a:pt x="2724974" y="439777"/>
                  </a:lnTo>
                  <a:lnTo>
                    <a:pt x="2722394" y="391858"/>
                  </a:lnTo>
                  <a:lnTo>
                    <a:pt x="2714831" y="345434"/>
                  </a:lnTo>
                  <a:lnTo>
                    <a:pt x="2702554" y="300773"/>
                  </a:lnTo>
                  <a:lnTo>
                    <a:pt x="2685832" y="258143"/>
                  </a:lnTo>
                  <a:lnTo>
                    <a:pt x="2664932" y="217813"/>
                  </a:lnTo>
                  <a:lnTo>
                    <a:pt x="2640123" y="180050"/>
                  </a:lnTo>
                  <a:lnTo>
                    <a:pt x="2611673" y="145123"/>
                  </a:lnTo>
                  <a:lnTo>
                    <a:pt x="2579851" y="113301"/>
                  </a:lnTo>
                  <a:lnTo>
                    <a:pt x="2544924" y="84851"/>
                  </a:lnTo>
                  <a:lnTo>
                    <a:pt x="2507161" y="60042"/>
                  </a:lnTo>
                  <a:lnTo>
                    <a:pt x="2466831" y="39142"/>
                  </a:lnTo>
                  <a:lnTo>
                    <a:pt x="2424201" y="22420"/>
                  </a:lnTo>
                  <a:lnTo>
                    <a:pt x="2379540" y="10143"/>
                  </a:lnTo>
                  <a:lnTo>
                    <a:pt x="2333116" y="2580"/>
                  </a:lnTo>
                  <a:lnTo>
                    <a:pt x="2285197" y="0"/>
                  </a:lnTo>
                  <a:close/>
                </a:path>
              </a:pathLst>
            </a:custGeom>
            <a:solidFill>
              <a:srgbClr val="000000"/>
            </a:solidFill>
          </p:spPr>
          <p:txBody>
            <a:bodyPr wrap="square" lIns="0" tIns="0" rIns="0" bIns="0" rtlCol="0"/>
            <a:lstStyle/>
            <a:p>
              <a:endParaRPr/>
            </a:p>
          </p:txBody>
        </p:sp>
      </p:grpSp>
      <p:sp>
        <p:nvSpPr>
          <p:cNvPr id="70" name="object 47">
            <a:extLst>
              <a:ext uri="{FF2B5EF4-FFF2-40B4-BE49-F238E27FC236}">
                <a16:creationId xmlns:a16="http://schemas.microsoft.com/office/drawing/2014/main" id="{3E253FD5-2ED0-4281-88C7-EF2DA2316500}"/>
              </a:ext>
            </a:extLst>
          </p:cNvPr>
          <p:cNvSpPr txBox="1"/>
          <p:nvPr/>
        </p:nvSpPr>
        <p:spPr>
          <a:xfrm>
            <a:off x="449190" y="927980"/>
            <a:ext cx="76944" cy="716605"/>
          </a:xfrm>
          <a:prstGeom prst="rect">
            <a:avLst/>
          </a:prstGeom>
        </p:spPr>
        <p:txBody>
          <a:bodyPr vert="vert270" wrap="square" lIns="0" tIns="17780" rIns="0" bIns="0" rtlCol="0">
            <a:spAutoFit/>
          </a:bodyPr>
          <a:lstStyle/>
          <a:p>
            <a:pPr marL="12700">
              <a:lnSpc>
                <a:spcPct val="100000"/>
              </a:lnSpc>
              <a:spcBef>
                <a:spcPts val="140"/>
              </a:spcBef>
            </a:pPr>
            <a:r>
              <a:rPr sz="500" b="1" spc="-5">
                <a:solidFill>
                  <a:srgbClr val="FFFFFF"/>
                </a:solidFill>
                <a:latin typeface="Segoe Pro Semibold"/>
                <a:cs typeface="Segoe Pro Semibold"/>
              </a:rPr>
              <a:t>DIRECT</a:t>
            </a:r>
            <a:r>
              <a:rPr sz="500" b="1" spc="-35">
                <a:solidFill>
                  <a:srgbClr val="FFFFFF"/>
                </a:solidFill>
                <a:latin typeface="Segoe Pro Semibold"/>
                <a:cs typeface="Segoe Pro Semibold"/>
              </a:rPr>
              <a:t> </a:t>
            </a:r>
            <a:r>
              <a:rPr sz="500" b="1" spc="-10">
                <a:solidFill>
                  <a:srgbClr val="FFFFFF"/>
                </a:solidFill>
                <a:latin typeface="Segoe Pro Semibold"/>
                <a:cs typeface="Segoe Pro Semibold"/>
              </a:rPr>
              <a:t>STAKEHOLDER</a:t>
            </a:r>
            <a:endParaRPr sz="500">
              <a:latin typeface="Segoe Pro Semibold"/>
              <a:cs typeface="Segoe Pro Semibold"/>
            </a:endParaRPr>
          </a:p>
        </p:txBody>
      </p:sp>
      <p:sp>
        <p:nvSpPr>
          <p:cNvPr id="59" name="object 36">
            <a:extLst>
              <a:ext uri="{FF2B5EF4-FFF2-40B4-BE49-F238E27FC236}">
                <a16:creationId xmlns:a16="http://schemas.microsoft.com/office/drawing/2014/main" id="{9D569A27-7E29-423A-8CE1-B5C3A4C09AE0}"/>
              </a:ext>
            </a:extLst>
          </p:cNvPr>
          <p:cNvSpPr txBox="1"/>
          <p:nvPr/>
        </p:nvSpPr>
        <p:spPr>
          <a:xfrm>
            <a:off x="1016221" y="828502"/>
            <a:ext cx="686345" cy="198772"/>
          </a:xfrm>
          <a:prstGeom prst="rect">
            <a:avLst/>
          </a:prstGeom>
        </p:spPr>
        <p:txBody>
          <a:bodyPr vert="horz" wrap="square" lIns="0" tIns="13970" rIns="0" bIns="0" rtlCol="0">
            <a:spAutoFit/>
          </a:bodyPr>
          <a:lstStyle/>
          <a:p>
            <a:pPr marL="12700">
              <a:lnSpc>
                <a:spcPct val="100000"/>
              </a:lnSpc>
              <a:spcBef>
                <a:spcPts val="110"/>
              </a:spcBef>
            </a:pPr>
            <a:r>
              <a:rPr sz="1200" b="1" spc="5">
                <a:solidFill>
                  <a:srgbClr val="FFFFFF"/>
                </a:solidFill>
                <a:latin typeface="Segoe UI Semibold"/>
                <a:cs typeface="Segoe UI Semibold"/>
              </a:rPr>
              <a:t>End</a:t>
            </a:r>
            <a:r>
              <a:rPr sz="1200" b="1" spc="-65">
                <a:solidFill>
                  <a:srgbClr val="FFFFFF"/>
                </a:solidFill>
                <a:latin typeface="Segoe UI Semibold"/>
                <a:cs typeface="Segoe UI Semibold"/>
              </a:rPr>
              <a:t> </a:t>
            </a:r>
            <a:r>
              <a:rPr sz="1200" b="1">
                <a:solidFill>
                  <a:srgbClr val="FFFFFF"/>
                </a:solidFill>
                <a:latin typeface="Segoe UI Semibold"/>
                <a:cs typeface="Segoe UI Semibold"/>
              </a:rPr>
              <a:t>User</a:t>
            </a:r>
            <a:endParaRPr sz="1200">
              <a:latin typeface="Segoe UI Semibold"/>
              <a:cs typeface="Segoe UI Semibold"/>
            </a:endParaRPr>
          </a:p>
        </p:txBody>
      </p:sp>
      <p:sp>
        <p:nvSpPr>
          <p:cNvPr id="60" name="object 37">
            <a:extLst>
              <a:ext uri="{FF2B5EF4-FFF2-40B4-BE49-F238E27FC236}">
                <a16:creationId xmlns:a16="http://schemas.microsoft.com/office/drawing/2014/main" id="{EA05E097-2729-45CC-8296-35BDBAB6ED20}"/>
              </a:ext>
            </a:extLst>
          </p:cNvPr>
          <p:cNvSpPr txBox="1"/>
          <p:nvPr/>
        </p:nvSpPr>
        <p:spPr>
          <a:xfrm>
            <a:off x="624368" y="1948110"/>
            <a:ext cx="1508401" cy="1014573"/>
          </a:xfrm>
          <a:prstGeom prst="rect">
            <a:avLst/>
          </a:prstGeom>
        </p:spPr>
        <p:txBody>
          <a:bodyPr vert="horz" wrap="square" lIns="0" tIns="12065" rIns="0" bIns="0" rtlCol="0">
            <a:spAutoFit/>
          </a:bodyPr>
          <a:lstStyle/>
          <a:p>
            <a:pPr marL="12700" marR="5080">
              <a:lnSpc>
                <a:spcPct val="110000"/>
              </a:lnSpc>
              <a:spcBef>
                <a:spcPts val="95"/>
              </a:spcBef>
            </a:pPr>
            <a:r>
              <a:rPr sz="1000" spc="10">
                <a:latin typeface="Segoe UI"/>
                <a:cs typeface="Segoe UI"/>
              </a:rPr>
              <a:t>Who </a:t>
            </a:r>
            <a:r>
              <a:rPr sz="1000" spc="5">
                <a:latin typeface="Segoe UI"/>
                <a:cs typeface="Segoe UI"/>
              </a:rPr>
              <a:t>will </a:t>
            </a:r>
            <a:r>
              <a:rPr sz="1000" spc="10">
                <a:latin typeface="Segoe UI"/>
                <a:cs typeface="Segoe UI"/>
              </a:rPr>
              <a:t>be </a:t>
            </a:r>
            <a:r>
              <a:rPr sz="1000" spc="5">
                <a:latin typeface="Segoe UI"/>
                <a:cs typeface="Segoe UI"/>
              </a:rPr>
              <a:t>most directly involved</a:t>
            </a:r>
            <a:r>
              <a:rPr lang="en-US" sz="1000" spc="5">
                <a:latin typeface="Segoe UI"/>
                <a:cs typeface="Segoe UI"/>
              </a:rPr>
              <a:t> </a:t>
            </a:r>
            <a:r>
              <a:rPr sz="1000" spc="5">
                <a:latin typeface="Segoe UI"/>
                <a:cs typeface="Segoe UI"/>
              </a:rPr>
              <a:t>in </a:t>
            </a:r>
            <a:r>
              <a:rPr sz="1000" spc="10">
                <a:latin typeface="Segoe UI"/>
                <a:cs typeface="Segoe UI"/>
              </a:rPr>
              <a:t>using or operating the </a:t>
            </a:r>
            <a:r>
              <a:rPr sz="1000" spc="5">
                <a:latin typeface="Segoe UI"/>
                <a:cs typeface="Segoe UI"/>
              </a:rPr>
              <a:t>system?</a:t>
            </a:r>
            <a:r>
              <a:rPr lang="en-US" sz="1000" spc="5">
                <a:latin typeface="Segoe UI"/>
                <a:cs typeface="Segoe UI"/>
              </a:rPr>
              <a:t> </a:t>
            </a:r>
            <a:r>
              <a:rPr sz="1000" spc="10">
                <a:latin typeface="Segoe UI"/>
                <a:cs typeface="Segoe UI"/>
              </a:rPr>
              <a:t>Who </a:t>
            </a:r>
            <a:r>
              <a:rPr sz="1000" spc="5">
                <a:latin typeface="Segoe UI"/>
                <a:cs typeface="Segoe UI"/>
              </a:rPr>
              <a:t>will </a:t>
            </a:r>
            <a:r>
              <a:rPr sz="1000" spc="10">
                <a:latin typeface="Segoe UI"/>
                <a:cs typeface="Segoe UI"/>
              </a:rPr>
              <a:t>have to </a:t>
            </a:r>
            <a:r>
              <a:rPr sz="1000">
                <a:latin typeface="Segoe UI"/>
                <a:cs typeface="Segoe UI"/>
              </a:rPr>
              <a:t>interpret </a:t>
            </a:r>
            <a:r>
              <a:rPr sz="1000" spc="10">
                <a:latin typeface="Segoe UI"/>
                <a:cs typeface="Segoe UI"/>
              </a:rPr>
              <a:t>system outputs </a:t>
            </a:r>
            <a:r>
              <a:rPr sz="1000">
                <a:latin typeface="Segoe UI"/>
                <a:cs typeface="Segoe UI"/>
              </a:rPr>
              <a:t>in </a:t>
            </a:r>
            <a:r>
              <a:rPr sz="1000" spc="10">
                <a:latin typeface="Segoe UI"/>
                <a:cs typeface="Segoe UI"/>
              </a:rPr>
              <a:t>order</a:t>
            </a:r>
            <a:r>
              <a:rPr sz="1000">
                <a:latin typeface="Segoe UI"/>
                <a:cs typeface="Segoe UI"/>
              </a:rPr>
              <a:t> </a:t>
            </a:r>
            <a:r>
              <a:rPr sz="1000" spc="10">
                <a:latin typeface="Segoe UI"/>
                <a:cs typeface="Segoe UI"/>
              </a:rPr>
              <a:t>to</a:t>
            </a:r>
            <a:r>
              <a:rPr sz="1000" spc="5">
                <a:latin typeface="Segoe UI"/>
                <a:cs typeface="Segoe UI"/>
              </a:rPr>
              <a:t> make</a:t>
            </a:r>
            <a:r>
              <a:rPr sz="1000">
                <a:latin typeface="Segoe UI"/>
                <a:cs typeface="Segoe UI"/>
              </a:rPr>
              <a:t> </a:t>
            </a:r>
            <a:r>
              <a:rPr sz="1000" spc="5">
                <a:latin typeface="Segoe UI"/>
                <a:cs typeface="Segoe UI"/>
              </a:rPr>
              <a:t>decisions?</a:t>
            </a:r>
            <a:endParaRPr sz="1000">
              <a:latin typeface="Segoe UI"/>
              <a:cs typeface="Segoe UI"/>
            </a:endParaRPr>
          </a:p>
        </p:txBody>
      </p:sp>
      <p:sp>
        <p:nvSpPr>
          <p:cNvPr id="61" name="object 38">
            <a:extLst>
              <a:ext uri="{FF2B5EF4-FFF2-40B4-BE49-F238E27FC236}">
                <a16:creationId xmlns:a16="http://schemas.microsoft.com/office/drawing/2014/main" id="{5ECCEBAE-CD22-42E6-B468-F359A0343B59}"/>
              </a:ext>
            </a:extLst>
          </p:cNvPr>
          <p:cNvSpPr txBox="1"/>
          <p:nvPr/>
        </p:nvSpPr>
        <p:spPr>
          <a:xfrm>
            <a:off x="624368" y="3257086"/>
            <a:ext cx="1501887" cy="138499"/>
          </a:xfrm>
          <a:prstGeom prst="rect">
            <a:avLst/>
          </a:prstGeom>
        </p:spPr>
        <p:txBody>
          <a:bodyPr vert="horz" wrap="square" lIns="0" tIns="15240" rIns="0" bIns="0" rtlCol="0">
            <a:spAutoFit/>
          </a:bodyPr>
          <a:lstStyle/>
          <a:p>
            <a:pPr marL="12700">
              <a:lnSpc>
                <a:spcPct val="100000"/>
              </a:lnSpc>
              <a:spcBef>
                <a:spcPts val="120"/>
              </a:spcBef>
            </a:pPr>
            <a:r>
              <a:rPr sz="800" b="1" i="1">
                <a:solidFill>
                  <a:srgbClr val="188240"/>
                </a:solidFill>
                <a:latin typeface="Segoe UI Semibold"/>
                <a:cs typeface="Segoe UI Semibold"/>
              </a:rPr>
              <a:t>E.g.,</a:t>
            </a:r>
            <a:r>
              <a:rPr sz="800" b="1" i="1" spc="-5">
                <a:solidFill>
                  <a:srgbClr val="188240"/>
                </a:solidFill>
                <a:latin typeface="Segoe UI Semibold"/>
                <a:cs typeface="Segoe UI Semibold"/>
              </a:rPr>
              <a:t> </a:t>
            </a:r>
            <a:r>
              <a:rPr sz="800" b="1" i="1">
                <a:solidFill>
                  <a:srgbClr val="188240"/>
                </a:solidFill>
                <a:latin typeface="Segoe UI Semibold"/>
                <a:cs typeface="Segoe UI Semibold"/>
              </a:rPr>
              <a:t>marketing </a:t>
            </a:r>
            <a:r>
              <a:rPr sz="800" b="1" i="1" spc="5">
                <a:solidFill>
                  <a:srgbClr val="188240"/>
                </a:solidFill>
                <a:latin typeface="Segoe UI Semibold"/>
                <a:cs typeface="Segoe UI Semibold"/>
              </a:rPr>
              <a:t>team,</a:t>
            </a:r>
            <a:r>
              <a:rPr sz="800" b="1" i="1">
                <a:solidFill>
                  <a:srgbClr val="188240"/>
                </a:solidFill>
                <a:latin typeface="Segoe UI Semibold"/>
                <a:cs typeface="Segoe UI Semibold"/>
              </a:rPr>
              <a:t> </a:t>
            </a:r>
            <a:r>
              <a:rPr sz="800" b="1" i="1" spc="10">
                <a:solidFill>
                  <a:srgbClr val="188240"/>
                </a:solidFill>
                <a:latin typeface="Segoe UI Semibold"/>
                <a:cs typeface="Segoe UI Semibold"/>
              </a:rPr>
              <a:t>students</a:t>
            </a:r>
            <a:endParaRPr sz="800">
              <a:latin typeface="Segoe UI Semibold"/>
              <a:cs typeface="Segoe UI Semibold"/>
            </a:endParaRPr>
          </a:p>
        </p:txBody>
      </p:sp>
      <p:sp>
        <p:nvSpPr>
          <p:cNvPr id="41" name="object 18">
            <a:extLst>
              <a:ext uri="{FF2B5EF4-FFF2-40B4-BE49-F238E27FC236}">
                <a16:creationId xmlns:a16="http://schemas.microsoft.com/office/drawing/2014/main" id="{F7018E8A-0785-4C08-A5D1-760A9BDBCD24}"/>
              </a:ext>
              <a:ext uri="{C183D7F6-B498-43B3-948B-1728B52AA6E4}">
                <adec:decorative xmlns:adec="http://schemas.microsoft.com/office/drawing/2017/decorative" val="1"/>
              </a:ext>
            </a:extLst>
          </p:cNvPr>
          <p:cNvSpPr/>
          <p:nvPr/>
        </p:nvSpPr>
        <p:spPr>
          <a:xfrm>
            <a:off x="2659302" y="632890"/>
            <a:ext cx="1967799" cy="2986147"/>
          </a:xfrm>
          <a:custGeom>
            <a:avLst/>
            <a:gdLst/>
            <a:ahLst/>
            <a:cxnLst/>
            <a:rect l="l" t="t" r="r" b="b"/>
            <a:pathLst>
              <a:path w="2725420" h="4132579">
                <a:moveTo>
                  <a:pt x="2285197"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92746"/>
                </a:lnTo>
                <a:lnTo>
                  <a:pt x="2580" y="3740664"/>
                </a:lnTo>
                <a:lnTo>
                  <a:pt x="10143" y="3787088"/>
                </a:lnTo>
                <a:lnTo>
                  <a:pt x="22420" y="3831749"/>
                </a:lnTo>
                <a:lnTo>
                  <a:pt x="39142" y="3874379"/>
                </a:lnTo>
                <a:lnTo>
                  <a:pt x="60042" y="3914710"/>
                </a:lnTo>
                <a:lnTo>
                  <a:pt x="84851" y="3952473"/>
                </a:lnTo>
                <a:lnTo>
                  <a:pt x="113301" y="3987399"/>
                </a:lnTo>
                <a:lnTo>
                  <a:pt x="145123" y="4019222"/>
                </a:lnTo>
                <a:lnTo>
                  <a:pt x="180050" y="4047672"/>
                </a:lnTo>
                <a:lnTo>
                  <a:pt x="217813" y="4072481"/>
                </a:lnTo>
                <a:lnTo>
                  <a:pt x="258143" y="4093380"/>
                </a:lnTo>
                <a:lnTo>
                  <a:pt x="300773" y="4110103"/>
                </a:lnTo>
                <a:lnTo>
                  <a:pt x="345434" y="4122380"/>
                </a:lnTo>
                <a:lnTo>
                  <a:pt x="391858" y="4129942"/>
                </a:lnTo>
                <a:lnTo>
                  <a:pt x="439777" y="4132523"/>
                </a:lnTo>
                <a:lnTo>
                  <a:pt x="2285197" y="4132523"/>
                </a:lnTo>
                <a:lnTo>
                  <a:pt x="2333116" y="4129942"/>
                </a:lnTo>
                <a:lnTo>
                  <a:pt x="2379540" y="4122380"/>
                </a:lnTo>
                <a:lnTo>
                  <a:pt x="2424201" y="4110103"/>
                </a:lnTo>
                <a:lnTo>
                  <a:pt x="2466831" y="4093380"/>
                </a:lnTo>
                <a:lnTo>
                  <a:pt x="2507161" y="4072481"/>
                </a:lnTo>
                <a:lnTo>
                  <a:pt x="2544924" y="4047672"/>
                </a:lnTo>
                <a:lnTo>
                  <a:pt x="2579851" y="4019222"/>
                </a:lnTo>
                <a:lnTo>
                  <a:pt x="2611673" y="3987399"/>
                </a:lnTo>
                <a:lnTo>
                  <a:pt x="2640123" y="3952473"/>
                </a:lnTo>
                <a:lnTo>
                  <a:pt x="2664932" y="3914710"/>
                </a:lnTo>
                <a:lnTo>
                  <a:pt x="2685832" y="3874379"/>
                </a:lnTo>
                <a:lnTo>
                  <a:pt x="2702554" y="3831749"/>
                </a:lnTo>
                <a:lnTo>
                  <a:pt x="2714831" y="3787088"/>
                </a:lnTo>
                <a:lnTo>
                  <a:pt x="2722394" y="3740664"/>
                </a:lnTo>
                <a:lnTo>
                  <a:pt x="2724974" y="3692746"/>
                </a:lnTo>
                <a:lnTo>
                  <a:pt x="2724974" y="439777"/>
                </a:lnTo>
                <a:lnTo>
                  <a:pt x="2722394" y="391858"/>
                </a:lnTo>
                <a:lnTo>
                  <a:pt x="2714831" y="345434"/>
                </a:lnTo>
                <a:lnTo>
                  <a:pt x="2702554" y="300773"/>
                </a:lnTo>
                <a:lnTo>
                  <a:pt x="2685832" y="258143"/>
                </a:lnTo>
                <a:lnTo>
                  <a:pt x="2664932" y="217813"/>
                </a:lnTo>
                <a:lnTo>
                  <a:pt x="2640123" y="180050"/>
                </a:lnTo>
                <a:lnTo>
                  <a:pt x="2611673" y="145123"/>
                </a:lnTo>
                <a:lnTo>
                  <a:pt x="2579851" y="113301"/>
                </a:lnTo>
                <a:lnTo>
                  <a:pt x="2544924" y="84851"/>
                </a:lnTo>
                <a:lnTo>
                  <a:pt x="2507161" y="60042"/>
                </a:lnTo>
                <a:lnTo>
                  <a:pt x="2466831" y="39142"/>
                </a:lnTo>
                <a:lnTo>
                  <a:pt x="2424201" y="22420"/>
                </a:lnTo>
                <a:lnTo>
                  <a:pt x="2379540" y="10143"/>
                </a:lnTo>
                <a:lnTo>
                  <a:pt x="2333116" y="2580"/>
                </a:lnTo>
                <a:lnTo>
                  <a:pt x="2285197" y="0"/>
                </a:lnTo>
                <a:close/>
              </a:path>
            </a:pathLst>
          </a:custGeom>
          <a:solidFill>
            <a:srgbClr val="FFFFFF"/>
          </a:solidFill>
        </p:spPr>
        <p:txBody>
          <a:bodyPr wrap="square" lIns="0" tIns="0" rIns="0" bIns="0" rtlCol="0"/>
          <a:lstStyle/>
          <a:p>
            <a:endParaRPr/>
          </a:p>
        </p:txBody>
      </p:sp>
      <p:sp>
        <p:nvSpPr>
          <p:cNvPr id="42" name="object 19">
            <a:extLst>
              <a:ext uri="{FF2B5EF4-FFF2-40B4-BE49-F238E27FC236}">
                <a16:creationId xmlns:a16="http://schemas.microsoft.com/office/drawing/2014/main" id="{8DF34540-03CB-4E15-BE39-92C9C36B87A4}"/>
              </a:ext>
              <a:ext uri="{C183D7F6-B498-43B3-948B-1728B52AA6E4}">
                <adec:decorative xmlns:adec="http://schemas.microsoft.com/office/drawing/2017/decorative" val="1"/>
              </a:ext>
            </a:extLst>
          </p:cNvPr>
          <p:cNvSpPr/>
          <p:nvPr/>
        </p:nvSpPr>
        <p:spPr>
          <a:xfrm>
            <a:off x="2659302" y="632890"/>
            <a:ext cx="1967799" cy="1114485"/>
          </a:xfrm>
          <a:custGeom>
            <a:avLst/>
            <a:gdLst/>
            <a:ahLst/>
            <a:cxnLst/>
            <a:rect l="l" t="t" r="r" b="b"/>
            <a:pathLst>
              <a:path w="2725420" h="1771650">
                <a:moveTo>
                  <a:pt x="2285197"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1771234"/>
                </a:lnTo>
                <a:lnTo>
                  <a:pt x="2724974" y="1771234"/>
                </a:lnTo>
                <a:lnTo>
                  <a:pt x="2724974" y="439777"/>
                </a:lnTo>
                <a:lnTo>
                  <a:pt x="2722394" y="391858"/>
                </a:lnTo>
                <a:lnTo>
                  <a:pt x="2714831" y="345434"/>
                </a:lnTo>
                <a:lnTo>
                  <a:pt x="2702554" y="300773"/>
                </a:lnTo>
                <a:lnTo>
                  <a:pt x="2685832" y="258143"/>
                </a:lnTo>
                <a:lnTo>
                  <a:pt x="2664932" y="217813"/>
                </a:lnTo>
                <a:lnTo>
                  <a:pt x="2640123" y="180050"/>
                </a:lnTo>
                <a:lnTo>
                  <a:pt x="2611673" y="145123"/>
                </a:lnTo>
                <a:lnTo>
                  <a:pt x="2579851" y="113301"/>
                </a:lnTo>
                <a:lnTo>
                  <a:pt x="2544924" y="84851"/>
                </a:lnTo>
                <a:lnTo>
                  <a:pt x="2507161" y="60042"/>
                </a:lnTo>
                <a:lnTo>
                  <a:pt x="2466831" y="39142"/>
                </a:lnTo>
                <a:lnTo>
                  <a:pt x="2424201" y="22420"/>
                </a:lnTo>
                <a:lnTo>
                  <a:pt x="2379540" y="10143"/>
                </a:lnTo>
                <a:lnTo>
                  <a:pt x="2333116" y="2580"/>
                </a:lnTo>
                <a:lnTo>
                  <a:pt x="2285197" y="0"/>
                </a:lnTo>
                <a:close/>
              </a:path>
            </a:pathLst>
          </a:custGeom>
          <a:solidFill>
            <a:srgbClr val="000000"/>
          </a:solidFill>
        </p:spPr>
        <p:txBody>
          <a:bodyPr wrap="square" lIns="0" tIns="0" rIns="0" bIns="0" rtlCol="0"/>
          <a:lstStyle/>
          <a:p>
            <a:endParaRPr/>
          </a:p>
        </p:txBody>
      </p:sp>
      <p:sp>
        <p:nvSpPr>
          <p:cNvPr id="55" name="object 32">
            <a:extLst>
              <a:ext uri="{FF2B5EF4-FFF2-40B4-BE49-F238E27FC236}">
                <a16:creationId xmlns:a16="http://schemas.microsoft.com/office/drawing/2014/main" id="{2D114618-005F-439B-9E9F-E103151973B7}"/>
              </a:ext>
            </a:extLst>
          </p:cNvPr>
          <p:cNvSpPr txBox="1"/>
          <p:nvPr/>
        </p:nvSpPr>
        <p:spPr>
          <a:xfrm>
            <a:off x="2731545" y="927980"/>
            <a:ext cx="76944" cy="716605"/>
          </a:xfrm>
          <a:prstGeom prst="rect">
            <a:avLst/>
          </a:prstGeom>
        </p:spPr>
        <p:txBody>
          <a:bodyPr vert="vert270" wrap="square" lIns="0" tIns="17780" rIns="0" bIns="0" rtlCol="0">
            <a:spAutoFit/>
          </a:bodyPr>
          <a:lstStyle/>
          <a:p>
            <a:pPr marL="12700">
              <a:lnSpc>
                <a:spcPct val="100000"/>
              </a:lnSpc>
              <a:spcBef>
                <a:spcPts val="140"/>
              </a:spcBef>
            </a:pPr>
            <a:r>
              <a:rPr sz="500" b="1" spc="-5">
                <a:solidFill>
                  <a:srgbClr val="FFFFFF"/>
                </a:solidFill>
                <a:latin typeface="Segoe Pro Semibold"/>
                <a:cs typeface="Segoe Pro Semibold"/>
              </a:rPr>
              <a:t>DIRECT</a:t>
            </a:r>
            <a:r>
              <a:rPr sz="500" b="1" spc="-35">
                <a:solidFill>
                  <a:srgbClr val="FFFFFF"/>
                </a:solidFill>
                <a:latin typeface="Segoe Pro Semibold"/>
                <a:cs typeface="Segoe Pro Semibold"/>
              </a:rPr>
              <a:t> </a:t>
            </a:r>
            <a:r>
              <a:rPr sz="500" b="1" spc="-10">
                <a:solidFill>
                  <a:srgbClr val="FFFFFF"/>
                </a:solidFill>
                <a:latin typeface="Segoe Pro Semibold"/>
                <a:cs typeface="Segoe Pro Semibold"/>
              </a:rPr>
              <a:t>STAKEHOLDER</a:t>
            </a:r>
            <a:endParaRPr sz="500">
              <a:latin typeface="Segoe Pro Semibold"/>
              <a:cs typeface="Segoe Pro Semibold"/>
            </a:endParaRPr>
          </a:p>
        </p:txBody>
      </p:sp>
      <p:sp>
        <p:nvSpPr>
          <p:cNvPr id="43" name="object 20">
            <a:extLst>
              <a:ext uri="{FF2B5EF4-FFF2-40B4-BE49-F238E27FC236}">
                <a16:creationId xmlns:a16="http://schemas.microsoft.com/office/drawing/2014/main" id="{15FB44C5-BB31-4422-A881-2AECCB81DA97}"/>
              </a:ext>
            </a:extLst>
          </p:cNvPr>
          <p:cNvSpPr txBox="1"/>
          <p:nvPr/>
        </p:nvSpPr>
        <p:spPr>
          <a:xfrm>
            <a:off x="2994659" y="828502"/>
            <a:ext cx="1297959" cy="373436"/>
          </a:xfrm>
          <a:prstGeom prst="rect">
            <a:avLst/>
          </a:prstGeom>
        </p:spPr>
        <p:txBody>
          <a:bodyPr vert="horz" wrap="square" lIns="0" tIns="12065" rIns="0" bIns="0" rtlCol="0">
            <a:spAutoFit/>
          </a:bodyPr>
          <a:lstStyle/>
          <a:p>
            <a:pPr marL="12700" marR="5080" indent="200660">
              <a:lnSpc>
                <a:spcPct val="100800"/>
              </a:lnSpc>
              <a:spcBef>
                <a:spcPts val="95"/>
              </a:spcBef>
            </a:pPr>
            <a:r>
              <a:rPr sz="1200" b="1">
                <a:solidFill>
                  <a:srgbClr val="FFFFFF"/>
                </a:solidFill>
                <a:latin typeface="Segoe UI Semibold"/>
                <a:cs typeface="Segoe UI Semibold"/>
              </a:rPr>
              <a:t>Evaluation or</a:t>
            </a:r>
            <a:r>
              <a:rPr lang="en-US" sz="1200" b="1">
                <a:solidFill>
                  <a:srgbClr val="FFFFFF"/>
                </a:solidFill>
                <a:latin typeface="Segoe UI Semibold"/>
                <a:cs typeface="Segoe UI Semibold"/>
              </a:rPr>
              <a:t> </a:t>
            </a:r>
            <a:r>
              <a:rPr sz="1200" b="1" spc="5">
                <a:solidFill>
                  <a:srgbClr val="FFFFFF"/>
                </a:solidFill>
                <a:latin typeface="Segoe UI Semibold"/>
                <a:cs typeface="Segoe UI Semibold"/>
              </a:rPr>
              <a:t>decision</a:t>
            </a:r>
            <a:r>
              <a:rPr sz="1200" b="1" spc="-65">
                <a:solidFill>
                  <a:srgbClr val="FFFFFF"/>
                </a:solidFill>
                <a:latin typeface="Segoe UI Semibold"/>
                <a:cs typeface="Segoe UI Semibold"/>
              </a:rPr>
              <a:t> </a:t>
            </a:r>
            <a:r>
              <a:rPr sz="1200" b="1">
                <a:solidFill>
                  <a:srgbClr val="FFFFFF"/>
                </a:solidFill>
                <a:latin typeface="Segoe UI Semibold"/>
                <a:cs typeface="Segoe UI Semibold"/>
              </a:rPr>
              <a:t>subjects</a:t>
            </a:r>
            <a:endParaRPr sz="1200">
              <a:latin typeface="Segoe UI Semibold"/>
              <a:cs typeface="Segoe UI Semibold"/>
            </a:endParaRPr>
          </a:p>
        </p:txBody>
      </p:sp>
      <p:sp>
        <p:nvSpPr>
          <p:cNvPr id="44" name="object 21">
            <a:extLst>
              <a:ext uri="{FF2B5EF4-FFF2-40B4-BE49-F238E27FC236}">
                <a16:creationId xmlns:a16="http://schemas.microsoft.com/office/drawing/2014/main" id="{3D515ACB-913D-43C2-A714-594D7E42EDA9}"/>
              </a:ext>
            </a:extLst>
          </p:cNvPr>
          <p:cNvSpPr txBox="1"/>
          <p:nvPr/>
        </p:nvSpPr>
        <p:spPr>
          <a:xfrm>
            <a:off x="2908194" y="1948110"/>
            <a:ext cx="1501524" cy="1014573"/>
          </a:xfrm>
          <a:prstGeom prst="rect">
            <a:avLst/>
          </a:prstGeom>
        </p:spPr>
        <p:txBody>
          <a:bodyPr vert="horz" wrap="square" lIns="0" tIns="12065" rIns="0" bIns="0" rtlCol="0">
            <a:spAutoFit/>
          </a:bodyPr>
          <a:lstStyle/>
          <a:p>
            <a:pPr marL="12700" marR="5080">
              <a:lnSpc>
                <a:spcPct val="110000"/>
              </a:lnSpc>
              <a:spcBef>
                <a:spcPts val="95"/>
              </a:spcBef>
            </a:pPr>
            <a:r>
              <a:rPr sz="1000" spc="10">
                <a:latin typeface="Segoe UI"/>
                <a:cs typeface="Segoe UI"/>
              </a:rPr>
              <a:t>Who will be evaluated or</a:t>
            </a:r>
            <a:r>
              <a:rPr lang="en-US" sz="1000" spc="10">
                <a:latin typeface="Segoe UI"/>
                <a:cs typeface="Segoe UI"/>
              </a:rPr>
              <a:t> </a:t>
            </a:r>
            <a:r>
              <a:rPr sz="1000" spc="10">
                <a:latin typeface="Segoe UI"/>
                <a:cs typeface="Segoe UI"/>
              </a:rPr>
              <a:t>monitored by the system, whether</a:t>
            </a:r>
            <a:r>
              <a:rPr lang="en-US" sz="1000" spc="10">
                <a:latin typeface="Segoe UI"/>
                <a:cs typeface="Segoe UI"/>
              </a:rPr>
              <a:t> </a:t>
            </a:r>
            <a:r>
              <a:rPr sz="1000" spc="10">
                <a:latin typeface="Segoe UI"/>
                <a:cs typeface="Segoe UI"/>
              </a:rPr>
              <a:t>or not by choice? Who will the</a:t>
            </a:r>
            <a:r>
              <a:rPr lang="en-US" sz="1000" spc="10">
                <a:latin typeface="Segoe UI"/>
                <a:cs typeface="Segoe UI"/>
              </a:rPr>
              <a:t> </a:t>
            </a:r>
            <a:r>
              <a:rPr sz="1000" spc="10">
                <a:latin typeface="Segoe UI"/>
                <a:cs typeface="Segoe UI"/>
              </a:rPr>
              <a:t>system make decisions about?</a:t>
            </a:r>
          </a:p>
        </p:txBody>
      </p:sp>
      <p:sp>
        <p:nvSpPr>
          <p:cNvPr id="45" name="object 22">
            <a:extLst>
              <a:ext uri="{FF2B5EF4-FFF2-40B4-BE49-F238E27FC236}">
                <a16:creationId xmlns:a16="http://schemas.microsoft.com/office/drawing/2014/main" id="{497213E6-10BF-49B3-8EDC-A83BA26FF683}"/>
              </a:ext>
            </a:extLst>
          </p:cNvPr>
          <p:cNvSpPr txBox="1"/>
          <p:nvPr/>
        </p:nvSpPr>
        <p:spPr>
          <a:xfrm>
            <a:off x="2920573" y="3173671"/>
            <a:ext cx="1489145" cy="254457"/>
          </a:xfrm>
          <a:prstGeom prst="rect">
            <a:avLst/>
          </a:prstGeom>
        </p:spPr>
        <p:txBody>
          <a:bodyPr vert="horz" wrap="square" lIns="0" tIns="12065" rIns="0" bIns="0" rtlCol="0">
            <a:spAutoFit/>
          </a:bodyPr>
          <a:lstStyle/>
          <a:p>
            <a:pPr marL="12700" marR="5080">
              <a:lnSpc>
                <a:spcPct val="102099"/>
              </a:lnSpc>
              <a:spcBef>
                <a:spcPts val="95"/>
              </a:spcBef>
            </a:pPr>
            <a:r>
              <a:rPr sz="800" b="1" i="1">
                <a:solidFill>
                  <a:srgbClr val="188240"/>
                </a:solidFill>
                <a:latin typeface="Segoe UI Semibold"/>
                <a:cs typeface="Segoe UI Semibold"/>
              </a:rPr>
              <a:t>E.g.,</a:t>
            </a:r>
            <a:r>
              <a:rPr sz="800" b="1" i="1" spc="5">
                <a:solidFill>
                  <a:srgbClr val="188240"/>
                </a:solidFill>
                <a:latin typeface="Segoe UI Semibold"/>
                <a:cs typeface="Segoe UI Semibold"/>
              </a:rPr>
              <a:t> </a:t>
            </a:r>
            <a:r>
              <a:rPr sz="800" b="1" i="1">
                <a:solidFill>
                  <a:srgbClr val="188240"/>
                </a:solidFill>
                <a:latin typeface="Segoe UI Semibold"/>
                <a:cs typeface="Segoe UI Semibold"/>
              </a:rPr>
              <a:t>registered</a:t>
            </a:r>
            <a:r>
              <a:rPr sz="800" b="1" i="1" spc="5">
                <a:solidFill>
                  <a:srgbClr val="188240"/>
                </a:solidFill>
                <a:latin typeface="Segoe UI Semibold"/>
                <a:cs typeface="Segoe UI Semibold"/>
              </a:rPr>
              <a:t> </a:t>
            </a:r>
            <a:r>
              <a:rPr sz="800" b="1" i="1">
                <a:solidFill>
                  <a:srgbClr val="188240"/>
                </a:solidFill>
                <a:latin typeface="Segoe UI Semibold"/>
                <a:cs typeface="Segoe UI Semibold"/>
              </a:rPr>
              <a:t>customer,</a:t>
            </a:r>
            <a:r>
              <a:rPr sz="800" b="1" i="1" spc="5">
                <a:solidFill>
                  <a:srgbClr val="188240"/>
                </a:solidFill>
                <a:latin typeface="Segoe UI Semibold"/>
                <a:cs typeface="Segoe UI Semibold"/>
              </a:rPr>
              <a:t> </a:t>
            </a:r>
            <a:r>
              <a:rPr sz="800" b="1" i="1">
                <a:solidFill>
                  <a:srgbClr val="188240"/>
                </a:solidFill>
                <a:latin typeface="Segoe UI Semibold"/>
                <a:cs typeface="Segoe UI Semibold"/>
              </a:rPr>
              <a:t>patients</a:t>
            </a:r>
            <a:r>
              <a:rPr lang="en-US" sz="800" b="1" i="1">
                <a:solidFill>
                  <a:srgbClr val="188240"/>
                </a:solidFill>
                <a:latin typeface="Segoe UI Semibold"/>
                <a:cs typeface="Segoe UI Semibold"/>
              </a:rPr>
              <a:t> </a:t>
            </a:r>
            <a:r>
              <a:rPr sz="800" b="1" i="1" spc="5">
                <a:solidFill>
                  <a:srgbClr val="188240"/>
                </a:solidFill>
                <a:latin typeface="Segoe UI Semibold"/>
                <a:cs typeface="Segoe UI Semibold"/>
              </a:rPr>
              <a:t>at</a:t>
            </a:r>
            <a:r>
              <a:rPr sz="800" b="1" i="1">
                <a:solidFill>
                  <a:srgbClr val="188240"/>
                </a:solidFill>
                <a:latin typeface="Segoe UI Semibold"/>
                <a:cs typeface="Segoe UI Semibold"/>
              </a:rPr>
              <a:t> </a:t>
            </a:r>
            <a:r>
              <a:rPr sz="800" b="1" i="1" spc="10">
                <a:solidFill>
                  <a:srgbClr val="188240"/>
                </a:solidFill>
                <a:latin typeface="Segoe UI Semibold"/>
                <a:cs typeface="Segoe UI Semibold"/>
              </a:rPr>
              <a:t>X</a:t>
            </a:r>
            <a:r>
              <a:rPr sz="800" b="1" i="1" spc="5">
                <a:solidFill>
                  <a:srgbClr val="188240"/>
                </a:solidFill>
                <a:latin typeface="Segoe UI Semibold"/>
                <a:cs typeface="Segoe UI Semibold"/>
              </a:rPr>
              <a:t> hospital</a:t>
            </a:r>
            <a:endParaRPr sz="800">
              <a:latin typeface="Segoe UI Semibold"/>
              <a:cs typeface="Segoe UI Semibold"/>
            </a:endParaRPr>
          </a:p>
        </p:txBody>
      </p:sp>
      <p:grpSp>
        <p:nvGrpSpPr>
          <p:cNvPr id="26" name="object 3">
            <a:extLst>
              <a:ext uri="{FF2B5EF4-FFF2-40B4-BE49-F238E27FC236}">
                <a16:creationId xmlns:a16="http://schemas.microsoft.com/office/drawing/2014/main" id="{1EA1D377-4091-47CE-9566-B20751068C9F}"/>
              </a:ext>
              <a:ext uri="{C183D7F6-B498-43B3-948B-1728B52AA6E4}">
                <adec:decorative xmlns:adec="http://schemas.microsoft.com/office/drawing/2017/decorative" val="1"/>
              </a:ext>
            </a:extLst>
          </p:cNvPr>
          <p:cNvGrpSpPr/>
          <p:nvPr/>
        </p:nvGrpSpPr>
        <p:grpSpPr>
          <a:xfrm>
            <a:off x="4980930" y="632950"/>
            <a:ext cx="1967799" cy="2987675"/>
            <a:chOff x="8041640" y="1800941"/>
            <a:chExt cx="2725420" cy="4132579"/>
          </a:xfrm>
        </p:grpSpPr>
        <p:sp>
          <p:nvSpPr>
            <p:cNvPr id="27" name="object 4">
              <a:extLst>
                <a:ext uri="{FF2B5EF4-FFF2-40B4-BE49-F238E27FC236}">
                  <a16:creationId xmlns:a16="http://schemas.microsoft.com/office/drawing/2014/main" id="{3F5BAAD9-17F4-4D42-B550-7EC68CEAB648}"/>
                </a:ext>
              </a:extLst>
            </p:cNvPr>
            <p:cNvSpPr/>
            <p:nvPr/>
          </p:nvSpPr>
          <p:spPr>
            <a:xfrm>
              <a:off x="8041640" y="1800941"/>
              <a:ext cx="2725420" cy="4132579"/>
            </a:xfrm>
            <a:custGeom>
              <a:avLst/>
              <a:gdLst/>
              <a:ahLst/>
              <a:cxnLst/>
              <a:rect l="l" t="t" r="r" b="b"/>
              <a:pathLst>
                <a:path w="2725420" h="4132579">
                  <a:moveTo>
                    <a:pt x="2285197"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92746"/>
                  </a:lnTo>
                  <a:lnTo>
                    <a:pt x="2580" y="3740664"/>
                  </a:lnTo>
                  <a:lnTo>
                    <a:pt x="10143" y="3787088"/>
                  </a:lnTo>
                  <a:lnTo>
                    <a:pt x="22420" y="3831749"/>
                  </a:lnTo>
                  <a:lnTo>
                    <a:pt x="39142" y="3874379"/>
                  </a:lnTo>
                  <a:lnTo>
                    <a:pt x="60042" y="3914710"/>
                  </a:lnTo>
                  <a:lnTo>
                    <a:pt x="84851" y="3952473"/>
                  </a:lnTo>
                  <a:lnTo>
                    <a:pt x="113301" y="3987399"/>
                  </a:lnTo>
                  <a:lnTo>
                    <a:pt x="145123" y="4019222"/>
                  </a:lnTo>
                  <a:lnTo>
                    <a:pt x="180050" y="4047672"/>
                  </a:lnTo>
                  <a:lnTo>
                    <a:pt x="217813" y="4072481"/>
                  </a:lnTo>
                  <a:lnTo>
                    <a:pt x="258143" y="4093380"/>
                  </a:lnTo>
                  <a:lnTo>
                    <a:pt x="300773" y="4110103"/>
                  </a:lnTo>
                  <a:lnTo>
                    <a:pt x="345434" y="4122380"/>
                  </a:lnTo>
                  <a:lnTo>
                    <a:pt x="391858" y="4129942"/>
                  </a:lnTo>
                  <a:lnTo>
                    <a:pt x="439777" y="4132523"/>
                  </a:lnTo>
                  <a:lnTo>
                    <a:pt x="2285197" y="4132523"/>
                  </a:lnTo>
                  <a:lnTo>
                    <a:pt x="2333116" y="4129942"/>
                  </a:lnTo>
                  <a:lnTo>
                    <a:pt x="2379540" y="4122380"/>
                  </a:lnTo>
                  <a:lnTo>
                    <a:pt x="2424201" y="4110103"/>
                  </a:lnTo>
                  <a:lnTo>
                    <a:pt x="2466831" y="4093380"/>
                  </a:lnTo>
                  <a:lnTo>
                    <a:pt x="2507161" y="4072481"/>
                  </a:lnTo>
                  <a:lnTo>
                    <a:pt x="2544924" y="4047672"/>
                  </a:lnTo>
                  <a:lnTo>
                    <a:pt x="2579851" y="4019222"/>
                  </a:lnTo>
                  <a:lnTo>
                    <a:pt x="2611673" y="3987399"/>
                  </a:lnTo>
                  <a:lnTo>
                    <a:pt x="2640123" y="3952473"/>
                  </a:lnTo>
                  <a:lnTo>
                    <a:pt x="2664932" y="3914710"/>
                  </a:lnTo>
                  <a:lnTo>
                    <a:pt x="2685832" y="3874379"/>
                  </a:lnTo>
                  <a:lnTo>
                    <a:pt x="2702554" y="3831749"/>
                  </a:lnTo>
                  <a:lnTo>
                    <a:pt x="2714831" y="3787088"/>
                  </a:lnTo>
                  <a:lnTo>
                    <a:pt x="2722394" y="3740664"/>
                  </a:lnTo>
                  <a:lnTo>
                    <a:pt x="2724974" y="3692746"/>
                  </a:lnTo>
                  <a:lnTo>
                    <a:pt x="2724974" y="439777"/>
                  </a:lnTo>
                  <a:lnTo>
                    <a:pt x="2722394" y="391858"/>
                  </a:lnTo>
                  <a:lnTo>
                    <a:pt x="2714831" y="345434"/>
                  </a:lnTo>
                  <a:lnTo>
                    <a:pt x="2702554" y="300773"/>
                  </a:lnTo>
                  <a:lnTo>
                    <a:pt x="2685832" y="258143"/>
                  </a:lnTo>
                  <a:lnTo>
                    <a:pt x="2664932" y="217813"/>
                  </a:lnTo>
                  <a:lnTo>
                    <a:pt x="2640123" y="180050"/>
                  </a:lnTo>
                  <a:lnTo>
                    <a:pt x="2611673" y="145123"/>
                  </a:lnTo>
                  <a:lnTo>
                    <a:pt x="2579851" y="113301"/>
                  </a:lnTo>
                  <a:lnTo>
                    <a:pt x="2544924" y="84851"/>
                  </a:lnTo>
                  <a:lnTo>
                    <a:pt x="2507161" y="60042"/>
                  </a:lnTo>
                  <a:lnTo>
                    <a:pt x="2466831" y="39142"/>
                  </a:lnTo>
                  <a:lnTo>
                    <a:pt x="2424201" y="22420"/>
                  </a:lnTo>
                  <a:lnTo>
                    <a:pt x="2379540" y="10143"/>
                  </a:lnTo>
                  <a:lnTo>
                    <a:pt x="2333116" y="2580"/>
                  </a:lnTo>
                  <a:lnTo>
                    <a:pt x="2285197" y="0"/>
                  </a:lnTo>
                  <a:close/>
                </a:path>
              </a:pathLst>
            </a:custGeom>
            <a:solidFill>
              <a:srgbClr val="FFFFFF"/>
            </a:solidFill>
          </p:spPr>
          <p:txBody>
            <a:bodyPr wrap="square" lIns="0" tIns="0" rIns="0" bIns="0" rtlCol="0"/>
            <a:lstStyle/>
            <a:p>
              <a:endParaRPr/>
            </a:p>
          </p:txBody>
        </p:sp>
        <p:sp>
          <p:nvSpPr>
            <p:cNvPr id="28" name="object 5">
              <a:extLst>
                <a:ext uri="{FF2B5EF4-FFF2-40B4-BE49-F238E27FC236}">
                  <a16:creationId xmlns:a16="http://schemas.microsoft.com/office/drawing/2014/main" id="{47A5BF39-9359-46BE-A9FE-C68A6646CC46}"/>
                </a:ext>
              </a:extLst>
            </p:cNvPr>
            <p:cNvSpPr/>
            <p:nvPr/>
          </p:nvSpPr>
          <p:spPr>
            <a:xfrm>
              <a:off x="8041640" y="1800941"/>
              <a:ext cx="2725420" cy="1528308"/>
            </a:xfrm>
            <a:custGeom>
              <a:avLst/>
              <a:gdLst/>
              <a:ahLst/>
              <a:cxnLst/>
              <a:rect l="l" t="t" r="r" b="b"/>
              <a:pathLst>
                <a:path w="2725420" h="1771650">
                  <a:moveTo>
                    <a:pt x="2285197"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1771234"/>
                  </a:lnTo>
                  <a:lnTo>
                    <a:pt x="2724974" y="1771234"/>
                  </a:lnTo>
                  <a:lnTo>
                    <a:pt x="2724974" y="439777"/>
                  </a:lnTo>
                  <a:lnTo>
                    <a:pt x="2722394" y="391858"/>
                  </a:lnTo>
                  <a:lnTo>
                    <a:pt x="2714831" y="345434"/>
                  </a:lnTo>
                  <a:lnTo>
                    <a:pt x="2702554" y="300773"/>
                  </a:lnTo>
                  <a:lnTo>
                    <a:pt x="2685832" y="258143"/>
                  </a:lnTo>
                  <a:lnTo>
                    <a:pt x="2664932" y="217813"/>
                  </a:lnTo>
                  <a:lnTo>
                    <a:pt x="2640123" y="180050"/>
                  </a:lnTo>
                  <a:lnTo>
                    <a:pt x="2611673" y="145123"/>
                  </a:lnTo>
                  <a:lnTo>
                    <a:pt x="2579851" y="113301"/>
                  </a:lnTo>
                  <a:lnTo>
                    <a:pt x="2544924" y="84851"/>
                  </a:lnTo>
                  <a:lnTo>
                    <a:pt x="2507161" y="60042"/>
                  </a:lnTo>
                  <a:lnTo>
                    <a:pt x="2466831" y="39142"/>
                  </a:lnTo>
                  <a:lnTo>
                    <a:pt x="2424201" y="22420"/>
                  </a:lnTo>
                  <a:lnTo>
                    <a:pt x="2379540" y="10143"/>
                  </a:lnTo>
                  <a:lnTo>
                    <a:pt x="2333116" y="2580"/>
                  </a:lnTo>
                  <a:lnTo>
                    <a:pt x="2285197" y="0"/>
                  </a:lnTo>
                  <a:close/>
                </a:path>
              </a:pathLst>
            </a:custGeom>
            <a:solidFill>
              <a:srgbClr val="000000"/>
            </a:solidFill>
          </p:spPr>
          <p:txBody>
            <a:bodyPr wrap="square" lIns="0" tIns="0" rIns="0" bIns="0" rtlCol="0"/>
            <a:lstStyle/>
            <a:p>
              <a:endParaRPr/>
            </a:p>
          </p:txBody>
        </p:sp>
      </p:grpSp>
      <p:sp>
        <p:nvSpPr>
          <p:cNvPr id="39" name="object 16">
            <a:extLst>
              <a:ext uri="{FF2B5EF4-FFF2-40B4-BE49-F238E27FC236}">
                <a16:creationId xmlns:a16="http://schemas.microsoft.com/office/drawing/2014/main" id="{9304BD5D-2EE7-46B0-B952-AA85D7CAB4AA}"/>
              </a:ext>
            </a:extLst>
          </p:cNvPr>
          <p:cNvSpPr txBox="1"/>
          <p:nvPr/>
        </p:nvSpPr>
        <p:spPr>
          <a:xfrm>
            <a:off x="5053173" y="927980"/>
            <a:ext cx="76944" cy="716605"/>
          </a:xfrm>
          <a:prstGeom prst="rect">
            <a:avLst/>
          </a:prstGeom>
        </p:spPr>
        <p:txBody>
          <a:bodyPr vert="vert270" wrap="square" lIns="0" tIns="17780" rIns="0" bIns="0" rtlCol="0">
            <a:spAutoFit/>
          </a:bodyPr>
          <a:lstStyle/>
          <a:p>
            <a:pPr marL="12700">
              <a:lnSpc>
                <a:spcPct val="100000"/>
              </a:lnSpc>
              <a:spcBef>
                <a:spcPts val="140"/>
              </a:spcBef>
            </a:pPr>
            <a:r>
              <a:rPr sz="500" b="1" spc="-5">
                <a:solidFill>
                  <a:srgbClr val="FFFFFF"/>
                </a:solidFill>
                <a:latin typeface="Segoe Pro Semibold"/>
                <a:cs typeface="Segoe Pro Semibold"/>
              </a:rPr>
              <a:t>DIRECT</a:t>
            </a:r>
            <a:r>
              <a:rPr sz="500" b="1" spc="-35">
                <a:solidFill>
                  <a:srgbClr val="FFFFFF"/>
                </a:solidFill>
                <a:latin typeface="Segoe Pro Semibold"/>
                <a:cs typeface="Segoe Pro Semibold"/>
              </a:rPr>
              <a:t> </a:t>
            </a:r>
            <a:r>
              <a:rPr sz="500" b="1" spc="-10">
                <a:solidFill>
                  <a:srgbClr val="FFFFFF"/>
                </a:solidFill>
                <a:latin typeface="Segoe Pro Semibold"/>
                <a:cs typeface="Segoe Pro Semibold"/>
              </a:rPr>
              <a:t>STAKEHOLDER</a:t>
            </a:r>
            <a:endParaRPr sz="500">
              <a:latin typeface="Segoe Pro Semibold"/>
              <a:cs typeface="Segoe Pro Semibold"/>
            </a:endParaRPr>
          </a:p>
        </p:txBody>
      </p:sp>
      <p:sp>
        <p:nvSpPr>
          <p:cNvPr id="29" name="object 6">
            <a:extLst>
              <a:ext uri="{FF2B5EF4-FFF2-40B4-BE49-F238E27FC236}">
                <a16:creationId xmlns:a16="http://schemas.microsoft.com/office/drawing/2014/main" id="{4E4EE262-BB6C-4F80-8DF8-47063FE71010}"/>
              </a:ext>
            </a:extLst>
          </p:cNvPr>
          <p:cNvSpPr txBox="1"/>
          <p:nvPr/>
        </p:nvSpPr>
        <p:spPr>
          <a:xfrm>
            <a:off x="5424572" y="828502"/>
            <a:ext cx="1080180" cy="373436"/>
          </a:xfrm>
          <a:prstGeom prst="rect">
            <a:avLst/>
          </a:prstGeom>
        </p:spPr>
        <p:txBody>
          <a:bodyPr vert="horz" wrap="square" lIns="0" tIns="12065" rIns="0" bIns="0" rtlCol="0">
            <a:spAutoFit/>
          </a:bodyPr>
          <a:lstStyle/>
          <a:p>
            <a:pPr marL="79375" marR="5080" indent="-67310">
              <a:lnSpc>
                <a:spcPct val="100800"/>
              </a:lnSpc>
              <a:spcBef>
                <a:spcPts val="95"/>
              </a:spcBef>
            </a:pPr>
            <a:r>
              <a:rPr sz="1200" b="1">
                <a:solidFill>
                  <a:srgbClr val="FFFFFF"/>
                </a:solidFill>
                <a:latin typeface="Segoe UI Semibold"/>
                <a:cs typeface="Segoe UI Semibold"/>
              </a:rPr>
              <a:t>Oversight</a:t>
            </a:r>
            <a:r>
              <a:rPr sz="1200" b="1" spc="-60">
                <a:solidFill>
                  <a:srgbClr val="FFFFFF"/>
                </a:solidFill>
                <a:latin typeface="Segoe UI Semibold"/>
                <a:cs typeface="Segoe UI Semibold"/>
              </a:rPr>
              <a:t> </a:t>
            </a:r>
            <a:r>
              <a:rPr sz="1200" b="1" spc="5">
                <a:solidFill>
                  <a:srgbClr val="FFFFFF"/>
                </a:solidFill>
                <a:latin typeface="Segoe UI Semibold"/>
                <a:cs typeface="Segoe UI Semibold"/>
              </a:rPr>
              <a:t>and</a:t>
            </a:r>
            <a:r>
              <a:rPr lang="en-US" sz="1200" b="1" spc="5">
                <a:solidFill>
                  <a:srgbClr val="FFFFFF"/>
                </a:solidFill>
                <a:latin typeface="Segoe UI Semibold"/>
                <a:cs typeface="Segoe UI Semibold"/>
              </a:rPr>
              <a:t> </a:t>
            </a:r>
            <a:r>
              <a:rPr sz="1200" b="1">
                <a:solidFill>
                  <a:srgbClr val="FFFFFF"/>
                </a:solidFill>
                <a:latin typeface="Segoe UI Semibold"/>
                <a:cs typeface="Segoe UI Semibold"/>
              </a:rPr>
              <a:t>control</a:t>
            </a:r>
            <a:r>
              <a:rPr sz="1200" b="1" spc="-45">
                <a:solidFill>
                  <a:srgbClr val="FFFFFF"/>
                </a:solidFill>
                <a:latin typeface="Segoe UI Semibold"/>
                <a:cs typeface="Segoe UI Semibold"/>
              </a:rPr>
              <a:t> </a:t>
            </a:r>
            <a:r>
              <a:rPr sz="1200" b="1">
                <a:solidFill>
                  <a:srgbClr val="FFFFFF"/>
                </a:solidFill>
                <a:latin typeface="Segoe UI Semibold"/>
                <a:cs typeface="Segoe UI Semibold"/>
              </a:rPr>
              <a:t>team</a:t>
            </a:r>
            <a:endParaRPr sz="1200">
              <a:latin typeface="Segoe UI Semibold"/>
              <a:cs typeface="Segoe UI Semibold"/>
            </a:endParaRPr>
          </a:p>
        </p:txBody>
      </p:sp>
      <p:sp>
        <p:nvSpPr>
          <p:cNvPr id="30" name="object 7">
            <a:extLst>
              <a:ext uri="{FF2B5EF4-FFF2-40B4-BE49-F238E27FC236}">
                <a16:creationId xmlns:a16="http://schemas.microsoft.com/office/drawing/2014/main" id="{ABFE0159-89C7-425C-97DE-5C56631BE1D5}"/>
              </a:ext>
            </a:extLst>
          </p:cNvPr>
          <p:cNvSpPr txBox="1"/>
          <p:nvPr/>
        </p:nvSpPr>
        <p:spPr>
          <a:xfrm>
            <a:off x="5229823" y="1944935"/>
            <a:ext cx="1398366" cy="1014573"/>
          </a:xfrm>
          <a:prstGeom prst="rect">
            <a:avLst/>
          </a:prstGeom>
        </p:spPr>
        <p:txBody>
          <a:bodyPr vert="horz" wrap="square" lIns="0" tIns="12065" rIns="0" bIns="0" rtlCol="0">
            <a:spAutoFit/>
          </a:bodyPr>
          <a:lstStyle/>
          <a:p>
            <a:pPr marL="12700" marR="5080">
              <a:lnSpc>
                <a:spcPct val="110000"/>
              </a:lnSpc>
              <a:spcBef>
                <a:spcPts val="95"/>
              </a:spcBef>
            </a:pPr>
            <a:r>
              <a:rPr lang="en-US" sz="1000" spc="10">
                <a:latin typeface="Segoe UI"/>
                <a:cs typeface="Segoe UI"/>
              </a:rPr>
              <a:t>Who will troubleshoot,            manage, operate, oversee or control the system during and after deployment? Who can discontinue the system?</a:t>
            </a:r>
          </a:p>
        </p:txBody>
      </p:sp>
      <p:sp>
        <p:nvSpPr>
          <p:cNvPr id="31" name="object 8">
            <a:extLst>
              <a:ext uri="{FF2B5EF4-FFF2-40B4-BE49-F238E27FC236}">
                <a16:creationId xmlns:a16="http://schemas.microsoft.com/office/drawing/2014/main" id="{5AB318A8-BCAB-4AE7-A3A3-A697729F8116}"/>
              </a:ext>
            </a:extLst>
          </p:cNvPr>
          <p:cNvSpPr txBox="1"/>
          <p:nvPr/>
        </p:nvSpPr>
        <p:spPr>
          <a:xfrm>
            <a:off x="5229823" y="3129171"/>
            <a:ext cx="1355269" cy="384721"/>
          </a:xfrm>
          <a:prstGeom prst="rect">
            <a:avLst/>
          </a:prstGeom>
        </p:spPr>
        <p:txBody>
          <a:bodyPr vert="horz" wrap="square" lIns="0" tIns="15240" rIns="0" bIns="0" rtlCol="0">
            <a:spAutoFit/>
          </a:bodyPr>
          <a:lstStyle/>
          <a:p>
            <a:pPr marL="12700">
              <a:lnSpc>
                <a:spcPct val="100000"/>
              </a:lnSpc>
              <a:spcBef>
                <a:spcPts val="120"/>
              </a:spcBef>
            </a:pPr>
            <a:r>
              <a:rPr sz="800" b="1" i="1">
                <a:solidFill>
                  <a:srgbClr val="188240"/>
                </a:solidFill>
                <a:latin typeface="Segoe UI Semibold"/>
                <a:cs typeface="Segoe UI Semibold"/>
              </a:rPr>
              <a:t>E.g., </a:t>
            </a:r>
            <a:r>
              <a:rPr lang="en-US" sz="800" b="1" i="1" spc="5">
                <a:solidFill>
                  <a:srgbClr val="188240"/>
                </a:solidFill>
                <a:latin typeface="Segoe UI Semibold"/>
                <a:cs typeface="Segoe UI Semibold"/>
              </a:rPr>
              <a:t>Microsoft, consumer customer, enterprise customer, B2B, B2C</a:t>
            </a:r>
            <a:endParaRPr sz="800">
              <a:latin typeface="Segoe UI Semibold"/>
              <a:cs typeface="Segoe UI Semibold"/>
            </a:endParaRPr>
          </a:p>
        </p:txBody>
      </p:sp>
      <p:sp>
        <p:nvSpPr>
          <p:cNvPr id="172" name="object 149">
            <a:extLst>
              <a:ext uri="{FF2B5EF4-FFF2-40B4-BE49-F238E27FC236}">
                <a16:creationId xmlns:a16="http://schemas.microsoft.com/office/drawing/2014/main" id="{22043AAF-2184-4C6C-B53C-E52FE1DAB134}"/>
              </a:ext>
              <a:ext uri="{C183D7F6-B498-43B3-948B-1728B52AA6E4}">
                <adec:decorative xmlns:adec="http://schemas.microsoft.com/office/drawing/2017/decorative" val="1"/>
              </a:ext>
            </a:extLst>
          </p:cNvPr>
          <p:cNvSpPr/>
          <p:nvPr/>
        </p:nvSpPr>
        <p:spPr>
          <a:xfrm>
            <a:off x="7600337" y="632950"/>
            <a:ext cx="1967799" cy="2990273"/>
          </a:xfrm>
          <a:custGeom>
            <a:avLst/>
            <a:gdLst/>
            <a:ahLst/>
            <a:cxnLst/>
            <a:rect l="l" t="t" r="r" b="b"/>
            <a:pathLst>
              <a:path w="2725419" h="4126229">
                <a:moveTo>
                  <a:pt x="2285197" y="0"/>
                </a:moveTo>
                <a:lnTo>
                  <a:pt x="439777" y="0"/>
                </a:lnTo>
                <a:lnTo>
                  <a:pt x="391858" y="2580"/>
                </a:lnTo>
                <a:lnTo>
                  <a:pt x="345434" y="10143"/>
                </a:lnTo>
                <a:lnTo>
                  <a:pt x="300773" y="22421"/>
                </a:lnTo>
                <a:lnTo>
                  <a:pt x="258143" y="39144"/>
                </a:lnTo>
                <a:lnTo>
                  <a:pt x="217813" y="60044"/>
                </a:lnTo>
                <a:lnTo>
                  <a:pt x="180050" y="84854"/>
                </a:lnTo>
                <a:lnTo>
                  <a:pt x="145123" y="113304"/>
                </a:lnTo>
                <a:lnTo>
                  <a:pt x="113301" y="145127"/>
                </a:lnTo>
                <a:lnTo>
                  <a:pt x="84851" y="180054"/>
                </a:lnTo>
                <a:lnTo>
                  <a:pt x="60042" y="217817"/>
                </a:lnTo>
                <a:lnTo>
                  <a:pt x="39142" y="258147"/>
                </a:lnTo>
                <a:lnTo>
                  <a:pt x="22420" y="300777"/>
                </a:lnTo>
                <a:lnTo>
                  <a:pt x="10143" y="345437"/>
                </a:lnTo>
                <a:lnTo>
                  <a:pt x="2580" y="391860"/>
                </a:lnTo>
                <a:lnTo>
                  <a:pt x="0" y="439777"/>
                </a:lnTo>
                <a:lnTo>
                  <a:pt x="0" y="3685919"/>
                </a:lnTo>
                <a:lnTo>
                  <a:pt x="2580" y="3733836"/>
                </a:lnTo>
                <a:lnTo>
                  <a:pt x="10143" y="3780258"/>
                </a:lnTo>
                <a:lnTo>
                  <a:pt x="22420" y="3824918"/>
                </a:lnTo>
                <a:lnTo>
                  <a:pt x="39142" y="3867548"/>
                </a:lnTo>
                <a:lnTo>
                  <a:pt x="60042" y="3907878"/>
                </a:lnTo>
                <a:lnTo>
                  <a:pt x="84851" y="3945641"/>
                </a:lnTo>
                <a:lnTo>
                  <a:pt x="113301" y="3980568"/>
                </a:lnTo>
                <a:lnTo>
                  <a:pt x="145123" y="4012391"/>
                </a:lnTo>
                <a:lnTo>
                  <a:pt x="180050" y="4040841"/>
                </a:lnTo>
                <a:lnTo>
                  <a:pt x="217813" y="4065651"/>
                </a:lnTo>
                <a:lnTo>
                  <a:pt x="258143" y="4086552"/>
                </a:lnTo>
                <a:lnTo>
                  <a:pt x="300773" y="4103275"/>
                </a:lnTo>
                <a:lnTo>
                  <a:pt x="345434" y="4115552"/>
                </a:lnTo>
                <a:lnTo>
                  <a:pt x="391858" y="4123115"/>
                </a:lnTo>
                <a:lnTo>
                  <a:pt x="439777" y="4125696"/>
                </a:lnTo>
                <a:lnTo>
                  <a:pt x="2285197" y="4125696"/>
                </a:lnTo>
                <a:lnTo>
                  <a:pt x="2333116" y="4123115"/>
                </a:lnTo>
                <a:lnTo>
                  <a:pt x="2379540" y="4115552"/>
                </a:lnTo>
                <a:lnTo>
                  <a:pt x="2424201" y="4103275"/>
                </a:lnTo>
                <a:lnTo>
                  <a:pt x="2466831" y="4086552"/>
                </a:lnTo>
                <a:lnTo>
                  <a:pt x="2507161" y="4065651"/>
                </a:lnTo>
                <a:lnTo>
                  <a:pt x="2544924" y="4040841"/>
                </a:lnTo>
                <a:lnTo>
                  <a:pt x="2579851" y="4012391"/>
                </a:lnTo>
                <a:lnTo>
                  <a:pt x="2611673" y="3980568"/>
                </a:lnTo>
                <a:lnTo>
                  <a:pt x="2640123" y="3945641"/>
                </a:lnTo>
                <a:lnTo>
                  <a:pt x="2664932" y="3907878"/>
                </a:lnTo>
                <a:lnTo>
                  <a:pt x="2685832" y="3867548"/>
                </a:lnTo>
                <a:lnTo>
                  <a:pt x="2702554" y="3824918"/>
                </a:lnTo>
                <a:lnTo>
                  <a:pt x="2714831" y="3780258"/>
                </a:lnTo>
                <a:lnTo>
                  <a:pt x="2722394" y="3733836"/>
                </a:lnTo>
                <a:lnTo>
                  <a:pt x="2724974" y="3685919"/>
                </a:lnTo>
                <a:lnTo>
                  <a:pt x="2724974" y="439777"/>
                </a:lnTo>
                <a:lnTo>
                  <a:pt x="2722394" y="391860"/>
                </a:lnTo>
                <a:lnTo>
                  <a:pt x="2714831" y="345437"/>
                </a:lnTo>
                <a:lnTo>
                  <a:pt x="2702554" y="300777"/>
                </a:lnTo>
                <a:lnTo>
                  <a:pt x="2685832" y="258147"/>
                </a:lnTo>
                <a:lnTo>
                  <a:pt x="2664932" y="217817"/>
                </a:lnTo>
                <a:lnTo>
                  <a:pt x="2640123" y="180054"/>
                </a:lnTo>
                <a:lnTo>
                  <a:pt x="2611673" y="145127"/>
                </a:lnTo>
                <a:lnTo>
                  <a:pt x="2579851" y="113304"/>
                </a:lnTo>
                <a:lnTo>
                  <a:pt x="2544924" y="84854"/>
                </a:lnTo>
                <a:lnTo>
                  <a:pt x="2507161" y="60044"/>
                </a:lnTo>
                <a:lnTo>
                  <a:pt x="2466831" y="39144"/>
                </a:lnTo>
                <a:lnTo>
                  <a:pt x="2424201" y="22421"/>
                </a:lnTo>
                <a:lnTo>
                  <a:pt x="2379540" y="10143"/>
                </a:lnTo>
                <a:lnTo>
                  <a:pt x="2333116" y="2580"/>
                </a:lnTo>
                <a:lnTo>
                  <a:pt x="2285197" y="0"/>
                </a:lnTo>
                <a:close/>
              </a:path>
            </a:pathLst>
          </a:custGeom>
          <a:solidFill>
            <a:srgbClr val="000000"/>
          </a:solidFill>
        </p:spPr>
        <p:txBody>
          <a:bodyPr wrap="square" lIns="0" tIns="0" rIns="0" bIns="0" rtlCol="0"/>
          <a:lstStyle/>
          <a:p>
            <a:endParaRPr/>
          </a:p>
        </p:txBody>
      </p:sp>
      <p:sp>
        <p:nvSpPr>
          <p:cNvPr id="173" name="object 150">
            <a:extLst>
              <a:ext uri="{FF2B5EF4-FFF2-40B4-BE49-F238E27FC236}">
                <a16:creationId xmlns:a16="http://schemas.microsoft.com/office/drawing/2014/main" id="{B9038DDE-9AA2-4F2E-B37F-FEF8E5CC6136}"/>
              </a:ext>
              <a:ext uri="{C183D7F6-B498-43B3-948B-1728B52AA6E4}">
                <adec:decorative xmlns:adec="http://schemas.microsoft.com/office/drawing/2017/decorative" val="1"/>
              </a:ext>
            </a:extLst>
          </p:cNvPr>
          <p:cNvSpPr/>
          <p:nvPr/>
        </p:nvSpPr>
        <p:spPr>
          <a:xfrm>
            <a:off x="7600337" y="632951"/>
            <a:ext cx="1967799" cy="1110839"/>
          </a:xfrm>
          <a:custGeom>
            <a:avLst/>
            <a:gdLst/>
            <a:ahLst/>
            <a:cxnLst/>
            <a:rect l="l" t="t" r="r" b="b"/>
            <a:pathLst>
              <a:path w="2725419" h="1742439">
                <a:moveTo>
                  <a:pt x="2285197" y="0"/>
                </a:moveTo>
                <a:lnTo>
                  <a:pt x="439777" y="0"/>
                </a:lnTo>
                <a:lnTo>
                  <a:pt x="391858" y="2580"/>
                </a:lnTo>
                <a:lnTo>
                  <a:pt x="345434" y="10143"/>
                </a:lnTo>
                <a:lnTo>
                  <a:pt x="300773" y="22421"/>
                </a:lnTo>
                <a:lnTo>
                  <a:pt x="258143" y="39144"/>
                </a:lnTo>
                <a:lnTo>
                  <a:pt x="217813" y="60044"/>
                </a:lnTo>
                <a:lnTo>
                  <a:pt x="180050" y="84854"/>
                </a:lnTo>
                <a:lnTo>
                  <a:pt x="145123" y="113304"/>
                </a:lnTo>
                <a:lnTo>
                  <a:pt x="113301" y="145127"/>
                </a:lnTo>
                <a:lnTo>
                  <a:pt x="84851" y="180054"/>
                </a:lnTo>
                <a:lnTo>
                  <a:pt x="60042" y="217817"/>
                </a:lnTo>
                <a:lnTo>
                  <a:pt x="39142" y="258147"/>
                </a:lnTo>
                <a:lnTo>
                  <a:pt x="22420" y="300777"/>
                </a:lnTo>
                <a:lnTo>
                  <a:pt x="10143" y="345437"/>
                </a:lnTo>
                <a:lnTo>
                  <a:pt x="2580" y="391860"/>
                </a:lnTo>
                <a:lnTo>
                  <a:pt x="0" y="439777"/>
                </a:lnTo>
                <a:lnTo>
                  <a:pt x="0" y="1741852"/>
                </a:lnTo>
                <a:lnTo>
                  <a:pt x="2724974" y="1741852"/>
                </a:lnTo>
                <a:lnTo>
                  <a:pt x="2724974" y="439777"/>
                </a:lnTo>
                <a:lnTo>
                  <a:pt x="2722394" y="391860"/>
                </a:lnTo>
                <a:lnTo>
                  <a:pt x="2714831" y="345437"/>
                </a:lnTo>
                <a:lnTo>
                  <a:pt x="2702554" y="300777"/>
                </a:lnTo>
                <a:lnTo>
                  <a:pt x="2685832" y="258147"/>
                </a:lnTo>
                <a:lnTo>
                  <a:pt x="2664932" y="217817"/>
                </a:lnTo>
                <a:lnTo>
                  <a:pt x="2640123" y="180054"/>
                </a:lnTo>
                <a:lnTo>
                  <a:pt x="2611673" y="145127"/>
                </a:lnTo>
                <a:lnTo>
                  <a:pt x="2579851" y="113304"/>
                </a:lnTo>
                <a:lnTo>
                  <a:pt x="2544924" y="84854"/>
                </a:lnTo>
                <a:lnTo>
                  <a:pt x="2507161" y="60044"/>
                </a:lnTo>
                <a:lnTo>
                  <a:pt x="2466831" y="39144"/>
                </a:lnTo>
                <a:lnTo>
                  <a:pt x="2424201" y="22421"/>
                </a:lnTo>
                <a:lnTo>
                  <a:pt x="2379540" y="10143"/>
                </a:lnTo>
                <a:lnTo>
                  <a:pt x="2333116" y="2580"/>
                </a:lnTo>
                <a:lnTo>
                  <a:pt x="2285197" y="0"/>
                </a:lnTo>
                <a:close/>
              </a:path>
            </a:pathLst>
          </a:custGeom>
          <a:solidFill>
            <a:srgbClr val="FFFFFF"/>
          </a:solidFill>
        </p:spPr>
        <p:txBody>
          <a:bodyPr wrap="square" lIns="0" tIns="0" rIns="0" bIns="0" rtlCol="0"/>
          <a:lstStyle/>
          <a:p>
            <a:endParaRPr/>
          </a:p>
        </p:txBody>
      </p:sp>
      <p:sp>
        <p:nvSpPr>
          <p:cNvPr id="177" name="object 154">
            <a:extLst>
              <a:ext uri="{FF2B5EF4-FFF2-40B4-BE49-F238E27FC236}">
                <a16:creationId xmlns:a16="http://schemas.microsoft.com/office/drawing/2014/main" id="{C4888B55-9C21-4496-B8FE-FDF0AC1D2D49}"/>
              </a:ext>
            </a:extLst>
          </p:cNvPr>
          <p:cNvSpPr txBox="1"/>
          <p:nvPr/>
        </p:nvSpPr>
        <p:spPr>
          <a:xfrm>
            <a:off x="7688522" y="829577"/>
            <a:ext cx="76944" cy="789504"/>
          </a:xfrm>
          <a:prstGeom prst="rect">
            <a:avLst/>
          </a:prstGeom>
        </p:spPr>
        <p:txBody>
          <a:bodyPr vert="vert270" wrap="square" lIns="0" tIns="17780" rIns="0" bIns="0" rtlCol="0">
            <a:spAutoFit/>
          </a:bodyPr>
          <a:lstStyle/>
          <a:p>
            <a:pPr marL="12700">
              <a:lnSpc>
                <a:spcPct val="100000"/>
              </a:lnSpc>
              <a:spcBef>
                <a:spcPts val="140"/>
              </a:spcBef>
            </a:pPr>
            <a:r>
              <a:rPr sz="500" b="1" spc="-5">
                <a:latin typeface="Segoe Pro Semibold"/>
                <a:cs typeface="Segoe Pro Semibold"/>
              </a:rPr>
              <a:t>INDIRECT</a:t>
            </a:r>
            <a:r>
              <a:rPr sz="500" b="1" spc="-35">
                <a:latin typeface="Segoe Pro Semibold"/>
                <a:cs typeface="Segoe Pro Semibold"/>
              </a:rPr>
              <a:t> </a:t>
            </a:r>
            <a:r>
              <a:rPr sz="500" b="1" spc="-10">
                <a:latin typeface="Segoe Pro Semibold"/>
                <a:cs typeface="Segoe Pro Semibold"/>
              </a:rPr>
              <a:t>STAKEHOLDER</a:t>
            </a:r>
            <a:endParaRPr sz="500">
              <a:latin typeface="Segoe Pro Semibold"/>
              <a:cs typeface="Segoe Pro Semibold"/>
            </a:endParaRPr>
          </a:p>
        </p:txBody>
      </p:sp>
      <p:sp>
        <p:nvSpPr>
          <p:cNvPr id="174" name="object 151">
            <a:extLst>
              <a:ext uri="{FF2B5EF4-FFF2-40B4-BE49-F238E27FC236}">
                <a16:creationId xmlns:a16="http://schemas.microsoft.com/office/drawing/2014/main" id="{BE701679-2B12-48AD-880A-5AF398C7CA5C}"/>
              </a:ext>
            </a:extLst>
          </p:cNvPr>
          <p:cNvSpPr txBox="1"/>
          <p:nvPr/>
        </p:nvSpPr>
        <p:spPr>
          <a:xfrm>
            <a:off x="8163121" y="824414"/>
            <a:ext cx="842229" cy="198772"/>
          </a:xfrm>
          <a:prstGeom prst="rect">
            <a:avLst/>
          </a:prstGeom>
        </p:spPr>
        <p:txBody>
          <a:bodyPr vert="horz" wrap="square" lIns="0" tIns="13970" rIns="0" bIns="0" rtlCol="0">
            <a:spAutoFit/>
          </a:bodyPr>
          <a:lstStyle/>
          <a:p>
            <a:pPr marL="12700">
              <a:lnSpc>
                <a:spcPct val="100000"/>
              </a:lnSpc>
              <a:spcBef>
                <a:spcPts val="110"/>
              </a:spcBef>
            </a:pPr>
            <a:r>
              <a:rPr sz="1200" b="1" spc="5">
                <a:latin typeface="Segoe UI Semibold"/>
                <a:cs typeface="Segoe UI Semibold"/>
              </a:rPr>
              <a:t>Bystande</a:t>
            </a:r>
            <a:r>
              <a:rPr sz="1200" b="1" spc="15">
                <a:latin typeface="Segoe UI Semibold"/>
                <a:cs typeface="Segoe UI Semibold"/>
              </a:rPr>
              <a:t>r</a:t>
            </a:r>
            <a:r>
              <a:rPr sz="1200" b="1" spc="5">
                <a:latin typeface="Segoe UI Semibold"/>
                <a:cs typeface="Segoe UI Semibold"/>
              </a:rPr>
              <a:t>s</a:t>
            </a:r>
            <a:endParaRPr sz="1200">
              <a:latin typeface="Segoe UI Semibold"/>
              <a:cs typeface="Segoe UI Semibold"/>
            </a:endParaRPr>
          </a:p>
        </p:txBody>
      </p:sp>
      <p:sp>
        <p:nvSpPr>
          <p:cNvPr id="175" name="object 152">
            <a:extLst>
              <a:ext uri="{FF2B5EF4-FFF2-40B4-BE49-F238E27FC236}">
                <a16:creationId xmlns:a16="http://schemas.microsoft.com/office/drawing/2014/main" id="{6413E0EB-E3AD-4460-88D6-A9FC616CD64C}"/>
              </a:ext>
            </a:extLst>
          </p:cNvPr>
          <p:cNvSpPr txBox="1"/>
          <p:nvPr/>
        </p:nvSpPr>
        <p:spPr>
          <a:xfrm>
            <a:off x="7849230" y="1955276"/>
            <a:ext cx="1539578" cy="506742"/>
          </a:xfrm>
          <a:prstGeom prst="rect">
            <a:avLst/>
          </a:prstGeom>
        </p:spPr>
        <p:txBody>
          <a:bodyPr vert="horz" wrap="square" lIns="0" tIns="12065" rIns="0" bIns="0" rtlCol="0">
            <a:spAutoFit/>
          </a:bodyPr>
          <a:lstStyle/>
          <a:p>
            <a:pPr marL="12700" marR="5080">
              <a:lnSpc>
                <a:spcPct val="110000"/>
              </a:lnSpc>
              <a:spcBef>
                <a:spcPts val="95"/>
              </a:spcBef>
            </a:pPr>
            <a:r>
              <a:rPr sz="1000" spc="10">
                <a:solidFill>
                  <a:srgbClr val="FFFFFF"/>
                </a:solidFill>
                <a:latin typeface="Segoe UI"/>
                <a:cs typeface="Segoe UI"/>
              </a:rPr>
              <a:t>Who</a:t>
            </a:r>
            <a:r>
              <a:rPr sz="1000" spc="-5">
                <a:solidFill>
                  <a:srgbClr val="FFFFFF"/>
                </a:solidFill>
                <a:latin typeface="Segoe UI"/>
                <a:cs typeface="Segoe UI"/>
              </a:rPr>
              <a:t> </a:t>
            </a:r>
            <a:r>
              <a:rPr sz="1000" spc="5">
                <a:solidFill>
                  <a:srgbClr val="FFFFFF"/>
                </a:solidFill>
                <a:latin typeface="Segoe UI"/>
                <a:cs typeface="Segoe UI"/>
              </a:rPr>
              <a:t>in</a:t>
            </a:r>
            <a:r>
              <a:rPr sz="1000">
                <a:solidFill>
                  <a:srgbClr val="FFFFFF"/>
                </a:solidFill>
                <a:latin typeface="Segoe UI"/>
                <a:cs typeface="Segoe UI"/>
              </a:rPr>
              <a:t> </a:t>
            </a:r>
            <a:r>
              <a:rPr sz="1000" spc="10">
                <a:solidFill>
                  <a:srgbClr val="FFFFFF"/>
                </a:solidFill>
                <a:latin typeface="Segoe UI"/>
                <a:cs typeface="Segoe UI"/>
              </a:rPr>
              <a:t>the</a:t>
            </a:r>
            <a:r>
              <a:rPr sz="1000" spc="-5">
                <a:solidFill>
                  <a:srgbClr val="FFFFFF"/>
                </a:solidFill>
                <a:latin typeface="Segoe UI"/>
                <a:cs typeface="Segoe UI"/>
              </a:rPr>
              <a:t> </a:t>
            </a:r>
            <a:r>
              <a:rPr sz="1000" spc="5">
                <a:solidFill>
                  <a:srgbClr val="FFFFFF"/>
                </a:solidFill>
                <a:latin typeface="Segoe UI"/>
                <a:cs typeface="Segoe UI"/>
              </a:rPr>
              <a:t>vicinity</a:t>
            </a:r>
            <a:r>
              <a:rPr sz="1000">
                <a:solidFill>
                  <a:srgbClr val="FFFFFF"/>
                </a:solidFill>
                <a:latin typeface="Segoe UI"/>
                <a:cs typeface="Segoe UI"/>
              </a:rPr>
              <a:t> </a:t>
            </a:r>
            <a:r>
              <a:rPr sz="1000" spc="5">
                <a:solidFill>
                  <a:srgbClr val="FFFFFF"/>
                </a:solidFill>
                <a:latin typeface="Segoe UI"/>
                <a:cs typeface="Segoe UI"/>
              </a:rPr>
              <a:t>of</a:t>
            </a:r>
            <a:r>
              <a:rPr sz="1000" spc="-5">
                <a:solidFill>
                  <a:srgbClr val="FFFFFF"/>
                </a:solidFill>
                <a:latin typeface="Segoe UI"/>
                <a:cs typeface="Segoe UI"/>
              </a:rPr>
              <a:t> </a:t>
            </a:r>
            <a:r>
              <a:rPr sz="1000" spc="10">
                <a:solidFill>
                  <a:srgbClr val="FFFFFF"/>
                </a:solidFill>
                <a:latin typeface="Segoe UI"/>
                <a:cs typeface="Segoe UI"/>
              </a:rPr>
              <a:t>the</a:t>
            </a:r>
            <a:r>
              <a:rPr sz="1000">
                <a:solidFill>
                  <a:srgbClr val="FFFFFF"/>
                </a:solidFill>
                <a:latin typeface="Segoe UI"/>
                <a:cs typeface="Segoe UI"/>
              </a:rPr>
              <a:t> </a:t>
            </a:r>
            <a:r>
              <a:rPr sz="1000" spc="10">
                <a:solidFill>
                  <a:srgbClr val="FFFFFF"/>
                </a:solidFill>
                <a:latin typeface="Segoe UI"/>
                <a:cs typeface="Segoe UI"/>
              </a:rPr>
              <a:t>deployed</a:t>
            </a:r>
            <a:r>
              <a:rPr lang="en-US" sz="1000" spc="10">
                <a:solidFill>
                  <a:srgbClr val="FFFFFF"/>
                </a:solidFill>
                <a:latin typeface="Segoe UI"/>
                <a:cs typeface="Segoe UI"/>
              </a:rPr>
              <a:t> </a:t>
            </a:r>
            <a:r>
              <a:rPr sz="1000" spc="5">
                <a:solidFill>
                  <a:srgbClr val="FFFFFF"/>
                </a:solidFill>
                <a:latin typeface="Segoe UI"/>
                <a:cs typeface="Segoe UI"/>
              </a:rPr>
              <a:t>system</a:t>
            </a:r>
            <a:r>
              <a:rPr sz="1000" spc="15">
                <a:solidFill>
                  <a:srgbClr val="FFFFFF"/>
                </a:solidFill>
                <a:latin typeface="Segoe UI"/>
                <a:cs typeface="Segoe UI"/>
              </a:rPr>
              <a:t> </a:t>
            </a:r>
            <a:r>
              <a:rPr sz="1000" spc="10">
                <a:solidFill>
                  <a:srgbClr val="FFFFFF"/>
                </a:solidFill>
                <a:latin typeface="Segoe UI"/>
                <a:cs typeface="Segoe UI"/>
              </a:rPr>
              <a:t>may</a:t>
            </a:r>
            <a:r>
              <a:rPr sz="1000" spc="20">
                <a:solidFill>
                  <a:srgbClr val="FFFFFF"/>
                </a:solidFill>
                <a:latin typeface="Segoe UI"/>
                <a:cs typeface="Segoe UI"/>
              </a:rPr>
              <a:t> </a:t>
            </a:r>
            <a:r>
              <a:rPr sz="1000" spc="10">
                <a:solidFill>
                  <a:srgbClr val="FFFFFF"/>
                </a:solidFill>
                <a:latin typeface="Segoe UI"/>
                <a:cs typeface="Segoe UI"/>
              </a:rPr>
              <a:t>be</a:t>
            </a:r>
            <a:r>
              <a:rPr sz="1000" spc="20">
                <a:solidFill>
                  <a:srgbClr val="FFFFFF"/>
                </a:solidFill>
                <a:latin typeface="Segoe UI"/>
                <a:cs typeface="Segoe UI"/>
              </a:rPr>
              <a:t> </a:t>
            </a:r>
            <a:r>
              <a:rPr sz="1000" spc="5">
                <a:solidFill>
                  <a:srgbClr val="FFFFFF"/>
                </a:solidFill>
                <a:latin typeface="Segoe UI"/>
                <a:cs typeface="Segoe UI"/>
              </a:rPr>
              <a:t>impacted</a:t>
            </a:r>
            <a:r>
              <a:rPr sz="1000" spc="20">
                <a:solidFill>
                  <a:srgbClr val="FFFFFF"/>
                </a:solidFill>
                <a:latin typeface="Segoe UI"/>
                <a:cs typeface="Segoe UI"/>
              </a:rPr>
              <a:t> </a:t>
            </a:r>
            <a:r>
              <a:rPr sz="1000" spc="10">
                <a:solidFill>
                  <a:srgbClr val="FFFFFF"/>
                </a:solidFill>
                <a:latin typeface="Segoe UI"/>
                <a:cs typeface="Segoe UI"/>
              </a:rPr>
              <a:t>by</a:t>
            </a:r>
            <a:r>
              <a:rPr sz="1000" spc="20">
                <a:solidFill>
                  <a:srgbClr val="FFFFFF"/>
                </a:solidFill>
                <a:latin typeface="Segoe UI"/>
                <a:cs typeface="Segoe UI"/>
              </a:rPr>
              <a:t> </a:t>
            </a:r>
            <a:r>
              <a:rPr sz="1000">
                <a:solidFill>
                  <a:srgbClr val="FFFFFF"/>
                </a:solidFill>
                <a:latin typeface="Segoe UI"/>
                <a:cs typeface="Segoe UI"/>
              </a:rPr>
              <a:t>its</a:t>
            </a:r>
            <a:r>
              <a:rPr lang="en-US" sz="1000">
                <a:solidFill>
                  <a:srgbClr val="FFFFFF"/>
                </a:solidFill>
                <a:latin typeface="Segoe UI"/>
                <a:cs typeface="Segoe UI"/>
              </a:rPr>
              <a:t> </a:t>
            </a:r>
            <a:r>
              <a:rPr sz="1000" spc="10">
                <a:solidFill>
                  <a:srgbClr val="FFFFFF"/>
                </a:solidFill>
                <a:latin typeface="Segoe UI"/>
                <a:cs typeface="Segoe UI"/>
              </a:rPr>
              <a:t>use?</a:t>
            </a:r>
            <a:endParaRPr sz="1000">
              <a:latin typeface="Segoe UI"/>
              <a:cs typeface="Segoe UI"/>
            </a:endParaRPr>
          </a:p>
        </p:txBody>
      </p:sp>
      <p:sp>
        <p:nvSpPr>
          <p:cNvPr id="176" name="object 153">
            <a:extLst>
              <a:ext uri="{FF2B5EF4-FFF2-40B4-BE49-F238E27FC236}">
                <a16:creationId xmlns:a16="http://schemas.microsoft.com/office/drawing/2014/main" id="{97A5D86C-26BC-4C66-918F-D179B5639F7D}"/>
              </a:ext>
            </a:extLst>
          </p:cNvPr>
          <p:cNvSpPr txBox="1"/>
          <p:nvPr/>
        </p:nvSpPr>
        <p:spPr>
          <a:xfrm>
            <a:off x="7849230" y="3101412"/>
            <a:ext cx="937580" cy="138499"/>
          </a:xfrm>
          <a:prstGeom prst="rect">
            <a:avLst/>
          </a:prstGeom>
        </p:spPr>
        <p:txBody>
          <a:bodyPr vert="horz" wrap="square" lIns="0" tIns="15240" rIns="0" bIns="0" rtlCol="0">
            <a:spAutoFit/>
          </a:bodyPr>
          <a:lstStyle/>
          <a:p>
            <a:pPr marL="12700">
              <a:lnSpc>
                <a:spcPct val="100000"/>
              </a:lnSpc>
              <a:spcBef>
                <a:spcPts val="120"/>
              </a:spcBef>
            </a:pPr>
            <a:r>
              <a:rPr sz="800" b="1" i="1">
                <a:solidFill>
                  <a:srgbClr val="FFFFFF"/>
                </a:solidFill>
                <a:latin typeface="Segoe UI Semibold"/>
                <a:cs typeface="Segoe UI Semibold"/>
              </a:rPr>
              <a:t>E.g.,passers-by</a:t>
            </a:r>
            <a:endParaRPr sz="800">
              <a:latin typeface="Segoe UI Semibold"/>
              <a:cs typeface="Segoe UI Semibold"/>
            </a:endParaRPr>
          </a:p>
        </p:txBody>
      </p:sp>
      <p:sp>
        <p:nvSpPr>
          <p:cNvPr id="178" name="object 155">
            <a:extLst>
              <a:ext uri="{FF2B5EF4-FFF2-40B4-BE49-F238E27FC236}">
                <a16:creationId xmlns:a16="http://schemas.microsoft.com/office/drawing/2014/main" id="{DDA80EC4-CD71-4073-9578-368D79A00551}"/>
              </a:ext>
              <a:ext uri="{C183D7F6-B498-43B3-948B-1728B52AA6E4}">
                <adec:decorative xmlns:adec="http://schemas.microsoft.com/office/drawing/2017/decorative" val="1"/>
              </a:ext>
            </a:extLst>
          </p:cNvPr>
          <p:cNvSpPr/>
          <p:nvPr/>
        </p:nvSpPr>
        <p:spPr>
          <a:xfrm>
            <a:off x="8601199" y="1469522"/>
            <a:ext cx="14624" cy="283050"/>
          </a:xfrm>
          <a:custGeom>
            <a:avLst/>
            <a:gdLst/>
            <a:ahLst/>
            <a:cxnLst/>
            <a:rect l="l" t="t" r="r" b="b"/>
            <a:pathLst>
              <a:path w="28575" h="553085">
                <a:moveTo>
                  <a:pt x="28470" y="0"/>
                </a:moveTo>
                <a:lnTo>
                  <a:pt x="0" y="0"/>
                </a:lnTo>
                <a:lnTo>
                  <a:pt x="0" y="552737"/>
                </a:lnTo>
                <a:lnTo>
                  <a:pt x="28470" y="552737"/>
                </a:lnTo>
                <a:lnTo>
                  <a:pt x="28470" y="0"/>
                </a:lnTo>
                <a:close/>
              </a:path>
            </a:pathLst>
          </a:custGeom>
          <a:solidFill>
            <a:srgbClr val="FFB900"/>
          </a:solidFill>
        </p:spPr>
        <p:txBody>
          <a:bodyPr wrap="square" lIns="0" tIns="0" rIns="0" bIns="0" rtlCol="0"/>
          <a:lstStyle/>
          <a:p>
            <a:endParaRPr/>
          </a:p>
        </p:txBody>
      </p:sp>
      <p:sp>
        <p:nvSpPr>
          <p:cNvPr id="180" name="object 157">
            <a:extLst>
              <a:ext uri="{FF2B5EF4-FFF2-40B4-BE49-F238E27FC236}">
                <a16:creationId xmlns:a16="http://schemas.microsoft.com/office/drawing/2014/main" id="{0A229330-8D0B-495C-BC87-24B5CA88CBC0}"/>
              </a:ext>
              <a:ext uri="{C183D7F6-B498-43B3-948B-1728B52AA6E4}">
                <adec:decorative xmlns:adec="http://schemas.microsoft.com/office/drawing/2017/decorative" val="1"/>
              </a:ext>
            </a:extLst>
          </p:cNvPr>
          <p:cNvSpPr/>
          <p:nvPr/>
        </p:nvSpPr>
        <p:spPr>
          <a:xfrm>
            <a:off x="8517675" y="1726850"/>
            <a:ext cx="181659" cy="59145"/>
          </a:xfrm>
          <a:custGeom>
            <a:avLst/>
            <a:gdLst/>
            <a:ahLst/>
            <a:cxnLst/>
            <a:rect l="l" t="t" r="r" b="b"/>
            <a:pathLst>
              <a:path w="354965" h="115570">
                <a:moveTo>
                  <a:pt x="177450" y="0"/>
                </a:moveTo>
                <a:lnTo>
                  <a:pt x="108381" y="4521"/>
                </a:lnTo>
                <a:lnTo>
                  <a:pt x="51976" y="16850"/>
                </a:lnTo>
                <a:lnTo>
                  <a:pt x="13945" y="35136"/>
                </a:lnTo>
                <a:lnTo>
                  <a:pt x="0" y="57527"/>
                </a:lnTo>
                <a:lnTo>
                  <a:pt x="13945" y="79918"/>
                </a:lnTo>
                <a:lnTo>
                  <a:pt x="51976" y="98203"/>
                </a:lnTo>
                <a:lnTo>
                  <a:pt x="108381" y="110532"/>
                </a:lnTo>
                <a:lnTo>
                  <a:pt x="177450" y="115054"/>
                </a:lnTo>
                <a:lnTo>
                  <a:pt x="246519" y="110532"/>
                </a:lnTo>
                <a:lnTo>
                  <a:pt x="302924" y="98203"/>
                </a:lnTo>
                <a:lnTo>
                  <a:pt x="340954" y="79918"/>
                </a:lnTo>
                <a:lnTo>
                  <a:pt x="354900" y="57527"/>
                </a:lnTo>
                <a:lnTo>
                  <a:pt x="340954" y="35136"/>
                </a:lnTo>
                <a:lnTo>
                  <a:pt x="302924" y="16850"/>
                </a:lnTo>
                <a:lnTo>
                  <a:pt x="246519" y="4521"/>
                </a:lnTo>
                <a:lnTo>
                  <a:pt x="177450" y="0"/>
                </a:lnTo>
                <a:close/>
              </a:path>
            </a:pathLst>
          </a:custGeom>
          <a:solidFill>
            <a:srgbClr val="FFB900"/>
          </a:solidFill>
        </p:spPr>
        <p:txBody>
          <a:bodyPr wrap="square" lIns="0" tIns="0" rIns="0" bIns="0" rtlCol="0"/>
          <a:lstStyle/>
          <a:p>
            <a:endParaRPr/>
          </a:p>
        </p:txBody>
      </p:sp>
      <p:pic>
        <p:nvPicPr>
          <p:cNvPr id="181" name="object 158">
            <a:extLst>
              <a:ext uri="{FF2B5EF4-FFF2-40B4-BE49-F238E27FC236}">
                <a16:creationId xmlns:a16="http://schemas.microsoft.com/office/drawing/2014/main" id="{ECCC1B4D-D70C-4C56-9BFE-5D9B5578FCA6}"/>
              </a:ext>
              <a:ext uri="{C183D7F6-B498-43B3-948B-1728B52AA6E4}">
                <adec:decorative xmlns:adec="http://schemas.microsoft.com/office/drawing/2017/decorative" val="1"/>
              </a:ext>
            </a:extLst>
          </p:cNvPr>
          <p:cNvPicPr/>
          <p:nvPr/>
        </p:nvPicPr>
        <p:blipFill>
          <a:blip r:embed="rId2" cstate="print"/>
          <a:stretch>
            <a:fillRect/>
          </a:stretch>
        </p:blipFill>
        <p:spPr>
          <a:xfrm>
            <a:off x="8351275" y="1658478"/>
            <a:ext cx="53243" cy="53811"/>
          </a:xfrm>
          <a:prstGeom prst="rect">
            <a:avLst/>
          </a:prstGeom>
        </p:spPr>
      </p:pic>
      <p:sp>
        <p:nvSpPr>
          <p:cNvPr id="182" name="object 159">
            <a:extLst>
              <a:ext uri="{FF2B5EF4-FFF2-40B4-BE49-F238E27FC236}">
                <a16:creationId xmlns:a16="http://schemas.microsoft.com/office/drawing/2014/main" id="{8F0D8DB1-C9B6-41E9-B4C3-5E3C75CAAE95}"/>
              </a:ext>
              <a:ext uri="{C183D7F6-B498-43B3-948B-1728B52AA6E4}">
                <adec:decorative xmlns:adec="http://schemas.microsoft.com/office/drawing/2017/decorative" val="1"/>
              </a:ext>
            </a:extLst>
          </p:cNvPr>
          <p:cNvSpPr/>
          <p:nvPr/>
        </p:nvSpPr>
        <p:spPr>
          <a:xfrm>
            <a:off x="8351273" y="1726558"/>
            <a:ext cx="53295" cy="95541"/>
          </a:xfrm>
          <a:custGeom>
            <a:avLst/>
            <a:gdLst/>
            <a:ahLst/>
            <a:cxnLst/>
            <a:rect l="l" t="t" r="r" b="b"/>
            <a:pathLst>
              <a:path w="104140" h="186689">
                <a:moveTo>
                  <a:pt x="104049" y="0"/>
                </a:moveTo>
                <a:lnTo>
                  <a:pt x="0" y="0"/>
                </a:lnTo>
                <a:lnTo>
                  <a:pt x="0" y="186350"/>
                </a:lnTo>
                <a:lnTo>
                  <a:pt x="104049" y="186350"/>
                </a:lnTo>
                <a:lnTo>
                  <a:pt x="104049" y="0"/>
                </a:lnTo>
                <a:close/>
              </a:path>
            </a:pathLst>
          </a:custGeom>
          <a:solidFill>
            <a:srgbClr val="188240"/>
          </a:solidFill>
        </p:spPr>
        <p:txBody>
          <a:bodyPr wrap="square" lIns="0" tIns="0" rIns="0" bIns="0" rtlCol="0"/>
          <a:lstStyle/>
          <a:p>
            <a:endParaRPr/>
          </a:p>
        </p:txBody>
      </p:sp>
      <p:sp>
        <p:nvSpPr>
          <p:cNvPr id="183" name="object 160">
            <a:extLst>
              <a:ext uri="{FF2B5EF4-FFF2-40B4-BE49-F238E27FC236}">
                <a16:creationId xmlns:a16="http://schemas.microsoft.com/office/drawing/2014/main" id="{FF977276-3FCE-4004-BEB0-4A66F67E6454}"/>
              </a:ext>
              <a:ext uri="{C183D7F6-B498-43B3-948B-1728B52AA6E4}">
                <adec:decorative xmlns:adec="http://schemas.microsoft.com/office/drawing/2017/decorative" val="1"/>
              </a:ext>
            </a:extLst>
          </p:cNvPr>
          <p:cNvSpPr/>
          <p:nvPr/>
        </p:nvSpPr>
        <p:spPr>
          <a:xfrm>
            <a:off x="8300366" y="1373075"/>
            <a:ext cx="616470" cy="207981"/>
          </a:xfrm>
          <a:custGeom>
            <a:avLst/>
            <a:gdLst/>
            <a:ahLst/>
            <a:cxnLst/>
            <a:rect l="l" t="t" r="r" b="b"/>
            <a:pathLst>
              <a:path w="1204594" h="406400">
                <a:moveTo>
                  <a:pt x="602075" y="406092"/>
                </a:moveTo>
                <a:lnTo>
                  <a:pt x="672289" y="404726"/>
                </a:lnTo>
                <a:lnTo>
                  <a:pt x="740125" y="400729"/>
                </a:lnTo>
                <a:lnTo>
                  <a:pt x="805129" y="394254"/>
                </a:lnTo>
                <a:lnTo>
                  <a:pt x="866851" y="385454"/>
                </a:lnTo>
                <a:lnTo>
                  <a:pt x="924839" y="374479"/>
                </a:lnTo>
                <a:lnTo>
                  <a:pt x="978642" y="361484"/>
                </a:lnTo>
                <a:lnTo>
                  <a:pt x="1027806" y="346620"/>
                </a:lnTo>
                <a:lnTo>
                  <a:pt x="1071881" y="330039"/>
                </a:lnTo>
                <a:lnTo>
                  <a:pt x="1110414" y="311894"/>
                </a:lnTo>
                <a:lnTo>
                  <a:pt x="1169051" y="271522"/>
                </a:lnTo>
                <a:lnTo>
                  <a:pt x="1200101" y="226721"/>
                </a:lnTo>
                <a:lnTo>
                  <a:pt x="1204151" y="203040"/>
                </a:lnTo>
                <a:lnTo>
                  <a:pt x="1200101" y="179360"/>
                </a:lnTo>
                <a:lnTo>
                  <a:pt x="1169051" y="134560"/>
                </a:lnTo>
                <a:lnTo>
                  <a:pt x="1110414" y="94190"/>
                </a:lnTo>
                <a:lnTo>
                  <a:pt x="1071881" y="76046"/>
                </a:lnTo>
                <a:lnTo>
                  <a:pt x="1027806" y="59466"/>
                </a:lnTo>
                <a:lnTo>
                  <a:pt x="978642" y="44603"/>
                </a:lnTo>
                <a:lnTo>
                  <a:pt x="924839" y="31609"/>
                </a:lnTo>
                <a:lnTo>
                  <a:pt x="866851" y="20636"/>
                </a:lnTo>
                <a:lnTo>
                  <a:pt x="805129" y="11836"/>
                </a:lnTo>
                <a:lnTo>
                  <a:pt x="740125" y="5362"/>
                </a:lnTo>
                <a:lnTo>
                  <a:pt x="672289" y="1365"/>
                </a:lnTo>
                <a:lnTo>
                  <a:pt x="602075" y="0"/>
                </a:lnTo>
                <a:lnTo>
                  <a:pt x="531861" y="1365"/>
                </a:lnTo>
                <a:lnTo>
                  <a:pt x="464026" y="5362"/>
                </a:lnTo>
                <a:lnTo>
                  <a:pt x="399022" y="11836"/>
                </a:lnTo>
                <a:lnTo>
                  <a:pt x="337299" y="20636"/>
                </a:lnTo>
                <a:lnTo>
                  <a:pt x="279311" y="31609"/>
                </a:lnTo>
                <a:lnTo>
                  <a:pt x="225509" y="44603"/>
                </a:lnTo>
                <a:lnTo>
                  <a:pt x="176345" y="59466"/>
                </a:lnTo>
                <a:lnTo>
                  <a:pt x="132270" y="76046"/>
                </a:lnTo>
                <a:lnTo>
                  <a:pt x="93736" y="94190"/>
                </a:lnTo>
                <a:lnTo>
                  <a:pt x="35100" y="134560"/>
                </a:lnTo>
                <a:lnTo>
                  <a:pt x="4050" y="179360"/>
                </a:lnTo>
                <a:lnTo>
                  <a:pt x="0" y="203040"/>
                </a:lnTo>
                <a:lnTo>
                  <a:pt x="4050" y="226721"/>
                </a:lnTo>
                <a:lnTo>
                  <a:pt x="35100" y="271522"/>
                </a:lnTo>
                <a:lnTo>
                  <a:pt x="93736" y="311894"/>
                </a:lnTo>
                <a:lnTo>
                  <a:pt x="132270" y="330039"/>
                </a:lnTo>
                <a:lnTo>
                  <a:pt x="176345" y="346620"/>
                </a:lnTo>
                <a:lnTo>
                  <a:pt x="225509" y="361484"/>
                </a:lnTo>
                <a:lnTo>
                  <a:pt x="279311" y="374479"/>
                </a:lnTo>
                <a:lnTo>
                  <a:pt x="337299" y="385454"/>
                </a:lnTo>
                <a:lnTo>
                  <a:pt x="399022" y="394254"/>
                </a:lnTo>
                <a:lnTo>
                  <a:pt x="464026" y="400729"/>
                </a:lnTo>
                <a:lnTo>
                  <a:pt x="531861" y="404726"/>
                </a:lnTo>
                <a:lnTo>
                  <a:pt x="602075" y="406092"/>
                </a:lnTo>
                <a:close/>
              </a:path>
            </a:pathLst>
          </a:custGeom>
          <a:ln w="12700">
            <a:solidFill>
              <a:srgbClr val="007CC4"/>
            </a:solidFill>
          </a:ln>
        </p:spPr>
        <p:txBody>
          <a:bodyPr wrap="square" lIns="0" tIns="0" rIns="0" bIns="0" rtlCol="0"/>
          <a:lstStyle/>
          <a:p>
            <a:endParaRPr/>
          </a:p>
        </p:txBody>
      </p:sp>
      <p:sp>
        <p:nvSpPr>
          <p:cNvPr id="184" name="object 161">
            <a:extLst>
              <a:ext uri="{FF2B5EF4-FFF2-40B4-BE49-F238E27FC236}">
                <a16:creationId xmlns:a16="http://schemas.microsoft.com/office/drawing/2014/main" id="{324AF754-F27A-44DA-8F2E-0B5F04DE57BC}"/>
              </a:ext>
              <a:ext uri="{C183D7F6-B498-43B3-948B-1728B52AA6E4}">
                <adec:decorative xmlns:adec="http://schemas.microsoft.com/office/drawing/2017/decorative" val="1"/>
              </a:ext>
            </a:extLst>
          </p:cNvPr>
          <p:cNvSpPr/>
          <p:nvPr/>
        </p:nvSpPr>
        <p:spPr>
          <a:xfrm>
            <a:off x="8443817" y="1413991"/>
            <a:ext cx="329521" cy="109515"/>
          </a:xfrm>
          <a:custGeom>
            <a:avLst/>
            <a:gdLst/>
            <a:ahLst/>
            <a:cxnLst/>
            <a:rect l="l" t="t" r="r" b="b"/>
            <a:pathLst>
              <a:path w="643890" h="213994">
                <a:moveTo>
                  <a:pt x="321770" y="213742"/>
                </a:moveTo>
                <a:lnTo>
                  <a:pt x="386616" y="211571"/>
                </a:lnTo>
                <a:lnTo>
                  <a:pt x="447014" y="205344"/>
                </a:lnTo>
                <a:lnTo>
                  <a:pt x="501671" y="195491"/>
                </a:lnTo>
                <a:lnTo>
                  <a:pt x="549293" y="182442"/>
                </a:lnTo>
                <a:lnTo>
                  <a:pt x="588585" y="166625"/>
                </a:lnTo>
                <a:lnTo>
                  <a:pt x="637003" y="128407"/>
                </a:lnTo>
                <a:lnTo>
                  <a:pt x="643540" y="106865"/>
                </a:lnTo>
                <a:lnTo>
                  <a:pt x="637003" y="85327"/>
                </a:lnTo>
                <a:lnTo>
                  <a:pt x="588585" y="47114"/>
                </a:lnTo>
                <a:lnTo>
                  <a:pt x="549293" y="31298"/>
                </a:lnTo>
                <a:lnTo>
                  <a:pt x="501671" y="18249"/>
                </a:lnTo>
                <a:lnTo>
                  <a:pt x="447014" y="8397"/>
                </a:lnTo>
                <a:lnTo>
                  <a:pt x="386616" y="2170"/>
                </a:lnTo>
                <a:lnTo>
                  <a:pt x="321770" y="0"/>
                </a:lnTo>
                <a:lnTo>
                  <a:pt x="256924" y="2170"/>
                </a:lnTo>
                <a:lnTo>
                  <a:pt x="196525" y="8397"/>
                </a:lnTo>
                <a:lnTo>
                  <a:pt x="141868" y="18249"/>
                </a:lnTo>
                <a:lnTo>
                  <a:pt x="94247" y="31298"/>
                </a:lnTo>
                <a:lnTo>
                  <a:pt x="54955" y="47114"/>
                </a:lnTo>
                <a:lnTo>
                  <a:pt x="6537" y="85327"/>
                </a:lnTo>
                <a:lnTo>
                  <a:pt x="0" y="106865"/>
                </a:lnTo>
                <a:lnTo>
                  <a:pt x="6537" y="128407"/>
                </a:lnTo>
                <a:lnTo>
                  <a:pt x="54955" y="166625"/>
                </a:lnTo>
                <a:lnTo>
                  <a:pt x="94247" y="182442"/>
                </a:lnTo>
                <a:lnTo>
                  <a:pt x="141868" y="195491"/>
                </a:lnTo>
                <a:lnTo>
                  <a:pt x="196525" y="205344"/>
                </a:lnTo>
                <a:lnTo>
                  <a:pt x="256924" y="211571"/>
                </a:lnTo>
                <a:lnTo>
                  <a:pt x="321770" y="213742"/>
                </a:lnTo>
                <a:close/>
              </a:path>
            </a:pathLst>
          </a:custGeom>
          <a:ln w="12700">
            <a:solidFill>
              <a:srgbClr val="007CC4"/>
            </a:solidFill>
          </a:ln>
        </p:spPr>
        <p:txBody>
          <a:bodyPr wrap="square" lIns="0" tIns="0" rIns="0" bIns="0" rtlCol="0"/>
          <a:lstStyle/>
          <a:p>
            <a:endParaRPr/>
          </a:p>
        </p:txBody>
      </p:sp>
      <p:pic>
        <p:nvPicPr>
          <p:cNvPr id="185" name="object 162">
            <a:extLst>
              <a:ext uri="{FF2B5EF4-FFF2-40B4-BE49-F238E27FC236}">
                <a16:creationId xmlns:a16="http://schemas.microsoft.com/office/drawing/2014/main" id="{5A2C52CE-B6B0-4B7B-BCCD-9289D18CD4D2}"/>
              </a:ext>
              <a:ext uri="{C183D7F6-B498-43B3-948B-1728B52AA6E4}">
                <adec:decorative xmlns:adec="http://schemas.microsoft.com/office/drawing/2017/decorative" val="1"/>
              </a:ext>
            </a:extLst>
          </p:cNvPr>
          <p:cNvPicPr/>
          <p:nvPr/>
        </p:nvPicPr>
        <p:blipFill>
          <a:blip r:embed="rId3" cstate="print"/>
          <a:stretch>
            <a:fillRect/>
          </a:stretch>
        </p:blipFill>
        <p:spPr>
          <a:xfrm>
            <a:off x="8584593" y="1446020"/>
            <a:ext cx="47788" cy="47000"/>
          </a:xfrm>
          <a:prstGeom prst="rect">
            <a:avLst/>
          </a:prstGeom>
        </p:spPr>
      </p:pic>
      <p:grpSp>
        <p:nvGrpSpPr>
          <p:cNvPr id="113" name="object 90">
            <a:extLst>
              <a:ext uri="{FF2B5EF4-FFF2-40B4-BE49-F238E27FC236}">
                <a16:creationId xmlns:a16="http://schemas.microsoft.com/office/drawing/2014/main" id="{62096E02-EEC1-4BFF-B369-83A1601A72E7}"/>
              </a:ext>
              <a:ext uri="{C183D7F6-B498-43B3-948B-1728B52AA6E4}">
                <adec:decorative xmlns:adec="http://schemas.microsoft.com/office/drawing/2017/decorative" val="1"/>
              </a:ext>
            </a:extLst>
          </p:cNvPr>
          <p:cNvGrpSpPr/>
          <p:nvPr/>
        </p:nvGrpSpPr>
        <p:grpSpPr>
          <a:xfrm>
            <a:off x="9900057" y="632951"/>
            <a:ext cx="1967799" cy="2979206"/>
            <a:chOff x="15871316" y="1800941"/>
            <a:chExt cx="2725420" cy="4126229"/>
          </a:xfrm>
        </p:grpSpPr>
        <p:sp>
          <p:nvSpPr>
            <p:cNvPr id="114" name="object 91">
              <a:extLst>
                <a:ext uri="{FF2B5EF4-FFF2-40B4-BE49-F238E27FC236}">
                  <a16:creationId xmlns:a16="http://schemas.microsoft.com/office/drawing/2014/main" id="{FDD31F6E-89A9-4FA2-B7C0-B80BB69173E3}"/>
                </a:ext>
              </a:extLst>
            </p:cNvPr>
            <p:cNvSpPr/>
            <p:nvPr/>
          </p:nvSpPr>
          <p:spPr>
            <a:xfrm>
              <a:off x="15871316" y="1800941"/>
              <a:ext cx="2725420" cy="4126229"/>
            </a:xfrm>
            <a:custGeom>
              <a:avLst/>
              <a:gdLst/>
              <a:ahLst/>
              <a:cxnLst/>
              <a:rect l="l" t="t" r="r" b="b"/>
              <a:pathLst>
                <a:path w="2725419" h="4126229">
                  <a:moveTo>
                    <a:pt x="2285197"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85908"/>
                  </a:lnTo>
                  <a:lnTo>
                    <a:pt x="2580" y="3733827"/>
                  </a:lnTo>
                  <a:lnTo>
                    <a:pt x="10143" y="3780251"/>
                  </a:lnTo>
                  <a:lnTo>
                    <a:pt x="22420" y="3824912"/>
                  </a:lnTo>
                  <a:lnTo>
                    <a:pt x="39142" y="3867542"/>
                  </a:lnTo>
                  <a:lnTo>
                    <a:pt x="60042" y="3907872"/>
                  </a:lnTo>
                  <a:lnTo>
                    <a:pt x="84851" y="3945635"/>
                  </a:lnTo>
                  <a:lnTo>
                    <a:pt x="113301" y="3980562"/>
                  </a:lnTo>
                  <a:lnTo>
                    <a:pt x="145123" y="4012384"/>
                  </a:lnTo>
                  <a:lnTo>
                    <a:pt x="180050" y="4040834"/>
                  </a:lnTo>
                  <a:lnTo>
                    <a:pt x="217813" y="4065643"/>
                  </a:lnTo>
                  <a:lnTo>
                    <a:pt x="258143" y="4086543"/>
                  </a:lnTo>
                  <a:lnTo>
                    <a:pt x="300773" y="4103265"/>
                  </a:lnTo>
                  <a:lnTo>
                    <a:pt x="345434" y="4115542"/>
                  </a:lnTo>
                  <a:lnTo>
                    <a:pt x="391858" y="4123105"/>
                  </a:lnTo>
                  <a:lnTo>
                    <a:pt x="439777" y="4125685"/>
                  </a:lnTo>
                  <a:lnTo>
                    <a:pt x="2285197" y="4125685"/>
                  </a:lnTo>
                  <a:lnTo>
                    <a:pt x="2333116" y="4123105"/>
                  </a:lnTo>
                  <a:lnTo>
                    <a:pt x="2379540" y="4115542"/>
                  </a:lnTo>
                  <a:lnTo>
                    <a:pt x="2424201" y="4103265"/>
                  </a:lnTo>
                  <a:lnTo>
                    <a:pt x="2466831" y="4086543"/>
                  </a:lnTo>
                  <a:lnTo>
                    <a:pt x="2507161" y="4065643"/>
                  </a:lnTo>
                  <a:lnTo>
                    <a:pt x="2544924" y="4040834"/>
                  </a:lnTo>
                  <a:lnTo>
                    <a:pt x="2579851" y="4012384"/>
                  </a:lnTo>
                  <a:lnTo>
                    <a:pt x="2611673" y="3980562"/>
                  </a:lnTo>
                  <a:lnTo>
                    <a:pt x="2640123" y="3945635"/>
                  </a:lnTo>
                  <a:lnTo>
                    <a:pt x="2664932" y="3907872"/>
                  </a:lnTo>
                  <a:lnTo>
                    <a:pt x="2685832" y="3867542"/>
                  </a:lnTo>
                  <a:lnTo>
                    <a:pt x="2702554" y="3824912"/>
                  </a:lnTo>
                  <a:lnTo>
                    <a:pt x="2714831" y="3780251"/>
                  </a:lnTo>
                  <a:lnTo>
                    <a:pt x="2722394" y="3733827"/>
                  </a:lnTo>
                  <a:lnTo>
                    <a:pt x="2724974" y="3685908"/>
                  </a:lnTo>
                  <a:lnTo>
                    <a:pt x="2724974" y="439777"/>
                  </a:lnTo>
                  <a:lnTo>
                    <a:pt x="2722394" y="391858"/>
                  </a:lnTo>
                  <a:lnTo>
                    <a:pt x="2714831" y="345434"/>
                  </a:lnTo>
                  <a:lnTo>
                    <a:pt x="2702554" y="300773"/>
                  </a:lnTo>
                  <a:lnTo>
                    <a:pt x="2685832" y="258143"/>
                  </a:lnTo>
                  <a:lnTo>
                    <a:pt x="2664932" y="217813"/>
                  </a:lnTo>
                  <a:lnTo>
                    <a:pt x="2640123" y="180050"/>
                  </a:lnTo>
                  <a:lnTo>
                    <a:pt x="2611673" y="145123"/>
                  </a:lnTo>
                  <a:lnTo>
                    <a:pt x="2579851" y="113301"/>
                  </a:lnTo>
                  <a:lnTo>
                    <a:pt x="2544924" y="84851"/>
                  </a:lnTo>
                  <a:lnTo>
                    <a:pt x="2507161" y="60042"/>
                  </a:lnTo>
                  <a:lnTo>
                    <a:pt x="2466831" y="39142"/>
                  </a:lnTo>
                  <a:lnTo>
                    <a:pt x="2424201" y="22420"/>
                  </a:lnTo>
                  <a:lnTo>
                    <a:pt x="2379540" y="10143"/>
                  </a:lnTo>
                  <a:lnTo>
                    <a:pt x="2333116" y="2580"/>
                  </a:lnTo>
                  <a:lnTo>
                    <a:pt x="2285197" y="0"/>
                  </a:lnTo>
                  <a:close/>
                </a:path>
              </a:pathLst>
            </a:custGeom>
            <a:solidFill>
              <a:srgbClr val="000000"/>
            </a:solidFill>
          </p:spPr>
          <p:txBody>
            <a:bodyPr wrap="square" lIns="0" tIns="0" rIns="0" bIns="0" rtlCol="0"/>
            <a:lstStyle/>
            <a:p>
              <a:endParaRPr/>
            </a:p>
          </p:txBody>
        </p:sp>
        <p:sp>
          <p:nvSpPr>
            <p:cNvPr id="115" name="object 92">
              <a:extLst>
                <a:ext uri="{FF2B5EF4-FFF2-40B4-BE49-F238E27FC236}">
                  <a16:creationId xmlns:a16="http://schemas.microsoft.com/office/drawing/2014/main" id="{9D17C3C7-F8E7-49DB-9793-F62FE1383DBD}"/>
                </a:ext>
              </a:extLst>
            </p:cNvPr>
            <p:cNvSpPr/>
            <p:nvPr/>
          </p:nvSpPr>
          <p:spPr>
            <a:xfrm>
              <a:off x="15871316" y="1800941"/>
              <a:ext cx="2725420" cy="1523783"/>
            </a:xfrm>
            <a:custGeom>
              <a:avLst/>
              <a:gdLst/>
              <a:ahLst/>
              <a:cxnLst/>
              <a:rect l="l" t="t" r="r" b="b"/>
              <a:pathLst>
                <a:path w="2725419" h="1742439">
                  <a:moveTo>
                    <a:pt x="2285197"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1741842"/>
                  </a:lnTo>
                  <a:lnTo>
                    <a:pt x="2724974" y="1741842"/>
                  </a:lnTo>
                  <a:lnTo>
                    <a:pt x="2724974" y="439777"/>
                  </a:lnTo>
                  <a:lnTo>
                    <a:pt x="2722394" y="391858"/>
                  </a:lnTo>
                  <a:lnTo>
                    <a:pt x="2714831" y="345434"/>
                  </a:lnTo>
                  <a:lnTo>
                    <a:pt x="2702554" y="300773"/>
                  </a:lnTo>
                  <a:lnTo>
                    <a:pt x="2685832" y="258143"/>
                  </a:lnTo>
                  <a:lnTo>
                    <a:pt x="2664932" y="217813"/>
                  </a:lnTo>
                  <a:lnTo>
                    <a:pt x="2640123" y="180050"/>
                  </a:lnTo>
                  <a:lnTo>
                    <a:pt x="2611673" y="145123"/>
                  </a:lnTo>
                  <a:lnTo>
                    <a:pt x="2579851" y="113301"/>
                  </a:lnTo>
                  <a:lnTo>
                    <a:pt x="2544924" y="84851"/>
                  </a:lnTo>
                  <a:lnTo>
                    <a:pt x="2507161" y="60042"/>
                  </a:lnTo>
                  <a:lnTo>
                    <a:pt x="2466831" y="39142"/>
                  </a:lnTo>
                  <a:lnTo>
                    <a:pt x="2424201" y="22420"/>
                  </a:lnTo>
                  <a:lnTo>
                    <a:pt x="2379540" y="10143"/>
                  </a:lnTo>
                  <a:lnTo>
                    <a:pt x="2333116" y="2580"/>
                  </a:lnTo>
                  <a:lnTo>
                    <a:pt x="2285197" y="0"/>
                  </a:lnTo>
                  <a:close/>
                </a:path>
              </a:pathLst>
            </a:custGeom>
            <a:solidFill>
              <a:srgbClr val="FFFFFF"/>
            </a:solidFill>
          </p:spPr>
          <p:txBody>
            <a:bodyPr wrap="square" lIns="0" tIns="0" rIns="0" bIns="0" rtlCol="0"/>
            <a:lstStyle/>
            <a:p>
              <a:endParaRPr/>
            </a:p>
          </p:txBody>
        </p:sp>
      </p:grpSp>
      <p:sp>
        <p:nvSpPr>
          <p:cNvPr id="119" name="object 96">
            <a:extLst>
              <a:ext uri="{FF2B5EF4-FFF2-40B4-BE49-F238E27FC236}">
                <a16:creationId xmlns:a16="http://schemas.microsoft.com/office/drawing/2014/main" id="{D39D9A13-BEDA-4307-8A30-6D3B5C814DFB}"/>
              </a:ext>
            </a:extLst>
          </p:cNvPr>
          <p:cNvSpPr txBox="1"/>
          <p:nvPr/>
        </p:nvSpPr>
        <p:spPr>
          <a:xfrm>
            <a:off x="9988242" y="829577"/>
            <a:ext cx="76944" cy="789504"/>
          </a:xfrm>
          <a:prstGeom prst="rect">
            <a:avLst/>
          </a:prstGeom>
        </p:spPr>
        <p:txBody>
          <a:bodyPr vert="vert270" wrap="square" lIns="0" tIns="17780" rIns="0" bIns="0" rtlCol="0">
            <a:spAutoFit/>
          </a:bodyPr>
          <a:lstStyle/>
          <a:p>
            <a:pPr marL="12700">
              <a:lnSpc>
                <a:spcPct val="100000"/>
              </a:lnSpc>
              <a:spcBef>
                <a:spcPts val="140"/>
              </a:spcBef>
            </a:pPr>
            <a:r>
              <a:rPr sz="500" b="1" spc="-5">
                <a:latin typeface="Segoe Pro Semibold"/>
                <a:cs typeface="Segoe Pro Semibold"/>
              </a:rPr>
              <a:t>INDIRECT</a:t>
            </a:r>
            <a:r>
              <a:rPr sz="500" b="1" spc="-35">
                <a:latin typeface="Segoe Pro Semibold"/>
                <a:cs typeface="Segoe Pro Semibold"/>
              </a:rPr>
              <a:t> </a:t>
            </a:r>
            <a:r>
              <a:rPr sz="500" b="1" spc="-10">
                <a:latin typeface="Segoe Pro Semibold"/>
                <a:cs typeface="Segoe Pro Semibold"/>
              </a:rPr>
              <a:t>STAKEHOLDER</a:t>
            </a:r>
            <a:endParaRPr sz="500">
              <a:latin typeface="Segoe Pro Semibold"/>
              <a:cs typeface="Segoe Pro Semibold"/>
            </a:endParaRPr>
          </a:p>
        </p:txBody>
      </p:sp>
      <p:sp>
        <p:nvSpPr>
          <p:cNvPr id="116" name="object 93">
            <a:extLst>
              <a:ext uri="{FF2B5EF4-FFF2-40B4-BE49-F238E27FC236}">
                <a16:creationId xmlns:a16="http://schemas.microsoft.com/office/drawing/2014/main" id="{20AD660F-3B6A-4106-B25C-EF571CCE83CD}"/>
              </a:ext>
            </a:extLst>
          </p:cNvPr>
          <p:cNvSpPr txBox="1"/>
          <p:nvPr/>
        </p:nvSpPr>
        <p:spPr>
          <a:xfrm>
            <a:off x="10321853" y="828939"/>
            <a:ext cx="1156288" cy="559961"/>
          </a:xfrm>
          <a:prstGeom prst="rect">
            <a:avLst/>
          </a:prstGeom>
        </p:spPr>
        <p:txBody>
          <a:bodyPr vert="horz" wrap="square" lIns="0" tIns="12065" rIns="0" bIns="0" rtlCol="0">
            <a:spAutoFit/>
          </a:bodyPr>
          <a:lstStyle/>
          <a:p>
            <a:pPr marL="12065" marR="5080" algn="ctr">
              <a:lnSpc>
                <a:spcPct val="100800"/>
              </a:lnSpc>
              <a:spcBef>
                <a:spcPts val="95"/>
              </a:spcBef>
            </a:pPr>
            <a:r>
              <a:rPr sz="1200" b="1" spc="-5">
                <a:latin typeface="Segoe UI Semibold"/>
                <a:cs typeface="Segoe UI Semibold"/>
              </a:rPr>
              <a:t>Regulators</a:t>
            </a:r>
            <a:r>
              <a:rPr sz="1200" b="1" spc="-50">
                <a:latin typeface="Segoe UI Semibold"/>
                <a:cs typeface="Segoe UI Semibold"/>
              </a:rPr>
              <a:t> </a:t>
            </a:r>
            <a:r>
              <a:rPr sz="1200" b="1" spc="5">
                <a:latin typeface="Segoe UI Semibold"/>
                <a:cs typeface="Segoe UI Semibold"/>
              </a:rPr>
              <a:t>and</a:t>
            </a:r>
            <a:r>
              <a:rPr lang="en-US" sz="1200" b="1" spc="5">
                <a:latin typeface="Segoe UI Semibold"/>
                <a:cs typeface="Segoe UI Semibold"/>
              </a:rPr>
              <a:t> </a:t>
            </a:r>
            <a:r>
              <a:rPr sz="1200" b="1">
                <a:latin typeface="Segoe UI Semibold"/>
                <a:cs typeface="Segoe UI Semibold"/>
              </a:rPr>
              <a:t>civil society</a:t>
            </a:r>
            <a:r>
              <a:rPr lang="en-US" sz="1200" b="1">
                <a:latin typeface="Segoe UI Semibold"/>
                <a:cs typeface="Segoe UI Semibold"/>
              </a:rPr>
              <a:t> </a:t>
            </a:r>
            <a:r>
              <a:rPr sz="1200" b="1">
                <a:latin typeface="Segoe UI Semibold"/>
                <a:cs typeface="Segoe UI Semibold"/>
              </a:rPr>
              <a:t>organizations</a:t>
            </a:r>
            <a:endParaRPr sz="1200">
              <a:latin typeface="Segoe UI Semibold"/>
              <a:cs typeface="Segoe UI Semibold"/>
            </a:endParaRPr>
          </a:p>
        </p:txBody>
      </p:sp>
      <p:sp>
        <p:nvSpPr>
          <p:cNvPr id="117" name="object 94">
            <a:extLst>
              <a:ext uri="{FF2B5EF4-FFF2-40B4-BE49-F238E27FC236}">
                <a16:creationId xmlns:a16="http://schemas.microsoft.com/office/drawing/2014/main" id="{94276376-CBE3-48E0-AFBB-9B5C7E920D41}"/>
              </a:ext>
            </a:extLst>
          </p:cNvPr>
          <p:cNvSpPr txBox="1"/>
          <p:nvPr/>
        </p:nvSpPr>
        <p:spPr>
          <a:xfrm>
            <a:off x="10148949" y="1940036"/>
            <a:ext cx="1472640" cy="676019"/>
          </a:xfrm>
          <a:prstGeom prst="rect">
            <a:avLst/>
          </a:prstGeom>
        </p:spPr>
        <p:txBody>
          <a:bodyPr vert="horz" wrap="square" lIns="0" tIns="12065" rIns="0" bIns="0" rtlCol="0">
            <a:spAutoFit/>
          </a:bodyPr>
          <a:lstStyle/>
          <a:p>
            <a:pPr marL="12700" marR="5080">
              <a:lnSpc>
                <a:spcPct val="110000"/>
              </a:lnSpc>
              <a:spcBef>
                <a:spcPts val="95"/>
              </a:spcBef>
            </a:pPr>
            <a:r>
              <a:rPr lang="en-US" sz="1000" spc="10">
                <a:solidFill>
                  <a:srgbClr val="FFFFFF"/>
                </a:solidFill>
                <a:latin typeface="Segoe UI"/>
                <a:cs typeface="Segoe UI"/>
              </a:rPr>
              <a:t>Who may advocate for regulation of this system or be concerned about compliance?</a:t>
            </a:r>
          </a:p>
        </p:txBody>
      </p:sp>
      <p:sp>
        <p:nvSpPr>
          <p:cNvPr id="118" name="object 95">
            <a:extLst>
              <a:ext uri="{FF2B5EF4-FFF2-40B4-BE49-F238E27FC236}">
                <a16:creationId xmlns:a16="http://schemas.microsoft.com/office/drawing/2014/main" id="{0F21F548-DFC4-40A0-BDCC-920783D0B7A6}"/>
              </a:ext>
            </a:extLst>
          </p:cNvPr>
          <p:cNvSpPr txBox="1"/>
          <p:nvPr/>
        </p:nvSpPr>
        <p:spPr>
          <a:xfrm>
            <a:off x="10148949" y="3081410"/>
            <a:ext cx="1434127" cy="261610"/>
          </a:xfrm>
          <a:prstGeom prst="rect">
            <a:avLst/>
          </a:prstGeom>
        </p:spPr>
        <p:txBody>
          <a:bodyPr vert="horz" wrap="square" lIns="0" tIns="15240" rIns="0" bIns="0" rtlCol="0">
            <a:spAutoFit/>
          </a:bodyPr>
          <a:lstStyle/>
          <a:p>
            <a:pPr marL="12700">
              <a:lnSpc>
                <a:spcPct val="100000"/>
              </a:lnSpc>
              <a:spcBef>
                <a:spcPts val="120"/>
              </a:spcBef>
            </a:pPr>
            <a:r>
              <a:rPr sz="800" b="1" i="1">
                <a:solidFill>
                  <a:srgbClr val="FFFFFF"/>
                </a:solidFill>
                <a:latin typeface="Segoe UI Semibold"/>
                <a:cs typeface="Segoe UI Semibold"/>
              </a:rPr>
              <a:t>E.g.,</a:t>
            </a:r>
            <a:r>
              <a:rPr sz="800" b="1" i="1" spc="5">
                <a:solidFill>
                  <a:srgbClr val="FFFFFF"/>
                </a:solidFill>
                <a:latin typeface="Segoe UI Semibold"/>
                <a:cs typeface="Segoe UI Semibold"/>
              </a:rPr>
              <a:t> </a:t>
            </a:r>
            <a:r>
              <a:rPr sz="800" b="1" i="1">
                <a:solidFill>
                  <a:srgbClr val="FFFFFF"/>
                </a:solidFill>
                <a:latin typeface="Segoe UI Semibold"/>
                <a:cs typeface="Segoe UI Semibold"/>
              </a:rPr>
              <a:t>government,</a:t>
            </a:r>
            <a:r>
              <a:rPr sz="800" b="1" i="1" spc="5">
                <a:solidFill>
                  <a:srgbClr val="FFFFFF"/>
                </a:solidFill>
                <a:latin typeface="Segoe UI Semibold"/>
                <a:cs typeface="Segoe UI Semibold"/>
              </a:rPr>
              <a:t> </a:t>
            </a:r>
            <a:r>
              <a:rPr sz="800" b="1" i="1" spc="10">
                <a:solidFill>
                  <a:srgbClr val="FFFFFF"/>
                </a:solidFill>
                <a:latin typeface="Segoe UI Semibold"/>
                <a:cs typeface="Segoe UI Semibold"/>
              </a:rPr>
              <a:t>health </a:t>
            </a:r>
            <a:r>
              <a:rPr sz="800" b="1" i="1">
                <a:solidFill>
                  <a:srgbClr val="FFFFFF"/>
                </a:solidFill>
                <a:latin typeface="Segoe UI Semibold"/>
                <a:cs typeface="Segoe UI Semibold"/>
              </a:rPr>
              <a:t>entities</a:t>
            </a:r>
            <a:endParaRPr sz="800">
              <a:latin typeface="Segoe UI Semibold"/>
              <a:cs typeface="Segoe UI Semibold"/>
            </a:endParaRPr>
          </a:p>
        </p:txBody>
      </p:sp>
      <p:sp>
        <p:nvSpPr>
          <p:cNvPr id="121" name="object 98">
            <a:extLst>
              <a:ext uri="{FF2B5EF4-FFF2-40B4-BE49-F238E27FC236}">
                <a16:creationId xmlns:a16="http://schemas.microsoft.com/office/drawing/2014/main" id="{0385042E-FBEF-456D-8899-F1D5FCAC3CF1}"/>
              </a:ext>
              <a:ext uri="{C183D7F6-B498-43B3-948B-1728B52AA6E4}">
                <adec:decorative xmlns:adec="http://schemas.microsoft.com/office/drawing/2017/decorative" val="1"/>
              </a:ext>
            </a:extLst>
          </p:cNvPr>
          <p:cNvSpPr/>
          <p:nvPr/>
        </p:nvSpPr>
        <p:spPr>
          <a:xfrm>
            <a:off x="10735818" y="1469669"/>
            <a:ext cx="410438" cy="417912"/>
          </a:xfrm>
          <a:custGeom>
            <a:avLst/>
            <a:gdLst/>
            <a:ahLst/>
            <a:cxnLst/>
            <a:rect l="l" t="t" r="r" b="b"/>
            <a:pathLst>
              <a:path w="802005" h="816610">
                <a:moveTo>
                  <a:pt x="400794" y="0"/>
                </a:moveTo>
                <a:lnTo>
                  <a:pt x="354052" y="2745"/>
                </a:lnTo>
                <a:lnTo>
                  <a:pt x="308895" y="10779"/>
                </a:lnTo>
                <a:lnTo>
                  <a:pt x="265621" y="23795"/>
                </a:lnTo>
                <a:lnTo>
                  <a:pt x="224534" y="41485"/>
                </a:lnTo>
                <a:lnTo>
                  <a:pt x="185932" y="63545"/>
                </a:lnTo>
                <a:lnTo>
                  <a:pt x="150116" y="89668"/>
                </a:lnTo>
                <a:lnTo>
                  <a:pt x="117389" y="119547"/>
                </a:lnTo>
                <a:lnTo>
                  <a:pt x="88049" y="152877"/>
                </a:lnTo>
                <a:lnTo>
                  <a:pt x="62398" y="189351"/>
                </a:lnTo>
                <a:lnTo>
                  <a:pt x="40736" y="228662"/>
                </a:lnTo>
                <a:lnTo>
                  <a:pt x="23365" y="270506"/>
                </a:lnTo>
                <a:lnTo>
                  <a:pt x="10585" y="314575"/>
                </a:lnTo>
                <a:lnTo>
                  <a:pt x="2696" y="360564"/>
                </a:lnTo>
                <a:lnTo>
                  <a:pt x="0" y="408165"/>
                </a:lnTo>
                <a:lnTo>
                  <a:pt x="2696" y="455762"/>
                </a:lnTo>
                <a:lnTo>
                  <a:pt x="10585" y="501747"/>
                </a:lnTo>
                <a:lnTo>
                  <a:pt x="23365" y="545813"/>
                </a:lnTo>
                <a:lnTo>
                  <a:pt x="40736" y="587654"/>
                </a:lnTo>
                <a:lnTo>
                  <a:pt x="62398" y="626964"/>
                </a:lnTo>
                <a:lnTo>
                  <a:pt x="88049" y="663437"/>
                </a:lnTo>
                <a:lnTo>
                  <a:pt x="117389" y="696765"/>
                </a:lnTo>
                <a:lnTo>
                  <a:pt x="150116" y="726643"/>
                </a:lnTo>
                <a:lnTo>
                  <a:pt x="185932" y="752765"/>
                </a:lnTo>
                <a:lnTo>
                  <a:pt x="224534" y="774825"/>
                </a:lnTo>
                <a:lnTo>
                  <a:pt x="265621" y="792515"/>
                </a:lnTo>
                <a:lnTo>
                  <a:pt x="308895" y="805530"/>
                </a:lnTo>
                <a:lnTo>
                  <a:pt x="354052" y="813564"/>
                </a:lnTo>
                <a:lnTo>
                  <a:pt x="400794" y="816310"/>
                </a:lnTo>
                <a:lnTo>
                  <a:pt x="447535" y="813564"/>
                </a:lnTo>
                <a:lnTo>
                  <a:pt x="492693" y="805530"/>
                </a:lnTo>
                <a:lnTo>
                  <a:pt x="535966" y="792515"/>
                </a:lnTo>
                <a:lnTo>
                  <a:pt x="577054" y="774825"/>
                </a:lnTo>
                <a:lnTo>
                  <a:pt x="615655" y="752765"/>
                </a:lnTo>
                <a:lnTo>
                  <a:pt x="651471" y="726643"/>
                </a:lnTo>
                <a:lnTo>
                  <a:pt x="684199" y="696765"/>
                </a:lnTo>
                <a:lnTo>
                  <a:pt x="713538" y="663437"/>
                </a:lnTo>
                <a:lnTo>
                  <a:pt x="739189" y="626964"/>
                </a:lnTo>
                <a:lnTo>
                  <a:pt x="760851" y="587654"/>
                </a:lnTo>
                <a:lnTo>
                  <a:pt x="778222" y="545813"/>
                </a:lnTo>
                <a:lnTo>
                  <a:pt x="791003" y="501747"/>
                </a:lnTo>
                <a:lnTo>
                  <a:pt x="798891" y="455762"/>
                </a:lnTo>
                <a:lnTo>
                  <a:pt x="801588" y="408165"/>
                </a:lnTo>
                <a:lnTo>
                  <a:pt x="798891" y="360564"/>
                </a:lnTo>
                <a:lnTo>
                  <a:pt x="791003" y="314575"/>
                </a:lnTo>
                <a:lnTo>
                  <a:pt x="778222" y="270506"/>
                </a:lnTo>
                <a:lnTo>
                  <a:pt x="760851" y="228662"/>
                </a:lnTo>
                <a:lnTo>
                  <a:pt x="739189" y="189351"/>
                </a:lnTo>
                <a:lnTo>
                  <a:pt x="713538" y="152877"/>
                </a:lnTo>
                <a:lnTo>
                  <a:pt x="684199" y="119547"/>
                </a:lnTo>
                <a:lnTo>
                  <a:pt x="651471" y="89668"/>
                </a:lnTo>
                <a:lnTo>
                  <a:pt x="615655" y="63545"/>
                </a:lnTo>
                <a:lnTo>
                  <a:pt x="577054" y="41485"/>
                </a:lnTo>
                <a:lnTo>
                  <a:pt x="535966" y="23795"/>
                </a:lnTo>
                <a:lnTo>
                  <a:pt x="492693" y="10779"/>
                </a:lnTo>
                <a:lnTo>
                  <a:pt x="447535" y="2745"/>
                </a:lnTo>
                <a:lnTo>
                  <a:pt x="400794" y="0"/>
                </a:lnTo>
                <a:close/>
              </a:path>
            </a:pathLst>
          </a:custGeom>
          <a:solidFill>
            <a:srgbClr val="FFB900"/>
          </a:solidFill>
        </p:spPr>
        <p:txBody>
          <a:bodyPr wrap="square" lIns="0" tIns="0" rIns="0" bIns="0" rtlCol="0"/>
          <a:lstStyle/>
          <a:p>
            <a:endParaRPr/>
          </a:p>
        </p:txBody>
      </p:sp>
      <p:sp>
        <p:nvSpPr>
          <p:cNvPr id="122" name="object 99">
            <a:extLst>
              <a:ext uri="{FF2B5EF4-FFF2-40B4-BE49-F238E27FC236}">
                <a16:creationId xmlns:a16="http://schemas.microsoft.com/office/drawing/2014/main" id="{57C9E64B-D48D-40C9-BA08-F5DCE6BBFF4F}"/>
              </a:ext>
              <a:ext uri="{C183D7F6-B498-43B3-948B-1728B52AA6E4}">
                <adec:decorative xmlns:adec="http://schemas.microsoft.com/office/drawing/2017/decorative" val="1"/>
              </a:ext>
            </a:extLst>
          </p:cNvPr>
          <p:cNvSpPr/>
          <p:nvPr/>
        </p:nvSpPr>
        <p:spPr>
          <a:xfrm>
            <a:off x="10583381" y="1755049"/>
            <a:ext cx="750357" cy="207981"/>
          </a:xfrm>
          <a:custGeom>
            <a:avLst/>
            <a:gdLst/>
            <a:ahLst/>
            <a:cxnLst/>
            <a:rect l="l" t="t" r="r" b="b"/>
            <a:pathLst>
              <a:path w="1466215" h="406400">
                <a:moveTo>
                  <a:pt x="798969" y="0"/>
                </a:moveTo>
                <a:lnTo>
                  <a:pt x="647712" y="0"/>
                </a:lnTo>
                <a:lnTo>
                  <a:pt x="647712" y="158153"/>
                </a:lnTo>
                <a:lnTo>
                  <a:pt x="798969" y="158153"/>
                </a:lnTo>
                <a:lnTo>
                  <a:pt x="798969" y="0"/>
                </a:lnTo>
                <a:close/>
              </a:path>
              <a:path w="1466215" h="406400">
                <a:moveTo>
                  <a:pt x="1465922" y="0"/>
                </a:moveTo>
                <a:lnTo>
                  <a:pt x="888174" y="0"/>
                </a:lnTo>
                <a:lnTo>
                  <a:pt x="888174" y="158153"/>
                </a:lnTo>
                <a:lnTo>
                  <a:pt x="888174" y="202704"/>
                </a:lnTo>
                <a:lnTo>
                  <a:pt x="558495" y="202704"/>
                </a:lnTo>
                <a:lnTo>
                  <a:pt x="558495" y="158153"/>
                </a:lnTo>
                <a:lnTo>
                  <a:pt x="558495" y="0"/>
                </a:lnTo>
                <a:lnTo>
                  <a:pt x="0" y="0"/>
                </a:lnTo>
                <a:lnTo>
                  <a:pt x="0" y="158153"/>
                </a:lnTo>
                <a:lnTo>
                  <a:pt x="0" y="202704"/>
                </a:lnTo>
                <a:lnTo>
                  <a:pt x="0" y="247269"/>
                </a:lnTo>
                <a:lnTo>
                  <a:pt x="0" y="406400"/>
                </a:lnTo>
                <a:lnTo>
                  <a:pt x="1465922" y="406400"/>
                </a:lnTo>
                <a:lnTo>
                  <a:pt x="1465922" y="247269"/>
                </a:lnTo>
                <a:lnTo>
                  <a:pt x="1465922" y="202704"/>
                </a:lnTo>
                <a:lnTo>
                  <a:pt x="1465922" y="158153"/>
                </a:lnTo>
                <a:lnTo>
                  <a:pt x="1465922" y="0"/>
                </a:lnTo>
                <a:close/>
              </a:path>
            </a:pathLst>
          </a:custGeom>
          <a:solidFill>
            <a:srgbClr val="000000"/>
          </a:solidFill>
        </p:spPr>
        <p:txBody>
          <a:bodyPr wrap="square" lIns="0" tIns="0" rIns="0" bIns="0" rtlCol="0"/>
          <a:lstStyle/>
          <a:p>
            <a:endParaRPr/>
          </a:p>
        </p:txBody>
      </p:sp>
      <p:sp>
        <p:nvSpPr>
          <p:cNvPr id="123" name="object 100">
            <a:extLst>
              <a:ext uri="{FF2B5EF4-FFF2-40B4-BE49-F238E27FC236}">
                <a16:creationId xmlns:a16="http://schemas.microsoft.com/office/drawing/2014/main" id="{5A46F1AA-5056-4242-8526-159534493AD6}"/>
              </a:ext>
              <a:ext uri="{C183D7F6-B498-43B3-948B-1728B52AA6E4}">
                <adec:decorative xmlns:adec="http://schemas.microsoft.com/office/drawing/2017/decorative" val="1"/>
              </a:ext>
            </a:extLst>
          </p:cNvPr>
          <p:cNvSpPr/>
          <p:nvPr/>
        </p:nvSpPr>
        <p:spPr>
          <a:xfrm>
            <a:off x="10748740" y="1642317"/>
            <a:ext cx="289224" cy="193682"/>
          </a:xfrm>
          <a:custGeom>
            <a:avLst/>
            <a:gdLst/>
            <a:ahLst/>
            <a:cxnLst/>
            <a:rect l="l" t="t" r="r" b="b"/>
            <a:pathLst>
              <a:path w="565150" h="378460">
                <a:moveTo>
                  <a:pt x="89217" y="51308"/>
                </a:moveTo>
                <a:lnTo>
                  <a:pt x="0" y="51308"/>
                </a:lnTo>
                <a:lnTo>
                  <a:pt x="0" y="378434"/>
                </a:lnTo>
                <a:lnTo>
                  <a:pt x="89217" y="378434"/>
                </a:lnTo>
                <a:lnTo>
                  <a:pt x="89217" y="51308"/>
                </a:lnTo>
                <a:close/>
              </a:path>
              <a:path w="565150" h="378460">
                <a:moveTo>
                  <a:pt x="324599" y="0"/>
                </a:moveTo>
                <a:lnTo>
                  <a:pt x="235381" y="0"/>
                </a:lnTo>
                <a:lnTo>
                  <a:pt x="235381" y="378434"/>
                </a:lnTo>
                <a:lnTo>
                  <a:pt x="324599" y="378434"/>
                </a:lnTo>
                <a:lnTo>
                  <a:pt x="324599" y="0"/>
                </a:lnTo>
                <a:close/>
              </a:path>
              <a:path w="565150" h="378460">
                <a:moveTo>
                  <a:pt x="565061" y="66471"/>
                </a:moveTo>
                <a:lnTo>
                  <a:pt x="475856" y="66471"/>
                </a:lnTo>
                <a:lnTo>
                  <a:pt x="475856" y="378434"/>
                </a:lnTo>
                <a:lnTo>
                  <a:pt x="565061" y="378434"/>
                </a:lnTo>
                <a:lnTo>
                  <a:pt x="565061" y="66471"/>
                </a:lnTo>
                <a:close/>
              </a:path>
            </a:pathLst>
          </a:custGeom>
          <a:solidFill>
            <a:srgbClr val="188240"/>
          </a:solidFill>
        </p:spPr>
        <p:txBody>
          <a:bodyPr wrap="square" lIns="0" tIns="0" rIns="0" bIns="0" rtlCol="0"/>
          <a:lstStyle/>
          <a:p>
            <a:endParaRPr/>
          </a:p>
        </p:txBody>
      </p:sp>
      <p:sp>
        <p:nvSpPr>
          <p:cNvPr id="124" name="object 101">
            <a:extLst>
              <a:ext uri="{FF2B5EF4-FFF2-40B4-BE49-F238E27FC236}">
                <a16:creationId xmlns:a16="http://schemas.microsoft.com/office/drawing/2014/main" id="{43445AF2-3667-49FA-9E91-86A8372E53C1}"/>
              </a:ext>
              <a:ext uri="{C183D7F6-B498-43B3-948B-1728B52AA6E4}">
                <adec:decorative xmlns:adec="http://schemas.microsoft.com/office/drawing/2017/decorative" val="1"/>
              </a:ext>
            </a:extLst>
          </p:cNvPr>
          <p:cNvSpPr/>
          <p:nvPr/>
        </p:nvSpPr>
        <p:spPr>
          <a:xfrm>
            <a:off x="10710685" y="1536767"/>
            <a:ext cx="362992" cy="345119"/>
          </a:xfrm>
          <a:custGeom>
            <a:avLst/>
            <a:gdLst/>
            <a:ahLst/>
            <a:cxnLst/>
            <a:rect l="l" t="t" r="r" b="b"/>
            <a:pathLst>
              <a:path w="709294" h="674370">
                <a:moveTo>
                  <a:pt x="708698" y="584669"/>
                </a:moveTo>
                <a:lnTo>
                  <a:pt x="12" y="584669"/>
                </a:lnTo>
                <a:lnTo>
                  <a:pt x="12" y="673798"/>
                </a:lnTo>
                <a:lnTo>
                  <a:pt x="708698" y="673798"/>
                </a:lnTo>
                <a:lnTo>
                  <a:pt x="708698" y="584669"/>
                </a:lnTo>
                <a:close/>
              </a:path>
              <a:path w="709294" h="674370">
                <a:moveTo>
                  <a:pt x="708698" y="321640"/>
                </a:moveTo>
                <a:lnTo>
                  <a:pt x="354342" y="0"/>
                </a:lnTo>
                <a:lnTo>
                  <a:pt x="0" y="321640"/>
                </a:lnTo>
                <a:lnTo>
                  <a:pt x="708698" y="321640"/>
                </a:lnTo>
                <a:close/>
              </a:path>
            </a:pathLst>
          </a:custGeom>
          <a:solidFill>
            <a:srgbClr val="007CC4"/>
          </a:solidFill>
        </p:spPr>
        <p:txBody>
          <a:bodyPr wrap="square" lIns="0" tIns="0" rIns="0" bIns="0" rtlCol="0"/>
          <a:lstStyle/>
          <a:p>
            <a:endParaRPr/>
          </a:p>
        </p:txBody>
      </p:sp>
      <p:sp>
        <p:nvSpPr>
          <p:cNvPr id="152" name="object 129">
            <a:extLst>
              <a:ext uri="{FF2B5EF4-FFF2-40B4-BE49-F238E27FC236}">
                <a16:creationId xmlns:a16="http://schemas.microsoft.com/office/drawing/2014/main" id="{1E4D3D44-0CB6-4CEB-83A8-7F4248081098}"/>
              </a:ext>
              <a:ext uri="{C183D7F6-B498-43B3-948B-1728B52AA6E4}">
                <adec:decorative xmlns:adec="http://schemas.microsoft.com/office/drawing/2017/decorative" val="1"/>
              </a:ext>
            </a:extLst>
          </p:cNvPr>
          <p:cNvSpPr/>
          <p:nvPr/>
        </p:nvSpPr>
        <p:spPr>
          <a:xfrm>
            <a:off x="7600337" y="3741666"/>
            <a:ext cx="1967799" cy="2983791"/>
          </a:xfrm>
          <a:custGeom>
            <a:avLst/>
            <a:gdLst/>
            <a:ahLst/>
            <a:cxnLst/>
            <a:rect l="l" t="t" r="r" b="b"/>
            <a:pathLst>
              <a:path w="2725419" h="4132579">
                <a:moveTo>
                  <a:pt x="2285197"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92746"/>
                </a:lnTo>
                <a:lnTo>
                  <a:pt x="2580" y="3740664"/>
                </a:lnTo>
                <a:lnTo>
                  <a:pt x="10143" y="3787088"/>
                </a:lnTo>
                <a:lnTo>
                  <a:pt x="22420" y="3831749"/>
                </a:lnTo>
                <a:lnTo>
                  <a:pt x="39142" y="3874379"/>
                </a:lnTo>
                <a:lnTo>
                  <a:pt x="60042" y="3914710"/>
                </a:lnTo>
                <a:lnTo>
                  <a:pt x="84851" y="3952473"/>
                </a:lnTo>
                <a:lnTo>
                  <a:pt x="113301" y="3987399"/>
                </a:lnTo>
                <a:lnTo>
                  <a:pt x="145123" y="4019222"/>
                </a:lnTo>
                <a:lnTo>
                  <a:pt x="180050" y="4047672"/>
                </a:lnTo>
                <a:lnTo>
                  <a:pt x="217813" y="4072481"/>
                </a:lnTo>
                <a:lnTo>
                  <a:pt x="258143" y="4093380"/>
                </a:lnTo>
                <a:lnTo>
                  <a:pt x="300773" y="4110103"/>
                </a:lnTo>
                <a:lnTo>
                  <a:pt x="345434" y="4122380"/>
                </a:lnTo>
                <a:lnTo>
                  <a:pt x="391858" y="4129942"/>
                </a:lnTo>
                <a:lnTo>
                  <a:pt x="439777" y="4132523"/>
                </a:lnTo>
                <a:lnTo>
                  <a:pt x="2285197" y="4132523"/>
                </a:lnTo>
                <a:lnTo>
                  <a:pt x="2333116" y="4129942"/>
                </a:lnTo>
                <a:lnTo>
                  <a:pt x="2379540" y="4122380"/>
                </a:lnTo>
                <a:lnTo>
                  <a:pt x="2424201" y="4110103"/>
                </a:lnTo>
                <a:lnTo>
                  <a:pt x="2466831" y="4093380"/>
                </a:lnTo>
                <a:lnTo>
                  <a:pt x="2507161" y="4072481"/>
                </a:lnTo>
                <a:lnTo>
                  <a:pt x="2544924" y="4047672"/>
                </a:lnTo>
                <a:lnTo>
                  <a:pt x="2579851" y="4019222"/>
                </a:lnTo>
                <a:lnTo>
                  <a:pt x="2611673" y="3987399"/>
                </a:lnTo>
                <a:lnTo>
                  <a:pt x="2640123" y="3952473"/>
                </a:lnTo>
                <a:lnTo>
                  <a:pt x="2664932" y="3914710"/>
                </a:lnTo>
                <a:lnTo>
                  <a:pt x="2685832" y="3874379"/>
                </a:lnTo>
                <a:lnTo>
                  <a:pt x="2702554" y="3831749"/>
                </a:lnTo>
                <a:lnTo>
                  <a:pt x="2714831" y="3787088"/>
                </a:lnTo>
                <a:lnTo>
                  <a:pt x="2722394" y="3740664"/>
                </a:lnTo>
                <a:lnTo>
                  <a:pt x="2724974" y="3692746"/>
                </a:lnTo>
                <a:lnTo>
                  <a:pt x="2724974" y="439777"/>
                </a:lnTo>
                <a:lnTo>
                  <a:pt x="2722394" y="391858"/>
                </a:lnTo>
                <a:lnTo>
                  <a:pt x="2714831" y="345434"/>
                </a:lnTo>
                <a:lnTo>
                  <a:pt x="2702554" y="300773"/>
                </a:lnTo>
                <a:lnTo>
                  <a:pt x="2685832" y="258143"/>
                </a:lnTo>
                <a:lnTo>
                  <a:pt x="2664932" y="217813"/>
                </a:lnTo>
                <a:lnTo>
                  <a:pt x="2640123" y="180050"/>
                </a:lnTo>
                <a:lnTo>
                  <a:pt x="2611673" y="145123"/>
                </a:lnTo>
                <a:lnTo>
                  <a:pt x="2579851" y="113301"/>
                </a:lnTo>
                <a:lnTo>
                  <a:pt x="2544924" y="84851"/>
                </a:lnTo>
                <a:lnTo>
                  <a:pt x="2507161" y="60042"/>
                </a:lnTo>
                <a:lnTo>
                  <a:pt x="2466831" y="39142"/>
                </a:lnTo>
                <a:lnTo>
                  <a:pt x="2424201" y="22420"/>
                </a:lnTo>
                <a:lnTo>
                  <a:pt x="2379540" y="10143"/>
                </a:lnTo>
                <a:lnTo>
                  <a:pt x="2333116" y="2580"/>
                </a:lnTo>
                <a:lnTo>
                  <a:pt x="2285197" y="0"/>
                </a:lnTo>
                <a:close/>
              </a:path>
            </a:pathLst>
          </a:custGeom>
          <a:solidFill>
            <a:srgbClr val="000000"/>
          </a:solidFill>
        </p:spPr>
        <p:txBody>
          <a:bodyPr wrap="square" lIns="0" tIns="0" rIns="0" bIns="0" rtlCol="0"/>
          <a:lstStyle/>
          <a:p>
            <a:endParaRPr/>
          </a:p>
        </p:txBody>
      </p:sp>
      <p:grpSp>
        <p:nvGrpSpPr>
          <p:cNvPr id="71" name="object 48">
            <a:extLst>
              <a:ext uri="{FF2B5EF4-FFF2-40B4-BE49-F238E27FC236}">
                <a16:creationId xmlns:a16="http://schemas.microsoft.com/office/drawing/2014/main" id="{6145E451-5257-4225-A3F6-ABFE7C8015EA}"/>
              </a:ext>
              <a:ext uri="{C183D7F6-B498-43B3-948B-1728B52AA6E4}">
                <adec:decorative xmlns:adec="http://schemas.microsoft.com/office/drawing/2017/decorative" val="1"/>
              </a:ext>
            </a:extLst>
          </p:cNvPr>
          <p:cNvGrpSpPr/>
          <p:nvPr/>
        </p:nvGrpSpPr>
        <p:grpSpPr>
          <a:xfrm>
            <a:off x="375476" y="3721346"/>
            <a:ext cx="1967799" cy="2983791"/>
            <a:chOff x="1148351" y="6170827"/>
            <a:chExt cx="2725420" cy="4132579"/>
          </a:xfrm>
        </p:grpSpPr>
        <p:sp>
          <p:nvSpPr>
            <p:cNvPr id="72" name="object 49">
              <a:extLst>
                <a:ext uri="{FF2B5EF4-FFF2-40B4-BE49-F238E27FC236}">
                  <a16:creationId xmlns:a16="http://schemas.microsoft.com/office/drawing/2014/main" id="{1D26D362-9E86-4AA8-B7E6-5BC836DA377D}"/>
                </a:ext>
              </a:extLst>
            </p:cNvPr>
            <p:cNvSpPr/>
            <p:nvPr/>
          </p:nvSpPr>
          <p:spPr>
            <a:xfrm>
              <a:off x="1148351" y="6170827"/>
              <a:ext cx="2725420" cy="4132579"/>
            </a:xfrm>
            <a:custGeom>
              <a:avLst/>
              <a:gdLst/>
              <a:ahLst/>
              <a:cxnLst/>
              <a:rect l="l" t="t" r="r" b="b"/>
              <a:pathLst>
                <a:path w="2725420" h="4132579">
                  <a:moveTo>
                    <a:pt x="2285197"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92746"/>
                  </a:lnTo>
                  <a:lnTo>
                    <a:pt x="2580" y="3740664"/>
                  </a:lnTo>
                  <a:lnTo>
                    <a:pt x="10143" y="3787088"/>
                  </a:lnTo>
                  <a:lnTo>
                    <a:pt x="22420" y="3831749"/>
                  </a:lnTo>
                  <a:lnTo>
                    <a:pt x="39142" y="3874379"/>
                  </a:lnTo>
                  <a:lnTo>
                    <a:pt x="60042" y="3914710"/>
                  </a:lnTo>
                  <a:lnTo>
                    <a:pt x="84851" y="3952473"/>
                  </a:lnTo>
                  <a:lnTo>
                    <a:pt x="113301" y="3987399"/>
                  </a:lnTo>
                  <a:lnTo>
                    <a:pt x="145123" y="4019222"/>
                  </a:lnTo>
                  <a:lnTo>
                    <a:pt x="180050" y="4047672"/>
                  </a:lnTo>
                  <a:lnTo>
                    <a:pt x="217813" y="4072481"/>
                  </a:lnTo>
                  <a:lnTo>
                    <a:pt x="258143" y="4093380"/>
                  </a:lnTo>
                  <a:lnTo>
                    <a:pt x="300773" y="4110103"/>
                  </a:lnTo>
                  <a:lnTo>
                    <a:pt x="345434" y="4122380"/>
                  </a:lnTo>
                  <a:lnTo>
                    <a:pt x="391858" y="4129942"/>
                  </a:lnTo>
                  <a:lnTo>
                    <a:pt x="439777" y="4132523"/>
                  </a:lnTo>
                  <a:lnTo>
                    <a:pt x="2285197" y="4132523"/>
                  </a:lnTo>
                  <a:lnTo>
                    <a:pt x="2333116" y="4129942"/>
                  </a:lnTo>
                  <a:lnTo>
                    <a:pt x="2379540" y="4122380"/>
                  </a:lnTo>
                  <a:lnTo>
                    <a:pt x="2424201" y="4110103"/>
                  </a:lnTo>
                  <a:lnTo>
                    <a:pt x="2466831" y="4093380"/>
                  </a:lnTo>
                  <a:lnTo>
                    <a:pt x="2507161" y="4072481"/>
                  </a:lnTo>
                  <a:lnTo>
                    <a:pt x="2544924" y="4047672"/>
                  </a:lnTo>
                  <a:lnTo>
                    <a:pt x="2579851" y="4019222"/>
                  </a:lnTo>
                  <a:lnTo>
                    <a:pt x="2611673" y="3987399"/>
                  </a:lnTo>
                  <a:lnTo>
                    <a:pt x="2640123" y="3952473"/>
                  </a:lnTo>
                  <a:lnTo>
                    <a:pt x="2664932" y="3914710"/>
                  </a:lnTo>
                  <a:lnTo>
                    <a:pt x="2685832" y="3874379"/>
                  </a:lnTo>
                  <a:lnTo>
                    <a:pt x="2702554" y="3831749"/>
                  </a:lnTo>
                  <a:lnTo>
                    <a:pt x="2714831" y="3787088"/>
                  </a:lnTo>
                  <a:lnTo>
                    <a:pt x="2722394" y="3740664"/>
                  </a:lnTo>
                  <a:lnTo>
                    <a:pt x="2724974" y="3692746"/>
                  </a:lnTo>
                  <a:lnTo>
                    <a:pt x="2724974" y="439777"/>
                  </a:lnTo>
                  <a:lnTo>
                    <a:pt x="2722394" y="391858"/>
                  </a:lnTo>
                  <a:lnTo>
                    <a:pt x="2714831" y="345434"/>
                  </a:lnTo>
                  <a:lnTo>
                    <a:pt x="2702554" y="300773"/>
                  </a:lnTo>
                  <a:lnTo>
                    <a:pt x="2685832" y="258143"/>
                  </a:lnTo>
                  <a:lnTo>
                    <a:pt x="2664932" y="217813"/>
                  </a:lnTo>
                  <a:lnTo>
                    <a:pt x="2640123" y="180050"/>
                  </a:lnTo>
                  <a:lnTo>
                    <a:pt x="2611673" y="145123"/>
                  </a:lnTo>
                  <a:lnTo>
                    <a:pt x="2579851" y="113301"/>
                  </a:lnTo>
                  <a:lnTo>
                    <a:pt x="2544924" y="84851"/>
                  </a:lnTo>
                  <a:lnTo>
                    <a:pt x="2507161" y="60042"/>
                  </a:lnTo>
                  <a:lnTo>
                    <a:pt x="2466831" y="39142"/>
                  </a:lnTo>
                  <a:lnTo>
                    <a:pt x="2424201" y="22420"/>
                  </a:lnTo>
                  <a:lnTo>
                    <a:pt x="2379540" y="10143"/>
                  </a:lnTo>
                  <a:lnTo>
                    <a:pt x="2333116" y="2580"/>
                  </a:lnTo>
                  <a:lnTo>
                    <a:pt x="2285197" y="0"/>
                  </a:lnTo>
                  <a:close/>
                </a:path>
              </a:pathLst>
            </a:custGeom>
            <a:solidFill>
              <a:srgbClr val="FFFFFF"/>
            </a:solidFill>
          </p:spPr>
          <p:txBody>
            <a:bodyPr wrap="square" lIns="0" tIns="0" rIns="0" bIns="0" rtlCol="0"/>
            <a:lstStyle/>
            <a:p>
              <a:endParaRPr/>
            </a:p>
          </p:txBody>
        </p:sp>
        <p:sp>
          <p:nvSpPr>
            <p:cNvPr id="73" name="object 50">
              <a:extLst>
                <a:ext uri="{FF2B5EF4-FFF2-40B4-BE49-F238E27FC236}">
                  <a16:creationId xmlns:a16="http://schemas.microsoft.com/office/drawing/2014/main" id="{2B26E490-FDAC-4B37-95A0-7B7941DF1E75}"/>
                </a:ext>
              </a:extLst>
            </p:cNvPr>
            <p:cNvSpPr/>
            <p:nvPr/>
          </p:nvSpPr>
          <p:spPr>
            <a:xfrm>
              <a:off x="1148351" y="6170827"/>
              <a:ext cx="2725420" cy="1553501"/>
            </a:xfrm>
            <a:custGeom>
              <a:avLst/>
              <a:gdLst/>
              <a:ahLst/>
              <a:cxnLst/>
              <a:rect l="l" t="t" r="r" b="b"/>
              <a:pathLst>
                <a:path w="2725420" h="1805940">
                  <a:moveTo>
                    <a:pt x="2285197"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1805568"/>
                  </a:lnTo>
                  <a:lnTo>
                    <a:pt x="2724974" y="1805568"/>
                  </a:lnTo>
                  <a:lnTo>
                    <a:pt x="2724974" y="439777"/>
                  </a:lnTo>
                  <a:lnTo>
                    <a:pt x="2722394" y="391858"/>
                  </a:lnTo>
                  <a:lnTo>
                    <a:pt x="2714831" y="345434"/>
                  </a:lnTo>
                  <a:lnTo>
                    <a:pt x="2702554" y="300773"/>
                  </a:lnTo>
                  <a:lnTo>
                    <a:pt x="2685832" y="258143"/>
                  </a:lnTo>
                  <a:lnTo>
                    <a:pt x="2664932" y="217813"/>
                  </a:lnTo>
                  <a:lnTo>
                    <a:pt x="2640123" y="180050"/>
                  </a:lnTo>
                  <a:lnTo>
                    <a:pt x="2611673" y="145123"/>
                  </a:lnTo>
                  <a:lnTo>
                    <a:pt x="2579851" y="113301"/>
                  </a:lnTo>
                  <a:lnTo>
                    <a:pt x="2544924" y="84851"/>
                  </a:lnTo>
                  <a:lnTo>
                    <a:pt x="2507161" y="60042"/>
                  </a:lnTo>
                  <a:lnTo>
                    <a:pt x="2466831" y="39142"/>
                  </a:lnTo>
                  <a:lnTo>
                    <a:pt x="2424201" y="22420"/>
                  </a:lnTo>
                  <a:lnTo>
                    <a:pt x="2379540" y="10143"/>
                  </a:lnTo>
                  <a:lnTo>
                    <a:pt x="2333116" y="2580"/>
                  </a:lnTo>
                  <a:lnTo>
                    <a:pt x="2285197" y="0"/>
                  </a:lnTo>
                  <a:close/>
                </a:path>
              </a:pathLst>
            </a:custGeom>
            <a:solidFill>
              <a:srgbClr val="000000"/>
            </a:solidFill>
          </p:spPr>
          <p:txBody>
            <a:bodyPr wrap="square" lIns="0" tIns="0" rIns="0" bIns="0" rtlCol="0"/>
            <a:lstStyle/>
            <a:p>
              <a:endParaRPr/>
            </a:p>
          </p:txBody>
        </p:sp>
      </p:grpSp>
      <p:sp>
        <p:nvSpPr>
          <p:cNvPr id="82" name="object 59">
            <a:extLst>
              <a:ext uri="{FF2B5EF4-FFF2-40B4-BE49-F238E27FC236}">
                <a16:creationId xmlns:a16="http://schemas.microsoft.com/office/drawing/2014/main" id="{CFC3FDA4-D669-4322-B1C0-FBFC0B6A52B8}"/>
              </a:ext>
            </a:extLst>
          </p:cNvPr>
          <p:cNvSpPr txBox="1"/>
          <p:nvPr/>
        </p:nvSpPr>
        <p:spPr>
          <a:xfrm>
            <a:off x="449190" y="4010833"/>
            <a:ext cx="76944" cy="716605"/>
          </a:xfrm>
          <a:prstGeom prst="rect">
            <a:avLst/>
          </a:prstGeom>
        </p:spPr>
        <p:txBody>
          <a:bodyPr vert="vert270" wrap="square" lIns="0" tIns="17780" rIns="0" bIns="0" rtlCol="0">
            <a:spAutoFit/>
          </a:bodyPr>
          <a:lstStyle/>
          <a:p>
            <a:pPr marL="12700">
              <a:lnSpc>
                <a:spcPct val="100000"/>
              </a:lnSpc>
              <a:spcBef>
                <a:spcPts val="140"/>
              </a:spcBef>
            </a:pPr>
            <a:r>
              <a:rPr sz="500" b="1" spc="-5">
                <a:solidFill>
                  <a:srgbClr val="FFFFFF"/>
                </a:solidFill>
                <a:latin typeface="Segoe Pro Semibold"/>
                <a:cs typeface="Segoe Pro Semibold"/>
              </a:rPr>
              <a:t>DIRECT</a:t>
            </a:r>
            <a:r>
              <a:rPr sz="500" b="1" spc="-35">
                <a:solidFill>
                  <a:srgbClr val="FFFFFF"/>
                </a:solidFill>
                <a:latin typeface="Segoe Pro Semibold"/>
                <a:cs typeface="Segoe Pro Semibold"/>
              </a:rPr>
              <a:t> </a:t>
            </a:r>
            <a:r>
              <a:rPr sz="500" b="1" spc="-10">
                <a:solidFill>
                  <a:srgbClr val="FFFFFF"/>
                </a:solidFill>
                <a:latin typeface="Segoe Pro Semibold"/>
                <a:cs typeface="Segoe Pro Semibold"/>
              </a:rPr>
              <a:t>STAKEHOLDER</a:t>
            </a:r>
            <a:endParaRPr sz="500">
              <a:latin typeface="Segoe Pro Semibold"/>
              <a:cs typeface="Segoe Pro Semibold"/>
            </a:endParaRPr>
          </a:p>
        </p:txBody>
      </p:sp>
      <p:sp>
        <p:nvSpPr>
          <p:cNvPr id="74" name="object 51">
            <a:extLst>
              <a:ext uri="{FF2B5EF4-FFF2-40B4-BE49-F238E27FC236}">
                <a16:creationId xmlns:a16="http://schemas.microsoft.com/office/drawing/2014/main" id="{CAD4B841-5C19-44CD-B005-632AFC1D081B}"/>
              </a:ext>
            </a:extLst>
          </p:cNvPr>
          <p:cNvSpPr txBox="1"/>
          <p:nvPr/>
        </p:nvSpPr>
        <p:spPr>
          <a:xfrm>
            <a:off x="822326" y="3921804"/>
            <a:ext cx="1073762" cy="373436"/>
          </a:xfrm>
          <a:prstGeom prst="rect">
            <a:avLst/>
          </a:prstGeom>
        </p:spPr>
        <p:txBody>
          <a:bodyPr vert="horz" wrap="square" lIns="0" tIns="12065" rIns="0" bIns="0" rtlCol="0">
            <a:spAutoFit/>
          </a:bodyPr>
          <a:lstStyle/>
          <a:p>
            <a:pPr marL="139700" marR="5080" indent="-127635">
              <a:lnSpc>
                <a:spcPct val="100800"/>
              </a:lnSpc>
              <a:spcBef>
                <a:spcPts val="95"/>
              </a:spcBef>
            </a:pPr>
            <a:r>
              <a:rPr sz="1200" b="1" spc="-5">
                <a:solidFill>
                  <a:srgbClr val="FFFFFF"/>
                </a:solidFill>
                <a:latin typeface="Segoe UI Semibold"/>
                <a:cs typeface="Segoe UI Semibold"/>
              </a:rPr>
              <a:t>System</a:t>
            </a:r>
            <a:r>
              <a:rPr sz="1200" b="1" spc="-75">
                <a:solidFill>
                  <a:srgbClr val="FFFFFF"/>
                </a:solidFill>
                <a:latin typeface="Segoe UI Semibold"/>
                <a:cs typeface="Segoe UI Semibold"/>
              </a:rPr>
              <a:t> </a:t>
            </a:r>
            <a:r>
              <a:rPr sz="1200" b="1">
                <a:solidFill>
                  <a:srgbClr val="FFFFFF"/>
                </a:solidFill>
                <a:latin typeface="Segoe UI Semibold"/>
                <a:cs typeface="Segoe UI Semibold"/>
              </a:rPr>
              <a:t>owner</a:t>
            </a:r>
            <a:r>
              <a:rPr lang="en-US" sz="1200" b="1">
                <a:solidFill>
                  <a:srgbClr val="FFFFFF"/>
                </a:solidFill>
                <a:latin typeface="Segoe UI Semibold"/>
                <a:cs typeface="Segoe UI Semibold"/>
              </a:rPr>
              <a:t> </a:t>
            </a:r>
            <a:r>
              <a:rPr sz="1200" b="1">
                <a:solidFill>
                  <a:srgbClr val="FFFFFF"/>
                </a:solidFill>
                <a:latin typeface="Segoe UI Semibold"/>
                <a:cs typeface="Segoe UI Semibold"/>
              </a:rPr>
              <a:t>or</a:t>
            </a:r>
            <a:r>
              <a:rPr sz="1200" b="1" spc="-20">
                <a:solidFill>
                  <a:srgbClr val="FFFFFF"/>
                </a:solidFill>
                <a:latin typeface="Segoe UI Semibold"/>
                <a:cs typeface="Segoe UI Semibold"/>
              </a:rPr>
              <a:t> </a:t>
            </a:r>
            <a:r>
              <a:rPr sz="1200" b="1">
                <a:solidFill>
                  <a:srgbClr val="FFFFFF"/>
                </a:solidFill>
                <a:latin typeface="Segoe UI Semibold"/>
                <a:cs typeface="Segoe UI Semibold"/>
              </a:rPr>
              <a:t>deployer</a:t>
            </a:r>
            <a:endParaRPr sz="1200">
              <a:latin typeface="Segoe UI Semibold"/>
              <a:cs typeface="Segoe UI Semibold"/>
            </a:endParaRPr>
          </a:p>
        </p:txBody>
      </p:sp>
      <p:sp>
        <p:nvSpPr>
          <p:cNvPr id="75" name="object 52">
            <a:extLst>
              <a:ext uri="{FF2B5EF4-FFF2-40B4-BE49-F238E27FC236}">
                <a16:creationId xmlns:a16="http://schemas.microsoft.com/office/drawing/2014/main" id="{79377385-9D6F-4CAA-A1FC-9F0C2E90867F}"/>
              </a:ext>
            </a:extLst>
          </p:cNvPr>
          <p:cNvSpPr txBox="1"/>
          <p:nvPr/>
        </p:nvSpPr>
        <p:spPr>
          <a:xfrm>
            <a:off x="624368" y="5084251"/>
            <a:ext cx="1532242" cy="1183850"/>
          </a:xfrm>
          <a:prstGeom prst="rect">
            <a:avLst/>
          </a:prstGeom>
        </p:spPr>
        <p:txBody>
          <a:bodyPr vert="horz" wrap="square" lIns="0" tIns="12065" rIns="0" bIns="0" rtlCol="0">
            <a:spAutoFit/>
          </a:bodyPr>
          <a:lstStyle/>
          <a:p>
            <a:pPr marL="12700" marR="5080">
              <a:lnSpc>
                <a:spcPct val="110000"/>
              </a:lnSpc>
              <a:spcBef>
                <a:spcPts val="95"/>
              </a:spcBef>
            </a:pPr>
            <a:r>
              <a:rPr sz="1000" spc="10">
                <a:latin typeface="Segoe UI"/>
                <a:cs typeface="Segoe UI"/>
              </a:rPr>
              <a:t>Who </a:t>
            </a:r>
            <a:r>
              <a:rPr sz="1000" spc="5">
                <a:latin typeface="Segoe UI"/>
                <a:cs typeface="Segoe UI"/>
              </a:rPr>
              <a:t>will </a:t>
            </a:r>
            <a:r>
              <a:rPr sz="1000" spc="10">
                <a:latin typeface="Segoe UI"/>
                <a:cs typeface="Segoe UI"/>
              </a:rPr>
              <a:t>own and </a:t>
            </a:r>
            <a:r>
              <a:rPr sz="1000" spc="5">
                <a:latin typeface="Segoe UI"/>
                <a:cs typeface="Segoe UI"/>
              </a:rPr>
              <a:t>make decisions</a:t>
            </a:r>
            <a:r>
              <a:rPr sz="1000" spc="10">
                <a:latin typeface="Segoe UI"/>
                <a:cs typeface="Segoe UI"/>
              </a:rPr>
              <a:t> about </a:t>
            </a:r>
            <a:r>
              <a:rPr lang="en-US" sz="1000" spc="10">
                <a:latin typeface="Segoe UI"/>
                <a:cs typeface="Segoe UI"/>
              </a:rPr>
              <a:t>whether</a:t>
            </a:r>
            <a:r>
              <a:rPr sz="1000" spc="10">
                <a:latin typeface="Segoe UI"/>
                <a:cs typeface="Segoe UI"/>
              </a:rPr>
              <a:t> to employ a </a:t>
            </a:r>
            <a:r>
              <a:rPr sz="1000" spc="5">
                <a:latin typeface="Segoe UI"/>
                <a:cs typeface="Segoe UI"/>
              </a:rPr>
              <a:t>system for</a:t>
            </a:r>
            <a:r>
              <a:rPr lang="en-US" sz="1000" spc="5">
                <a:latin typeface="Segoe UI"/>
                <a:cs typeface="Segoe UI"/>
              </a:rPr>
              <a:t> </a:t>
            </a:r>
            <a:r>
              <a:rPr sz="1000" spc="5">
                <a:latin typeface="Segoe UI"/>
                <a:cs typeface="Segoe UI"/>
              </a:rPr>
              <a:t>particular</a:t>
            </a:r>
            <a:r>
              <a:rPr sz="1000" spc="65">
                <a:latin typeface="Segoe UI"/>
                <a:cs typeface="Segoe UI"/>
              </a:rPr>
              <a:t> </a:t>
            </a:r>
            <a:r>
              <a:rPr sz="1000" spc="5">
                <a:latin typeface="Segoe UI"/>
                <a:cs typeface="Segoe UI"/>
              </a:rPr>
              <a:t>tasks?</a:t>
            </a:r>
            <a:r>
              <a:rPr sz="1000" spc="70">
                <a:latin typeface="Segoe UI"/>
                <a:cs typeface="Segoe UI"/>
              </a:rPr>
              <a:t> </a:t>
            </a:r>
            <a:r>
              <a:rPr sz="1000" spc="10">
                <a:latin typeface="Segoe UI"/>
                <a:cs typeface="Segoe UI"/>
              </a:rPr>
              <a:t>Who</a:t>
            </a:r>
            <a:r>
              <a:rPr sz="1000" spc="70">
                <a:latin typeface="Segoe UI"/>
                <a:cs typeface="Segoe UI"/>
              </a:rPr>
              <a:t> </a:t>
            </a:r>
            <a:r>
              <a:rPr sz="1000" spc="10">
                <a:latin typeface="Segoe UI"/>
                <a:cs typeface="Segoe UI"/>
              </a:rPr>
              <a:t>develops</a:t>
            </a:r>
            <a:r>
              <a:rPr sz="1000" spc="15">
                <a:latin typeface="Segoe UI"/>
                <a:cs typeface="Segoe UI"/>
              </a:rPr>
              <a:t> </a:t>
            </a:r>
            <a:r>
              <a:rPr sz="1000" spc="10">
                <a:latin typeface="Segoe UI"/>
                <a:cs typeface="Segoe UI"/>
              </a:rPr>
              <a:t>and deploys </a:t>
            </a:r>
            <a:r>
              <a:rPr sz="1000" spc="5">
                <a:latin typeface="Segoe UI"/>
                <a:cs typeface="Segoe UI"/>
              </a:rPr>
              <a:t>systems that </a:t>
            </a:r>
            <a:r>
              <a:rPr sz="1000">
                <a:latin typeface="Segoe UI"/>
                <a:cs typeface="Segoe UI"/>
              </a:rPr>
              <a:t>integrate</a:t>
            </a:r>
            <a:r>
              <a:rPr lang="en-US" sz="1000">
                <a:latin typeface="Segoe UI"/>
                <a:cs typeface="Segoe UI"/>
              </a:rPr>
              <a:t> </a:t>
            </a:r>
            <a:r>
              <a:rPr sz="1000" spc="10">
                <a:latin typeface="Segoe UI"/>
                <a:cs typeface="Segoe UI"/>
              </a:rPr>
              <a:t>with</a:t>
            </a:r>
            <a:r>
              <a:rPr sz="1000">
                <a:latin typeface="Segoe UI"/>
                <a:cs typeface="Segoe UI"/>
              </a:rPr>
              <a:t> </a:t>
            </a:r>
            <a:r>
              <a:rPr sz="1000" spc="5">
                <a:latin typeface="Segoe UI"/>
                <a:cs typeface="Segoe UI"/>
              </a:rPr>
              <a:t>this system?</a:t>
            </a:r>
            <a:endParaRPr sz="1000">
              <a:latin typeface="Segoe UI"/>
              <a:cs typeface="Segoe UI"/>
            </a:endParaRPr>
          </a:p>
        </p:txBody>
      </p:sp>
      <p:grpSp>
        <p:nvGrpSpPr>
          <p:cNvPr id="76" name="object 53">
            <a:extLst>
              <a:ext uri="{FF2B5EF4-FFF2-40B4-BE49-F238E27FC236}">
                <a16:creationId xmlns:a16="http://schemas.microsoft.com/office/drawing/2014/main" id="{CDB79413-12CD-403D-AC51-4FAA1515F941}"/>
              </a:ext>
              <a:ext uri="{C183D7F6-B498-43B3-948B-1728B52AA6E4}">
                <adec:decorative xmlns:adec="http://schemas.microsoft.com/office/drawing/2017/decorative" val="1"/>
              </a:ext>
            </a:extLst>
          </p:cNvPr>
          <p:cNvGrpSpPr/>
          <p:nvPr/>
        </p:nvGrpSpPr>
        <p:grpSpPr>
          <a:xfrm>
            <a:off x="1144122" y="4462226"/>
            <a:ext cx="594046" cy="543351"/>
            <a:chOff x="2022964" y="7222282"/>
            <a:chExt cx="1160780" cy="1061720"/>
          </a:xfrm>
        </p:grpSpPr>
        <p:sp>
          <p:nvSpPr>
            <p:cNvPr id="77" name="object 54">
              <a:extLst>
                <a:ext uri="{FF2B5EF4-FFF2-40B4-BE49-F238E27FC236}">
                  <a16:creationId xmlns:a16="http://schemas.microsoft.com/office/drawing/2014/main" id="{EA4EC951-06E7-4BCA-9091-7F9FABDA8445}"/>
                </a:ext>
              </a:extLst>
            </p:cNvPr>
            <p:cNvSpPr/>
            <p:nvPr/>
          </p:nvSpPr>
          <p:spPr>
            <a:xfrm>
              <a:off x="2840851" y="7350597"/>
              <a:ext cx="342900" cy="347980"/>
            </a:xfrm>
            <a:custGeom>
              <a:avLst/>
              <a:gdLst/>
              <a:ahLst/>
              <a:cxnLst/>
              <a:rect l="l" t="t" r="r" b="b"/>
              <a:pathLst>
                <a:path w="342900" h="347979">
                  <a:moveTo>
                    <a:pt x="186507" y="0"/>
                  </a:moveTo>
                  <a:lnTo>
                    <a:pt x="0" y="189543"/>
                  </a:lnTo>
                  <a:lnTo>
                    <a:pt x="155764" y="347842"/>
                  </a:lnTo>
                  <a:lnTo>
                    <a:pt x="342282" y="158298"/>
                  </a:lnTo>
                  <a:lnTo>
                    <a:pt x="186507" y="0"/>
                  </a:lnTo>
                  <a:close/>
                </a:path>
              </a:pathLst>
            </a:custGeom>
            <a:solidFill>
              <a:srgbClr val="FFB900"/>
            </a:solidFill>
          </p:spPr>
          <p:txBody>
            <a:bodyPr wrap="square" lIns="0" tIns="0" rIns="0" bIns="0" rtlCol="0"/>
            <a:lstStyle/>
            <a:p>
              <a:endParaRPr/>
            </a:p>
          </p:txBody>
        </p:sp>
        <p:sp>
          <p:nvSpPr>
            <p:cNvPr id="78" name="object 55">
              <a:extLst>
                <a:ext uri="{FF2B5EF4-FFF2-40B4-BE49-F238E27FC236}">
                  <a16:creationId xmlns:a16="http://schemas.microsoft.com/office/drawing/2014/main" id="{669E9CC7-3F9B-4018-B364-E924BD9CFA70}"/>
                </a:ext>
              </a:extLst>
            </p:cNvPr>
            <p:cNvSpPr/>
            <p:nvPr/>
          </p:nvSpPr>
          <p:spPr>
            <a:xfrm>
              <a:off x="2986687" y="7496196"/>
              <a:ext cx="169545" cy="172720"/>
            </a:xfrm>
            <a:custGeom>
              <a:avLst/>
              <a:gdLst/>
              <a:ahLst/>
              <a:cxnLst/>
              <a:rect l="l" t="t" r="r" b="b"/>
              <a:pathLst>
                <a:path w="169544" h="172720">
                  <a:moveTo>
                    <a:pt x="68081" y="0"/>
                  </a:moveTo>
                  <a:lnTo>
                    <a:pt x="0" y="69181"/>
                  </a:lnTo>
                  <a:lnTo>
                    <a:pt x="101431" y="172246"/>
                  </a:lnTo>
                  <a:lnTo>
                    <a:pt x="169502" y="103054"/>
                  </a:lnTo>
                  <a:lnTo>
                    <a:pt x="68081" y="0"/>
                  </a:lnTo>
                  <a:close/>
                </a:path>
              </a:pathLst>
            </a:custGeom>
            <a:solidFill>
              <a:srgbClr val="000000"/>
            </a:solidFill>
          </p:spPr>
          <p:txBody>
            <a:bodyPr wrap="square" lIns="0" tIns="0" rIns="0" bIns="0" rtlCol="0"/>
            <a:lstStyle/>
            <a:p>
              <a:endParaRPr/>
            </a:p>
          </p:txBody>
        </p:sp>
        <p:sp>
          <p:nvSpPr>
            <p:cNvPr id="79" name="object 56">
              <a:extLst>
                <a:ext uri="{FF2B5EF4-FFF2-40B4-BE49-F238E27FC236}">
                  <a16:creationId xmlns:a16="http://schemas.microsoft.com/office/drawing/2014/main" id="{21DB5A37-EEA0-4837-AD4C-386C66F002D8}"/>
                </a:ext>
              </a:extLst>
            </p:cNvPr>
            <p:cNvSpPr/>
            <p:nvPr/>
          </p:nvSpPr>
          <p:spPr>
            <a:xfrm>
              <a:off x="2022964" y="7679952"/>
              <a:ext cx="581660" cy="604520"/>
            </a:xfrm>
            <a:custGeom>
              <a:avLst/>
              <a:gdLst/>
              <a:ahLst/>
              <a:cxnLst/>
              <a:rect l="l" t="t" r="r" b="b"/>
              <a:pathLst>
                <a:path w="581660" h="604520">
                  <a:moveTo>
                    <a:pt x="282539" y="0"/>
                  </a:moveTo>
                  <a:lnTo>
                    <a:pt x="236718" y="4637"/>
                  </a:lnTo>
                  <a:lnTo>
                    <a:pt x="193004" y="16523"/>
                  </a:lnTo>
                  <a:lnTo>
                    <a:pt x="152069" y="35132"/>
                  </a:lnTo>
                  <a:lnTo>
                    <a:pt x="114587" y="59937"/>
                  </a:lnTo>
                  <a:lnTo>
                    <a:pt x="81233" y="90414"/>
                  </a:lnTo>
                  <a:lnTo>
                    <a:pt x="52680" y="126035"/>
                  </a:lnTo>
                  <a:lnTo>
                    <a:pt x="29602" y="166276"/>
                  </a:lnTo>
                  <a:lnTo>
                    <a:pt x="12673" y="210610"/>
                  </a:lnTo>
                  <a:lnTo>
                    <a:pt x="2566" y="258511"/>
                  </a:lnTo>
                  <a:lnTo>
                    <a:pt x="0" y="307553"/>
                  </a:lnTo>
                  <a:lnTo>
                    <a:pt x="4906" y="355182"/>
                  </a:lnTo>
                  <a:lnTo>
                    <a:pt x="16774" y="400694"/>
                  </a:lnTo>
                  <a:lnTo>
                    <a:pt x="35089" y="443384"/>
                  </a:lnTo>
                  <a:lnTo>
                    <a:pt x="59339" y="482547"/>
                  </a:lnTo>
                  <a:lnTo>
                    <a:pt x="89011" y="517479"/>
                  </a:lnTo>
                  <a:lnTo>
                    <a:pt x="123591" y="547475"/>
                  </a:lnTo>
                  <a:lnTo>
                    <a:pt x="162568" y="571829"/>
                  </a:lnTo>
                  <a:lnTo>
                    <a:pt x="205428" y="589837"/>
                  </a:lnTo>
                  <a:lnTo>
                    <a:pt x="251658" y="600794"/>
                  </a:lnTo>
                  <a:lnTo>
                    <a:pt x="298910" y="603931"/>
                  </a:lnTo>
                  <a:lnTo>
                    <a:pt x="344730" y="599295"/>
                  </a:lnTo>
                  <a:lnTo>
                    <a:pt x="388444" y="587410"/>
                  </a:lnTo>
                  <a:lnTo>
                    <a:pt x="429378" y="568802"/>
                  </a:lnTo>
                  <a:lnTo>
                    <a:pt x="466858" y="543997"/>
                  </a:lnTo>
                  <a:lnTo>
                    <a:pt x="500212" y="513521"/>
                  </a:lnTo>
                  <a:lnTo>
                    <a:pt x="528765" y="477900"/>
                  </a:lnTo>
                  <a:lnTo>
                    <a:pt x="551843" y="437658"/>
                  </a:lnTo>
                  <a:lnTo>
                    <a:pt x="568774" y="393323"/>
                  </a:lnTo>
                  <a:lnTo>
                    <a:pt x="578883" y="345419"/>
                  </a:lnTo>
                  <a:lnTo>
                    <a:pt x="581450" y="296378"/>
                  </a:lnTo>
                  <a:lnTo>
                    <a:pt x="576543" y="248750"/>
                  </a:lnTo>
                  <a:lnTo>
                    <a:pt x="564675" y="203239"/>
                  </a:lnTo>
                  <a:lnTo>
                    <a:pt x="546360" y="160550"/>
                  </a:lnTo>
                  <a:lnTo>
                    <a:pt x="522110" y="121387"/>
                  </a:lnTo>
                  <a:lnTo>
                    <a:pt x="492439" y="86456"/>
                  </a:lnTo>
                  <a:lnTo>
                    <a:pt x="457858" y="56460"/>
                  </a:lnTo>
                  <a:lnTo>
                    <a:pt x="418881" y="32106"/>
                  </a:lnTo>
                  <a:lnTo>
                    <a:pt x="376022" y="14096"/>
                  </a:lnTo>
                  <a:lnTo>
                    <a:pt x="329792" y="3137"/>
                  </a:lnTo>
                  <a:lnTo>
                    <a:pt x="282539" y="0"/>
                  </a:lnTo>
                  <a:close/>
                </a:path>
              </a:pathLst>
            </a:custGeom>
            <a:solidFill>
              <a:srgbClr val="188240"/>
            </a:solidFill>
          </p:spPr>
          <p:txBody>
            <a:bodyPr wrap="square" lIns="0" tIns="0" rIns="0" bIns="0" rtlCol="0"/>
            <a:lstStyle/>
            <a:p>
              <a:endParaRPr/>
            </a:p>
          </p:txBody>
        </p:sp>
        <p:sp>
          <p:nvSpPr>
            <p:cNvPr id="80" name="object 57">
              <a:extLst>
                <a:ext uri="{FF2B5EF4-FFF2-40B4-BE49-F238E27FC236}">
                  <a16:creationId xmlns:a16="http://schemas.microsoft.com/office/drawing/2014/main" id="{2D9843A7-89D8-48E5-ABDC-89821A8FB3F6}"/>
                </a:ext>
              </a:extLst>
            </p:cNvPr>
            <p:cNvSpPr/>
            <p:nvPr/>
          </p:nvSpPr>
          <p:spPr>
            <a:xfrm>
              <a:off x="2458270" y="7222282"/>
              <a:ext cx="551815" cy="585470"/>
            </a:xfrm>
            <a:custGeom>
              <a:avLst/>
              <a:gdLst/>
              <a:ahLst/>
              <a:cxnLst/>
              <a:rect l="l" t="t" r="r" b="b"/>
              <a:pathLst>
                <a:path w="551814" h="585470">
                  <a:moveTo>
                    <a:pt x="438384" y="0"/>
                  </a:moveTo>
                  <a:lnTo>
                    <a:pt x="0" y="471619"/>
                  </a:lnTo>
                  <a:lnTo>
                    <a:pt x="113085" y="585050"/>
                  </a:lnTo>
                  <a:lnTo>
                    <a:pt x="551470" y="113441"/>
                  </a:lnTo>
                  <a:lnTo>
                    <a:pt x="438384" y="0"/>
                  </a:lnTo>
                  <a:close/>
                </a:path>
              </a:pathLst>
            </a:custGeom>
            <a:solidFill>
              <a:srgbClr val="007CC4"/>
            </a:solidFill>
          </p:spPr>
          <p:txBody>
            <a:bodyPr wrap="square" lIns="0" tIns="0" rIns="0" bIns="0" rtlCol="0"/>
            <a:lstStyle/>
            <a:p>
              <a:endParaRPr/>
            </a:p>
          </p:txBody>
        </p:sp>
        <p:sp>
          <p:nvSpPr>
            <p:cNvPr id="81" name="object 58">
              <a:extLst>
                <a:ext uri="{FF2B5EF4-FFF2-40B4-BE49-F238E27FC236}">
                  <a16:creationId xmlns:a16="http://schemas.microsoft.com/office/drawing/2014/main" id="{D149E13D-7388-41AA-8077-F83601734EE2}"/>
                </a:ext>
              </a:extLst>
            </p:cNvPr>
            <p:cNvSpPr/>
            <p:nvPr/>
          </p:nvSpPr>
          <p:spPr>
            <a:xfrm>
              <a:off x="2175857" y="7839070"/>
              <a:ext cx="276225" cy="285750"/>
            </a:xfrm>
            <a:custGeom>
              <a:avLst/>
              <a:gdLst/>
              <a:ahLst/>
              <a:cxnLst/>
              <a:rect l="l" t="t" r="r" b="b"/>
              <a:pathLst>
                <a:path w="276225" h="285750">
                  <a:moveTo>
                    <a:pt x="155779" y="0"/>
                  </a:moveTo>
                  <a:lnTo>
                    <a:pt x="113243" y="477"/>
                  </a:lnTo>
                  <a:lnTo>
                    <a:pt x="72639" y="14461"/>
                  </a:lnTo>
                  <a:lnTo>
                    <a:pt x="37205" y="41914"/>
                  </a:lnTo>
                  <a:lnTo>
                    <a:pt x="12031" y="79664"/>
                  </a:lnTo>
                  <a:lnTo>
                    <a:pt x="0" y="122306"/>
                  </a:lnTo>
                  <a:lnTo>
                    <a:pt x="1030" y="166482"/>
                  </a:lnTo>
                  <a:lnTo>
                    <a:pt x="15043" y="208830"/>
                  </a:lnTo>
                  <a:lnTo>
                    <a:pt x="41959" y="245992"/>
                  </a:lnTo>
                  <a:lnTo>
                    <a:pt x="78650" y="272637"/>
                  </a:lnTo>
                  <a:lnTo>
                    <a:pt x="119881" y="285702"/>
                  </a:lnTo>
                  <a:lnTo>
                    <a:pt x="162418" y="285223"/>
                  </a:lnTo>
                  <a:lnTo>
                    <a:pt x="203021" y="271237"/>
                  </a:lnTo>
                  <a:lnTo>
                    <a:pt x="238455" y="243782"/>
                  </a:lnTo>
                  <a:lnTo>
                    <a:pt x="263630" y="206037"/>
                  </a:lnTo>
                  <a:lnTo>
                    <a:pt x="275664" y="163395"/>
                  </a:lnTo>
                  <a:lnTo>
                    <a:pt x="274635" y="119218"/>
                  </a:lnTo>
                  <a:lnTo>
                    <a:pt x="260622" y="76868"/>
                  </a:lnTo>
                  <a:lnTo>
                    <a:pt x="233702" y="39705"/>
                  </a:lnTo>
                  <a:lnTo>
                    <a:pt x="197011" y="13064"/>
                  </a:lnTo>
                  <a:lnTo>
                    <a:pt x="155779" y="0"/>
                  </a:lnTo>
                  <a:close/>
                </a:path>
              </a:pathLst>
            </a:custGeom>
            <a:solidFill>
              <a:srgbClr val="000000"/>
            </a:solidFill>
          </p:spPr>
          <p:txBody>
            <a:bodyPr wrap="square" lIns="0" tIns="0" rIns="0" bIns="0" rtlCol="0"/>
            <a:lstStyle/>
            <a:p>
              <a:endParaRPr/>
            </a:p>
          </p:txBody>
        </p:sp>
      </p:grpSp>
      <p:sp>
        <p:nvSpPr>
          <p:cNvPr id="235" name="TextBox 234">
            <a:extLst>
              <a:ext uri="{FF2B5EF4-FFF2-40B4-BE49-F238E27FC236}">
                <a16:creationId xmlns:a16="http://schemas.microsoft.com/office/drawing/2014/main" id="{BD198059-A270-441F-AB19-BD2F6BC897F2}"/>
              </a:ext>
            </a:extLst>
          </p:cNvPr>
          <p:cNvSpPr txBox="1"/>
          <p:nvPr/>
        </p:nvSpPr>
        <p:spPr>
          <a:xfrm>
            <a:off x="487662" y="6274465"/>
            <a:ext cx="2279791" cy="374141"/>
          </a:xfrm>
          <a:prstGeom prst="rect">
            <a:avLst/>
          </a:prstGeom>
          <a:noFill/>
        </p:spPr>
        <p:txBody>
          <a:bodyPr wrap="square">
            <a:spAutoFit/>
          </a:bodyPr>
          <a:lstStyle/>
          <a:p>
            <a:pPr marL="12700" marR="396875" defTabSz="1257300">
              <a:lnSpc>
                <a:spcPct val="120000"/>
              </a:lnSpc>
              <a:spcBef>
                <a:spcPts val="1185"/>
              </a:spcBef>
            </a:pPr>
            <a:r>
              <a:rPr lang="en-GB" sz="750" b="1" i="1">
                <a:solidFill>
                  <a:srgbClr val="188240"/>
                </a:solidFill>
                <a:latin typeface="Segoe UI Semibold"/>
                <a:cs typeface="Segoe UI Semibold"/>
              </a:rPr>
              <a:t>E.</a:t>
            </a:r>
            <a:r>
              <a:rPr lang="en-GB" sz="800" b="1" i="1">
                <a:solidFill>
                  <a:srgbClr val="188240"/>
                </a:solidFill>
                <a:latin typeface="Segoe UI Semibold"/>
                <a:cs typeface="Segoe UI Semibold"/>
              </a:rPr>
              <a:t>g., enterprise customer, Microsoft, hospital administrators</a:t>
            </a:r>
          </a:p>
        </p:txBody>
      </p:sp>
      <p:grpSp>
        <p:nvGrpSpPr>
          <p:cNvPr id="46" name="object 23">
            <a:extLst>
              <a:ext uri="{FF2B5EF4-FFF2-40B4-BE49-F238E27FC236}">
                <a16:creationId xmlns:a16="http://schemas.microsoft.com/office/drawing/2014/main" id="{B8D80F81-98BC-4559-878F-F53239D3DCA5}"/>
              </a:ext>
              <a:ext uri="{C183D7F6-B498-43B3-948B-1728B52AA6E4}">
                <adec:decorative xmlns:adec="http://schemas.microsoft.com/office/drawing/2017/decorative" val="1"/>
              </a:ext>
            </a:extLst>
          </p:cNvPr>
          <p:cNvGrpSpPr/>
          <p:nvPr/>
        </p:nvGrpSpPr>
        <p:grpSpPr>
          <a:xfrm>
            <a:off x="3477556" y="1435491"/>
            <a:ext cx="710062" cy="438061"/>
            <a:chOff x="5581924" y="2955469"/>
            <a:chExt cx="1387475" cy="855980"/>
          </a:xfrm>
        </p:grpSpPr>
        <p:sp>
          <p:nvSpPr>
            <p:cNvPr id="47" name="object 24">
              <a:extLst>
                <a:ext uri="{FF2B5EF4-FFF2-40B4-BE49-F238E27FC236}">
                  <a16:creationId xmlns:a16="http://schemas.microsoft.com/office/drawing/2014/main" id="{5094FAC9-280E-4B18-BF51-C8D5CE59FBBA}"/>
                </a:ext>
              </a:extLst>
            </p:cNvPr>
            <p:cNvSpPr/>
            <p:nvPr/>
          </p:nvSpPr>
          <p:spPr>
            <a:xfrm>
              <a:off x="5696160" y="3346423"/>
              <a:ext cx="1268095" cy="215265"/>
            </a:xfrm>
            <a:custGeom>
              <a:avLst/>
              <a:gdLst/>
              <a:ahLst/>
              <a:cxnLst/>
              <a:rect l="l" t="t" r="r" b="b"/>
              <a:pathLst>
                <a:path w="1268095" h="215264">
                  <a:moveTo>
                    <a:pt x="71578" y="32752"/>
                  </a:moveTo>
                  <a:lnTo>
                    <a:pt x="47914" y="32752"/>
                  </a:lnTo>
                  <a:lnTo>
                    <a:pt x="47914" y="211553"/>
                  </a:lnTo>
                  <a:lnTo>
                    <a:pt x="71578" y="211553"/>
                  </a:lnTo>
                  <a:lnTo>
                    <a:pt x="71578" y="32752"/>
                  </a:lnTo>
                  <a:close/>
                </a:path>
                <a:path w="1268095" h="215264">
                  <a:moveTo>
                    <a:pt x="71578" y="0"/>
                  </a:moveTo>
                  <a:lnTo>
                    <a:pt x="62636" y="0"/>
                  </a:lnTo>
                  <a:lnTo>
                    <a:pt x="56707" y="4831"/>
                  </a:lnTo>
                  <a:lnTo>
                    <a:pt x="49896" y="9664"/>
                  </a:lnTo>
                  <a:lnTo>
                    <a:pt x="16198" y="27668"/>
                  </a:lnTo>
                  <a:lnTo>
                    <a:pt x="0" y="33328"/>
                  </a:lnTo>
                  <a:lnTo>
                    <a:pt x="0" y="57286"/>
                  </a:lnTo>
                  <a:lnTo>
                    <a:pt x="36773" y="41506"/>
                  </a:lnTo>
                  <a:lnTo>
                    <a:pt x="47914" y="32752"/>
                  </a:lnTo>
                  <a:lnTo>
                    <a:pt x="71578" y="32752"/>
                  </a:lnTo>
                  <a:lnTo>
                    <a:pt x="71578" y="0"/>
                  </a:lnTo>
                  <a:close/>
                </a:path>
                <a:path w="1268095" h="215264">
                  <a:moveTo>
                    <a:pt x="183994" y="1151"/>
                  </a:moveTo>
                  <a:lnTo>
                    <a:pt x="141949" y="17222"/>
                  </a:lnTo>
                  <a:lnTo>
                    <a:pt x="118728" y="64648"/>
                  </a:lnTo>
                  <a:lnTo>
                    <a:pt x="114289" y="112268"/>
                  </a:lnTo>
                  <a:lnTo>
                    <a:pt x="115359" y="135595"/>
                  </a:lnTo>
                  <a:lnTo>
                    <a:pt x="123915" y="173691"/>
                  </a:lnTo>
                  <a:lnTo>
                    <a:pt x="152012" y="208491"/>
                  </a:lnTo>
                  <a:lnTo>
                    <a:pt x="179669" y="215166"/>
                  </a:lnTo>
                  <a:lnTo>
                    <a:pt x="195378" y="213393"/>
                  </a:lnTo>
                  <a:lnTo>
                    <a:pt x="209175" y="208074"/>
                  </a:lnTo>
                  <a:lnTo>
                    <a:pt x="221062" y="199210"/>
                  </a:lnTo>
                  <a:lnTo>
                    <a:pt x="224482" y="194957"/>
                  </a:lnTo>
                  <a:lnTo>
                    <a:pt x="181973" y="194957"/>
                  </a:lnTo>
                  <a:lnTo>
                    <a:pt x="162968" y="189717"/>
                  </a:lnTo>
                  <a:lnTo>
                    <a:pt x="149395" y="173997"/>
                  </a:lnTo>
                  <a:lnTo>
                    <a:pt x="141253" y="147797"/>
                  </a:lnTo>
                  <a:lnTo>
                    <a:pt x="138625" y="112268"/>
                  </a:lnTo>
                  <a:lnTo>
                    <a:pt x="138652" y="109525"/>
                  </a:lnTo>
                  <a:lnTo>
                    <a:pt x="141308" y="71784"/>
                  </a:lnTo>
                  <a:lnTo>
                    <a:pt x="149614" y="43689"/>
                  </a:lnTo>
                  <a:lnTo>
                    <a:pt x="163458" y="26832"/>
                  </a:lnTo>
                  <a:lnTo>
                    <a:pt x="182842" y="21214"/>
                  </a:lnTo>
                  <a:lnTo>
                    <a:pt x="226209" y="21214"/>
                  </a:lnTo>
                  <a:lnTo>
                    <a:pt x="212469" y="7780"/>
                  </a:lnTo>
                  <a:lnTo>
                    <a:pt x="183994" y="1151"/>
                  </a:lnTo>
                  <a:close/>
                </a:path>
                <a:path w="1268095" h="215264">
                  <a:moveTo>
                    <a:pt x="226209" y="21214"/>
                  </a:moveTo>
                  <a:lnTo>
                    <a:pt x="182842" y="21214"/>
                  </a:lnTo>
                  <a:lnTo>
                    <a:pt x="201210" y="26732"/>
                  </a:lnTo>
                  <a:lnTo>
                    <a:pt x="214332" y="43290"/>
                  </a:lnTo>
                  <a:lnTo>
                    <a:pt x="222206" y="70887"/>
                  </a:lnTo>
                  <a:lnTo>
                    <a:pt x="224674" y="107221"/>
                  </a:lnTo>
                  <a:lnTo>
                    <a:pt x="224716" y="111117"/>
                  </a:lnTo>
                  <a:lnTo>
                    <a:pt x="222152" y="146900"/>
                  </a:lnTo>
                  <a:lnTo>
                    <a:pt x="214117" y="173598"/>
                  </a:lnTo>
                  <a:lnTo>
                    <a:pt x="200725" y="189617"/>
                  </a:lnTo>
                  <a:lnTo>
                    <a:pt x="181973" y="194957"/>
                  </a:lnTo>
                  <a:lnTo>
                    <a:pt x="224482" y="194957"/>
                  </a:lnTo>
                  <a:lnTo>
                    <a:pt x="244568" y="152728"/>
                  </a:lnTo>
                  <a:lnTo>
                    <a:pt x="249081" y="107221"/>
                  </a:lnTo>
                  <a:lnTo>
                    <a:pt x="245013" y="60813"/>
                  </a:lnTo>
                  <a:lnTo>
                    <a:pt x="232809" y="27666"/>
                  </a:lnTo>
                  <a:lnTo>
                    <a:pt x="226209" y="21214"/>
                  </a:lnTo>
                  <a:close/>
                </a:path>
                <a:path w="1268095" h="215264">
                  <a:moveTo>
                    <a:pt x="343926" y="32752"/>
                  </a:moveTo>
                  <a:lnTo>
                    <a:pt x="320262" y="32752"/>
                  </a:lnTo>
                  <a:lnTo>
                    <a:pt x="320262" y="211553"/>
                  </a:lnTo>
                  <a:lnTo>
                    <a:pt x="343926" y="211553"/>
                  </a:lnTo>
                  <a:lnTo>
                    <a:pt x="343926" y="32752"/>
                  </a:lnTo>
                  <a:close/>
                </a:path>
                <a:path w="1268095" h="215264">
                  <a:moveTo>
                    <a:pt x="343926" y="0"/>
                  </a:moveTo>
                  <a:lnTo>
                    <a:pt x="334984" y="0"/>
                  </a:lnTo>
                  <a:lnTo>
                    <a:pt x="329055" y="4831"/>
                  </a:lnTo>
                  <a:lnTo>
                    <a:pt x="322244" y="9664"/>
                  </a:lnTo>
                  <a:lnTo>
                    <a:pt x="288550" y="27668"/>
                  </a:lnTo>
                  <a:lnTo>
                    <a:pt x="272347" y="33328"/>
                  </a:lnTo>
                  <a:lnTo>
                    <a:pt x="272347" y="57286"/>
                  </a:lnTo>
                  <a:lnTo>
                    <a:pt x="309121" y="41506"/>
                  </a:lnTo>
                  <a:lnTo>
                    <a:pt x="320262" y="32752"/>
                  </a:lnTo>
                  <a:lnTo>
                    <a:pt x="343926" y="32752"/>
                  </a:lnTo>
                  <a:lnTo>
                    <a:pt x="343926" y="0"/>
                  </a:lnTo>
                  <a:close/>
                </a:path>
                <a:path w="1268095" h="215264">
                  <a:moveTo>
                    <a:pt x="456342" y="1151"/>
                  </a:moveTo>
                  <a:lnTo>
                    <a:pt x="414298" y="17222"/>
                  </a:lnTo>
                  <a:lnTo>
                    <a:pt x="391079" y="64648"/>
                  </a:lnTo>
                  <a:lnTo>
                    <a:pt x="386637" y="112268"/>
                  </a:lnTo>
                  <a:lnTo>
                    <a:pt x="387707" y="135595"/>
                  </a:lnTo>
                  <a:lnTo>
                    <a:pt x="396262" y="173691"/>
                  </a:lnTo>
                  <a:lnTo>
                    <a:pt x="424360" y="208491"/>
                  </a:lnTo>
                  <a:lnTo>
                    <a:pt x="452017" y="215166"/>
                  </a:lnTo>
                  <a:lnTo>
                    <a:pt x="467726" y="213393"/>
                  </a:lnTo>
                  <a:lnTo>
                    <a:pt x="481523" y="208074"/>
                  </a:lnTo>
                  <a:lnTo>
                    <a:pt x="493410" y="199210"/>
                  </a:lnTo>
                  <a:lnTo>
                    <a:pt x="496829" y="194957"/>
                  </a:lnTo>
                  <a:lnTo>
                    <a:pt x="454321" y="194957"/>
                  </a:lnTo>
                  <a:lnTo>
                    <a:pt x="435320" y="189717"/>
                  </a:lnTo>
                  <a:lnTo>
                    <a:pt x="421747" y="173997"/>
                  </a:lnTo>
                  <a:lnTo>
                    <a:pt x="413603" y="147797"/>
                  </a:lnTo>
                  <a:lnTo>
                    <a:pt x="410973" y="112268"/>
                  </a:lnTo>
                  <a:lnTo>
                    <a:pt x="411000" y="109525"/>
                  </a:lnTo>
                  <a:lnTo>
                    <a:pt x="413656" y="71784"/>
                  </a:lnTo>
                  <a:lnTo>
                    <a:pt x="421962" y="43689"/>
                  </a:lnTo>
                  <a:lnTo>
                    <a:pt x="435806" y="26832"/>
                  </a:lnTo>
                  <a:lnTo>
                    <a:pt x="455190" y="21214"/>
                  </a:lnTo>
                  <a:lnTo>
                    <a:pt x="498557" y="21214"/>
                  </a:lnTo>
                  <a:lnTo>
                    <a:pt x="484817" y="7780"/>
                  </a:lnTo>
                  <a:lnTo>
                    <a:pt x="456342" y="1151"/>
                  </a:lnTo>
                  <a:close/>
                </a:path>
                <a:path w="1268095" h="215264">
                  <a:moveTo>
                    <a:pt x="498557" y="21214"/>
                  </a:moveTo>
                  <a:lnTo>
                    <a:pt x="455190" y="21214"/>
                  </a:lnTo>
                  <a:lnTo>
                    <a:pt x="473563" y="26732"/>
                  </a:lnTo>
                  <a:lnTo>
                    <a:pt x="486684" y="43290"/>
                  </a:lnTo>
                  <a:lnTo>
                    <a:pt x="494555" y="70887"/>
                  </a:lnTo>
                  <a:lnTo>
                    <a:pt x="497022" y="107221"/>
                  </a:lnTo>
                  <a:lnTo>
                    <a:pt x="497064" y="111117"/>
                  </a:lnTo>
                  <a:lnTo>
                    <a:pt x="494500" y="146900"/>
                  </a:lnTo>
                  <a:lnTo>
                    <a:pt x="486465" y="173598"/>
                  </a:lnTo>
                  <a:lnTo>
                    <a:pt x="473072" y="189617"/>
                  </a:lnTo>
                  <a:lnTo>
                    <a:pt x="454321" y="194957"/>
                  </a:lnTo>
                  <a:lnTo>
                    <a:pt x="496829" y="194957"/>
                  </a:lnTo>
                  <a:lnTo>
                    <a:pt x="516920" y="152728"/>
                  </a:lnTo>
                  <a:lnTo>
                    <a:pt x="521429" y="107221"/>
                  </a:lnTo>
                  <a:lnTo>
                    <a:pt x="517361" y="60813"/>
                  </a:lnTo>
                  <a:lnTo>
                    <a:pt x="505157" y="27666"/>
                  </a:lnTo>
                  <a:lnTo>
                    <a:pt x="498557" y="21214"/>
                  </a:lnTo>
                  <a:close/>
                </a:path>
                <a:path w="1268095" h="215264">
                  <a:moveTo>
                    <a:pt x="616274" y="32752"/>
                  </a:moveTo>
                  <a:lnTo>
                    <a:pt x="592610" y="32752"/>
                  </a:lnTo>
                  <a:lnTo>
                    <a:pt x="592610" y="211553"/>
                  </a:lnTo>
                  <a:lnTo>
                    <a:pt x="616274" y="211553"/>
                  </a:lnTo>
                  <a:lnTo>
                    <a:pt x="616274" y="32752"/>
                  </a:lnTo>
                  <a:close/>
                </a:path>
                <a:path w="1268095" h="215264">
                  <a:moveTo>
                    <a:pt x="616274" y="0"/>
                  </a:moveTo>
                  <a:lnTo>
                    <a:pt x="607332" y="0"/>
                  </a:lnTo>
                  <a:lnTo>
                    <a:pt x="601402" y="4831"/>
                  </a:lnTo>
                  <a:lnTo>
                    <a:pt x="594593" y="9664"/>
                  </a:lnTo>
                  <a:lnTo>
                    <a:pt x="560899" y="27668"/>
                  </a:lnTo>
                  <a:lnTo>
                    <a:pt x="544695" y="33328"/>
                  </a:lnTo>
                  <a:lnTo>
                    <a:pt x="544695" y="57286"/>
                  </a:lnTo>
                  <a:lnTo>
                    <a:pt x="581469" y="41506"/>
                  </a:lnTo>
                  <a:lnTo>
                    <a:pt x="592610" y="32752"/>
                  </a:lnTo>
                  <a:lnTo>
                    <a:pt x="616274" y="32752"/>
                  </a:lnTo>
                  <a:lnTo>
                    <a:pt x="616274" y="0"/>
                  </a:lnTo>
                  <a:close/>
                </a:path>
                <a:path w="1268095" h="215264">
                  <a:moveTo>
                    <a:pt x="728689" y="1151"/>
                  </a:moveTo>
                  <a:lnTo>
                    <a:pt x="686646" y="17222"/>
                  </a:lnTo>
                  <a:lnTo>
                    <a:pt x="663432" y="64648"/>
                  </a:lnTo>
                  <a:lnTo>
                    <a:pt x="658995" y="112268"/>
                  </a:lnTo>
                  <a:lnTo>
                    <a:pt x="660063" y="135595"/>
                  </a:lnTo>
                  <a:lnTo>
                    <a:pt x="668612" y="173691"/>
                  </a:lnTo>
                  <a:lnTo>
                    <a:pt x="696711" y="208491"/>
                  </a:lnTo>
                  <a:lnTo>
                    <a:pt x="724365" y="215166"/>
                  </a:lnTo>
                  <a:lnTo>
                    <a:pt x="740075" y="213393"/>
                  </a:lnTo>
                  <a:lnTo>
                    <a:pt x="753874" y="208074"/>
                  </a:lnTo>
                  <a:lnTo>
                    <a:pt x="765762" y="199210"/>
                  </a:lnTo>
                  <a:lnTo>
                    <a:pt x="769180" y="194957"/>
                  </a:lnTo>
                  <a:lnTo>
                    <a:pt x="726668" y="194957"/>
                  </a:lnTo>
                  <a:lnTo>
                    <a:pt x="707668" y="189717"/>
                  </a:lnTo>
                  <a:lnTo>
                    <a:pt x="694095" y="173997"/>
                  </a:lnTo>
                  <a:lnTo>
                    <a:pt x="685950" y="147797"/>
                  </a:lnTo>
                  <a:lnTo>
                    <a:pt x="683320" y="112268"/>
                  </a:lnTo>
                  <a:lnTo>
                    <a:pt x="683347" y="109525"/>
                  </a:lnTo>
                  <a:lnTo>
                    <a:pt x="686004" y="71784"/>
                  </a:lnTo>
                  <a:lnTo>
                    <a:pt x="694310" y="43689"/>
                  </a:lnTo>
                  <a:lnTo>
                    <a:pt x="708154" y="26832"/>
                  </a:lnTo>
                  <a:lnTo>
                    <a:pt x="727538" y="21214"/>
                  </a:lnTo>
                  <a:lnTo>
                    <a:pt x="770905" y="21214"/>
                  </a:lnTo>
                  <a:lnTo>
                    <a:pt x="757165" y="7780"/>
                  </a:lnTo>
                  <a:lnTo>
                    <a:pt x="728689" y="1151"/>
                  </a:lnTo>
                  <a:close/>
                </a:path>
                <a:path w="1268095" h="215264">
                  <a:moveTo>
                    <a:pt x="770905" y="21214"/>
                  </a:moveTo>
                  <a:lnTo>
                    <a:pt x="727538" y="21214"/>
                  </a:lnTo>
                  <a:lnTo>
                    <a:pt x="745912" y="26732"/>
                  </a:lnTo>
                  <a:lnTo>
                    <a:pt x="759037" y="43290"/>
                  </a:lnTo>
                  <a:lnTo>
                    <a:pt x="766911" y="70887"/>
                  </a:lnTo>
                  <a:lnTo>
                    <a:pt x="769380" y="107221"/>
                  </a:lnTo>
                  <a:lnTo>
                    <a:pt x="769422" y="111117"/>
                  </a:lnTo>
                  <a:lnTo>
                    <a:pt x="766857" y="146900"/>
                  </a:lnTo>
                  <a:lnTo>
                    <a:pt x="758818" y="173598"/>
                  </a:lnTo>
                  <a:lnTo>
                    <a:pt x="745422" y="189617"/>
                  </a:lnTo>
                  <a:lnTo>
                    <a:pt x="726668" y="194957"/>
                  </a:lnTo>
                  <a:lnTo>
                    <a:pt x="769180" y="194957"/>
                  </a:lnTo>
                  <a:lnTo>
                    <a:pt x="789267" y="152728"/>
                  </a:lnTo>
                  <a:lnTo>
                    <a:pt x="793776" y="107221"/>
                  </a:lnTo>
                  <a:lnTo>
                    <a:pt x="789708" y="60813"/>
                  </a:lnTo>
                  <a:lnTo>
                    <a:pt x="777505" y="27666"/>
                  </a:lnTo>
                  <a:lnTo>
                    <a:pt x="770905" y="21214"/>
                  </a:lnTo>
                  <a:close/>
                </a:path>
                <a:path w="1268095" h="215264">
                  <a:moveTo>
                    <a:pt x="888622" y="32752"/>
                  </a:moveTo>
                  <a:lnTo>
                    <a:pt x="864957" y="32752"/>
                  </a:lnTo>
                  <a:lnTo>
                    <a:pt x="864957" y="211553"/>
                  </a:lnTo>
                  <a:lnTo>
                    <a:pt x="888622" y="211553"/>
                  </a:lnTo>
                  <a:lnTo>
                    <a:pt x="888622" y="32752"/>
                  </a:lnTo>
                  <a:close/>
                </a:path>
                <a:path w="1268095" h="215264">
                  <a:moveTo>
                    <a:pt x="888622" y="0"/>
                  </a:moveTo>
                  <a:lnTo>
                    <a:pt x="879680" y="0"/>
                  </a:lnTo>
                  <a:lnTo>
                    <a:pt x="873755" y="4831"/>
                  </a:lnTo>
                  <a:lnTo>
                    <a:pt x="866944" y="9664"/>
                  </a:lnTo>
                  <a:lnTo>
                    <a:pt x="833248" y="27668"/>
                  </a:lnTo>
                  <a:lnTo>
                    <a:pt x="817053" y="33328"/>
                  </a:lnTo>
                  <a:lnTo>
                    <a:pt x="817053" y="57286"/>
                  </a:lnTo>
                  <a:lnTo>
                    <a:pt x="853827" y="41506"/>
                  </a:lnTo>
                  <a:lnTo>
                    <a:pt x="864957" y="32752"/>
                  </a:lnTo>
                  <a:lnTo>
                    <a:pt x="888622" y="32752"/>
                  </a:lnTo>
                  <a:lnTo>
                    <a:pt x="888622" y="0"/>
                  </a:lnTo>
                  <a:close/>
                </a:path>
                <a:path w="1268095" h="215264">
                  <a:moveTo>
                    <a:pt x="995152" y="32752"/>
                  </a:moveTo>
                  <a:lnTo>
                    <a:pt x="971488" y="32752"/>
                  </a:lnTo>
                  <a:lnTo>
                    <a:pt x="971488" y="211553"/>
                  </a:lnTo>
                  <a:lnTo>
                    <a:pt x="995152" y="211553"/>
                  </a:lnTo>
                  <a:lnTo>
                    <a:pt x="995152" y="32752"/>
                  </a:lnTo>
                  <a:close/>
                </a:path>
                <a:path w="1268095" h="215264">
                  <a:moveTo>
                    <a:pt x="995152" y="0"/>
                  </a:moveTo>
                  <a:lnTo>
                    <a:pt x="986210" y="0"/>
                  </a:lnTo>
                  <a:lnTo>
                    <a:pt x="980281" y="4831"/>
                  </a:lnTo>
                  <a:lnTo>
                    <a:pt x="973471" y="9664"/>
                  </a:lnTo>
                  <a:lnTo>
                    <a:pt x="939777" y="27668"/>
                  </a:lnTo>
                  <a:lnTo>
                    <a:pt x="923573" y="33328"/>
                  </a:lnTo>
                  <a:lnTo>
                    <a:pt x="923573" y="57286"/>
                  </a:lnTo>
                  <a:lnTo>
                    <a:pt x="960347" y="41506"/>
                  </a:lnTo>
                  <a:lnTo>
                    <a:pt x="971488" y="32752"/>
                  </a:lnTo>
                  <a:lnTo>
                    <a:pt x="995152" y="32752"/>
                  </a:lnTo>
                  <a:lnTo>
                    <a:pt x="995152" y="0"/>
                  </a:lnTo>
                  <a:close/>
                </a:path>
                <a:path w="1268095" h="215264">
                  <a:moveTo>
                    <a:pt x="1107568" y="1151"/>
                  </a:moveTo>
                  <a:lnTo>
                    <a:pt x="1065524" y="17222"/>
                  </a:lnTo>
                  <a:lnTo>
                    <a:pt x="1042311" y="64648"/>
                  </a:lnTo>
                  <a:lnTo>
                    <a:pt x="1037874" y="112268"/>
                  </a:lnTo>
                  <a:lnTo>
                    <a:pt x="1038942" y="135595"/>
                  </a:lnTo>
                  <a:lnTo>
                    <a:pt x="1047490" y="173691"/>
                  </a:lnTo>
                  <a:lnTo>
                    <a:pt x="1075590" y="208491"/>
                  </a:lnTo>
                  <a:lnTo>
                    <a:pt x="1103243" y="215166"/>
                  </a:lnTo>
                  <a:lnTo>
                    <a:pt x="1118953" y="213393"/>
                  </a:lnTo>
                  <a:lnTo>
                    <a:pt x="1132753" y="208074"/>
                  </a:lnTo>
                  <a:lnTo>
                    <a:pt x="1144640" y="199210"/>
                  </a:lnTo>
                  <a:lnTo>
                    <a:pt x="1148058" y="194957"/>
                  </a:lnTo>
                  <a:lnTo>
                    <a:pt x="1105547" y="194957"/>
                  </a:lnTo>
                  <a:lnTo>
                    <a:pt x="1086546" y="189717"/>
                  </a:lnTo>
                  <a:lnTo>
                    <a:pt x="1072973" y="173997"/>
                  </a:lnTo>
                  <a:lnTo>
                    <a:pt x="1064829" y="147797"/>
                  </a:lnTo>
                  <a:lnTo>
                    <a:pt x="1062199" y="112268"/>
                  </a:lnTo>
                  <a:lnTo>
                    <a:pt x="1062226" y="109525"/>
                  </a:lnTo>
                  <a:lnTo>
                    <a:pt x="1064882" y="71784"/>
                  </a:lnTo>
                  <a:lnTo>
                    <a:pt x="1073188" y="43689"/>
                  </a:lnTo>
                  <a:lnTo>
                    <a:pt x="1087032" y="26832"/>
                  </a:lnTo>
                  <a:lnTo>
                    <a:pt x="1106416" y="21214"/>
                  </a:lnTo>
                  <a:lnTo>
                    <a:pt x="1149783" y="21214"/>
                  </a:lnTo>
                  <a:lnTo>
                    <a:pt x="1136043" y="7780"/>
                  </a:lnTo>
                  <a:lnTo>
                    <a:pt x="1107568" y="1151"/>
                  </a:lnTo>
                  <a:close/>
                </a:path>
                <a:path w="1268095" h="215264">
                  <a:moveTo>
                    <a:pt x="1149783" y="21214"/>
                  </a:moveTo>
                  <a:lnTo>
                    <a:pt x="1106416" y="21214"/>
                  </a:lnTo>
                  <a:lnTo>
                    <a:pt x="1124791" y="26732"/>
                  </a:lnTo>
                  <a:lnTo>
                    <a:pt x="1137915" y="43290"/>
                  </a:lnTo>
                  <a:lnTo>
                    <a:pt x="1145790" y="70887"/>
                  </a:lnTo>
                  <a:lnTo>
                    <a:pt x="1148258" y="107221"/>
                  </a:lnTo>
                  <a:lnTo>
                    <a:pt x="1148301" y="111117"/>
                  </a:lnTo>
                  <a:lnTo>
                    <a:pt x="1145735" y="146900"/>
                  </a:lnTo>
                  <a:lnTo>
                    <a:pt x="1137697" y="173598"/>
                  </a:lnTo>
                  <a:lnTo>
                    <a:pt x="1124300" y="189617"/>
                  </a:lnTo>
                  <a:lnTo>
                    <a:pt x="1105547" y="194957"/>
                  </a:lnTo>
                  <a:lnTo>
                    <a:pt x="1148058" y="194957"/>
                  </a:lnTo>
                  <a:lnTo>
                    <a:pt x="1168146" y="152728"/>
                  </a:lnTo>
                  <a:lnTo>
                    <a:pt x="1172655" y="107221"/>
                  </a:lnTo>
                  <a:lnTo>
                    <a:pt x="1168587" y="60813"/>
                  </a:lnTo>
                  <a:lnTo>
                    <a:pt x="1156383" y="27666"/>
                  </a:lnTo>
                  <a:lnTo>
                    <a:pt x="1149783" y="21214"/>
                  </a:lnTo>
                  <a:close/>
                </a:path>
                <a:path w="1268095" h="215264">
                  <a:moveTo>
                    <a:pt x="1267500" y="32752"/>
                  </a:moveTo>
                  <a:lnTo>
                    <a:pt x="1243836" y="32752"/>
                  </a:lnTo>
                  <a:lnTo>
                    <a:pt x="1243836" y="211553"/>
                  </a:lnTo>
                  <a:lnTo>
                    <a:pt x="1267500" y="211553"/>
                  </a:lnTo>
                  <a:lnTo>
                    <a:pt x="1267500" y="32752"/>
                  </a:lnTo>
                  <a:close/>
                </a:path>
                <a:path w="1268095" h="215264">
                  <a:moveTo>
                    <a:pt x="1267500" y="0"/>
                  </a:moveTo>
                  <a:lnTo>
                    <a:pt x="1258558" y="0"/>
                  </a:lnTo>
                  <a:lnTo>
                    <a:pt x="1252633" y="4831"/>
                  </a:lnTo>
                  <a:lnTo>
                    <a:pt x="1245823" y="9664"/>
                  </a:lnTo>
                  <a:lnTo>
                    <a:pt x="1212126" y="27668"/>
                  </a:lnTo>
                  <a:lnTo>
                    <a:pt x="1195932" y="33328"/>
                  </a:lnTo>
                  <a:lnTo>
                    <a:pt x="1195932" y="57286"/>
                  </a:lnTo>
                  <a:lnTo>
                    <a:pt x="1232705" y="41506"/>
                  </a:lnTo>
                  <a:lnTo>
                    <a:pt x="1243836" y="32752"/>
                  </a:lnTo>
                  <a:lnTo>
                    <a:pt x="1267500" y="32752"/>
                  </a:lnTo>
                  <a:lnTo>
                    <a:pt x="1267500" y="0"/>
                  </a:lnTo>
                  <a:close/>
                </a:path>
              </a:pathLst>
            </a:custGeom>
            <a:solidFill>
              <a:srgbClr val="616161"/>
            </a:solidFill>
          </p:spPr>
          <p:txBody>
            <a:bodyPr wrap="square" lIns="0" tIns="0" rIns="0" bIns="0" rtlCol="0"/>
            <a:lstStyle/>
            <a:p>
              <a:endParaRPr/>
            </a:p>
          </p:txBody>
        </p:sp>
        <p:sp>
          <p:nvSpPr>
            <p:cNvPr id="48" name="object 25">
              <a:extLst>
                <a:ext uri="{FF2B5EF4-FFF2-40B4-BE49-F238E27FC236}">
                  <a16:creationId xmlns:a16="http://schemas.microsoft.com/office/drawing/2014/main" id="{2DB6E6DC-E398-413E-8627-966D4CCBA1D3}"/>
                </a:ext>
              </a:extLst>
            </p:cNvPr>
            <p:cNvSpPr/>
            <p:nvPr/>
          </p:nvSpPr>
          <p:spPr>
            <a:xfrm>
              <a:off x="5810450" y="3346423"/>
              <a:ext cx="502284" cy="215265"/>
            </a:xfrm>
            <a:custGeom>
              <a:avLst/>
              <a:gdLst/>
              <a:ahLst/>
              <a:cxnLst/>
              <a:rect l="l" t="t" r="r" b="b"/>
              <a:pathLst>
                <a:path w="502285" h="215264">
                  <a:moveTo>
                    <a:pt x="69704" y="1151"/>
                  </a:moveTo>
                  <a:lnTo>
                    <a:pt x="27659" y="17222"/>
                  </a:lnTo>
                  <a:lnTo>
                    <a:pt x="4438" y="64648"/>
                  </a:lnTo>
                  <a:lnTo>
                    <a:pt x="0" y="112268"/>
                  </a:lnTo>
                  <a:lnTo>
                    <a:pt x="1069" y="135595"/>
                  </a:lnTo>
                  <a:lnTo>
                    <a:pt x="9625" y="173691"/>
                  </a:lnTo>
                  <a:lnTo>
                    <a:pt x="37722" y="208491"/>
                  </a:lnTo>
                  <a:lnTo>
                    <a:pt x="65380" y="215166"/>
                  </a:lnTo>
                  <a:lnTo>
                    <a:pt x="81088" y="213393"/>
                  </a:lnTo>
                  <a:lnTo>
                    <a:pt x="116750" y="186800"/>
                  </a:lnTo>
                  <a:lnTo>
                    <a:pt x="133663" y="131403"/>
                  </a:lnTo>
                  <a:lnTo>
                    <a:pt x="134791" y="107221"/>
                  </a:lnTo>
                  <a:lnTo>
                    <a:pt x="130723" y="60813"/>
                  </a:lnTo>
                  <a:lnTo>
                    <a:pt x="118519" y="27666"/>
                  </a:lnTo>
                  <a:lnTo>
                    <a:pt x="98180" y="7780"/>
                  </a:lnTo>
                  <a:lnTo>
                    <a:pt x="69704" y="1151"/>
                  </a:lnTo>
                  <a:close/>
                </a:path>
                <a:path w="502285" h="215264">
                  <a:moveTo>
                    <a:pt x="67683" y="194957"/>
                  </a:moveTo>
                  <a:lnTo>
                    <a:pt x="48678" y="189717"/>
                  </a:lnTo>
                  <a:lnTo>
                    <a:pt x="35106" y="173997"/>
                  </a:lnTo>
                  <a:lnTo>
                    <a:pt x="26964" y="147797"/>
                  </a:lnTo>
                  <a:lnTo>
                    <a:pt x="24250" y="111117"/>
                  </a:lnTo>
                  <a:lnTo>
                    <a:pt x="27018" y="71784"/>
                  </a:lnTo>
                  <a:lnTo>
                    <a:pt x="35324" y="43689"/>
                  </a:lnTo>
                  <a:lnTo>
                    <a:pt x="49169" y="26832"/>
                  </a:lnTo>
                  <a:lnTo>
                    <a:pt x="68552" y="21214"/>
                  </a:lnTo>
                  <a:lnTo>
                    <a:pt x="86921" y="26732"/>
                  </a:lnTo>
                  <a:lnTo>
                    <a:pt x="100042" y="43290"/>
                  </a:lnTo>
                  <a:lnTo>
                    <a:pt x="107916" y="70887"/>
                  </a:lnTo>
                  <a:lnTo>
                    <a:pt x="110541" y="109525"/>
                  </a:lnTo>
                  <a:lnTo>
                    <a:pt x="107863" y="146900"/>
                  </a:lnTo>
                  <a:lnTo>
                    <a:pt x="99828" y="173598"/>
                  </a:lnTo>
                  <a:lnTo>
                    <a:pt x="86435" y="189617"/>
                  </a:lnTo>
                  <a:lnTo>
                    <a:pt x="67683" y="194957"/>
                  </a:lnTo>
                  <a:close/>
                </a:path>
                <a:path w="502285" h="215264">
                  <a:moveTo>
                    <a:pt x="342052" y="1151"/>
                  </a:moveTo>
                  <a:lnTo>
                    <a:pt x="300009" y="17222"/>
                  </a:lnTo>
                  <a:lnTo>
                    <a:pt x="276790" y="64648"/>
                  </a:lnTo>
                  <a:lnTo>
                    <a:pt x="272347" y="112268"/>
                  </a:lnTo>
                  <a:lnTo>
                    <a:pt x="273417" y="135595"/>
                  </a:lnTo>
                  <a:lnTo>
                    <a:pt x="281973" y="173691"/>
                  </a:lnTo>
                  <a:lnTo>
                    <a:pt x="310070" y="208491"/>
                  </a:lnTo>
                  <a:lnTo>
                    <a:pt x="337727" y="215166"/>
                  </a:lnTo>
                  <a:lnTo>
                    <a:pt x="353436" y="213393"/>
                  </a:lnTo>
                  <a:lnTo>
                    <a:pt x="389098" y="186800"/>
                  </a:lnTo>
                  <a:lnTo>
                    <a:pt x="406012" y="131403"/>
                  </a:lnTo>
                  <a:lnTo>
                    <a:pt x="407139" y="107221"/>
                  </a:lnTo>
                  <a:lnTo>
                    <a:pt x="403071" y="60813"/>
                  </a:lnTo>
                  <a:lnTo>
                    <a:pt x="390867" y="27666"/>
                  </a:lnTo>
                  <a:lnTo>
                    <a:pt x="370527" y="7780"/>
                  </a:lnTo>
                  <a:lnTo>
                    <a:pt x="342052" y="1151"/>
                  </a:lnTo>
                  <a:close/>
                </a:path>
                <a:path w="502285" h="215264">
                  <a:moveTo>
                    <a:pt x="501984" y="211553"/>
                  </a:moveTo>
                  <a:lnTo>
                    <a:pt x="501984" y="0"/>
                  </a:lnTo>
                  <a:lnTo>
                    <a:pt x="493042" y="0"/>
                  </a:lnTo>
                  <a:lnTo>
                    <a:pt x="487113" y="4831"/>
                  </a:lnTo>
                  <a:lnTo>
                    <a:pt x="480303" y="9664"/>
                  </a:lnTo>
                  <a:lnTo>
                    <a:pt x="446609" y="27668"/>
                  </a:lnTo>
                  <a:lnTo>
                    <a:pt x="430405" y="33328"/>
                  </a:lnTo>
                  <a:lnTo>
                    <a:pt x="430405" y="57286"/>
                  </a:lnTo>
                  <a:lnTo>
                    <a:pt x="467179" y="41506"/>
                  </a:lnTo>
                  <a:lnTo>
                    <a:pt x="478320" y="32752"/>
                  </a:lnTo>
                  <a:lnTo>
                    <a:pt x="478320" y="211553"/>
                  </a:lnTo>
                  <a:lnTo>
                    <a:pt x="501984" y="211553"/>
                  </a:lnTo>
                  <a:close/>
                </a:path>
              </a:pathLst>
            </a:custGeom>
            <a:ln w="10470">
              <a:solidFill>
                <a:srgbClr val="616161"/>
              </a:solidFill>
            </a:ln>
          </p:spPr>
          <p:txBody>
            <a:bodyPr wrap="square" lIns="0" tIns="0" rIns="0" bIns="0" rtlCol="0"/>
            <a:lstStyle/>
            <a:p>
              <a:endParaRPr/>
            </a:p>
          </p:txBody>
        </p:sp>
        <p:pic>
          <p:nvPicPr>
            <p:cNvPr id="49" name="object 26">
              <a:extLst>
                <a:ext uri="{FF2B5EF4-FFF2-40B4-BE49-F238E27FC236}">
                  <a16:creationId xmlns:a16="http://schemas.microsoft.com/office/drawing/2014/main" id="{3F3FE72B-FC3C-43B2-9B7D-94695746BC9D}"/>
                </a:ext>
              </a:extLst>
            </p:cNvPr>
            <p:cNvPicPr/>
            <p:nvPr/>
          </p:nvPicPr>
          <p:blipFill>
            <a:blip r:embed="rId4" cstate="print"/>
            <a:stretch>
              <a:fillRect/>
            </a:stretch>
          </p:blipFill>
          <p:spPr>
            <a:xfrm>
              <a:off x="6349920" y="3341188"/>
              <a:ext cx="240097" cy="225637"/>
            </a:xfrm>
            <a:prstGeom prst="rect">
              <a:avLst/>
            </a:prstGeom>
          </p:spPr>
        </p:pic>
        <p:pic>
          <p:nvPicPr>
            <p:cNvPr id="50" name="object 27">
              <a:extLst>
                <a:ext uri="{FF2B5EF4-FFF2-40B4-BE49-F238E27FC236}">
                  <a16:creationId xmlns:a16="http://schemas.microsoft.com/office/drawing/2014/main" id="{77B4ECBF-5C91-48D2-B2B3-70145824D2ED}"/>
                </a:ext>
              </a:extLst>
            </p:cNvPr>
            <p:cNvPicPr/>
            <p:nvPr/>
          </p:nvPicPr>
          <p:blipFill>
            <a:blip r:embed="rId5" cstate="print"/>
            <a:stretch>
              <a:fillRect/>
            </a:stretch>
          </p:blipFill>
          <p:spPr>
            <a:xfrm>
              <a:off x="6614499" y="3341188"/>
              <a:ext cx="82049" cy="222024"/>
            </a:xfrm>
            <a:prstGeom prst="rect">
              <a:avLst/>
            </a:prstGeom>
          </p:spPr>
        </p:pic>
        <p:pic>
          <p:nvPicPr>
            <p:cNvPr id="51" name="object 28">
              <a:extLst>
                <a:ext uri="{FF2B5EF4-FFF2-40B4-BE49-F238E27FC236}">
                  <a16:creationId xmlns:a16="http://schemas.microsoft.com/office/drawing/2014/main" id="{9D1AE3F4-D78A-431B-9C8C-DFF2F85D1F8B}"/>
                </a:ext>
              </a:extLst>
            </p:cNvPr>
            <p:cNvPicPr/>
            <p:nvPr/>
          </p:nvPicPr>
          <p:blipFill>
            <a:blip r:embed="rId6" cstate="print"/>
            <a:stretch>
              <a:fillRect/>
            </a:stretch>
          </p:blipFill>
          <p:spPr>
            <a:xfrm>
              <a:off x="6728799" y="3341188"/>
              <a:ext cx="240097" cy="225637"/>
            </a:xfrm>
            <a:prstGeom prst="rect">
              <a:avLst/>
            </a:prstGeom>
          </p:spPr>
        </p:pic>
        <p:sp>
          <p:nvSpPr>
            <p:cNvPr id="52" name="object 29">
              <a:extLst>
                <a:ext uri="{FF2B5EF4-FFF2-40B4-BE49-F238E27FC236}">
                  <a16:creationId xmlns:a16="http://schemas.microsoft.com/office/drawing/2014/main" id="{60A9A051-B12D-44E0-9FBF-0CDD1C9DDD50}"/>
                </a:ext>
              </a:extLst>
            </p:cNvPr>
            <p:cNvSpPr/>
            <p:nvPr/>
          </p:nvSpPr>
          <p:spPr>
            <a:xfrm>
              <a:off x="5581917" y="2955473"/>
              <a:ext cx="281940" cy="855980"/>
            </a:xfrm>
            <a:custGeom>
              <a:avLst/>
              <a:gdLst/>
              <a:ahLst/>
              <a:cxnLst/>
              <a:rect l="l" t="t" r="r" b="b"/>
              <a:pathLst>
                <a:path w="281939" h="855979">
                  <a:moveTo>
                    <a:pt x="281774" y="356501"/>
                  </a:moveTo>
                  <a:lnTo>
                    <a:pt x="0" y="356501"/>
                  </a:lnTo>
                  <a:lnTo>
                    <a:pt x="0" y="855878"/>
                  </a:lnTo>
                  <a:lnTo>
                    <a:pt x="281774" y="855878"/>
                  </a:lnTo>
                  <a:lnTo>
                    <a:pt x="281774" y="356501"/>
                  </a:lnTo>
                  <a:close/>
                </a:path>
                <a:path w="281939" h="855979">
                  <a:moveTo>
                    <a:pt x="281774" y="140893"/>
                  </a:moveTo>
                  <a:lnTo>
                    <a:pt x="274586" y="96354"/>
                  </a:lnTo>
                  <a:lnTo>
                    <a:pt x="254596" y="57683"/>
                  </a:lnTo>
                  <a:lnTo>
                    <a:pt x="224091" y="27190"/>
                  </a:lnTo>
                  <a:lnTo>
                    <a:pt x="185420" y="7188"/>
                  </a:lnTo>
                  <a:lnTo>
                    <a:pt x="140893" y="0"/>
                  </a:lnTo>
                  <a:lnTo>
                    <a:pt x="96354" y="7188"/>
                  </a:lnTo>
                  <a:lnTo>
                    <a:pt x="57683" y="27190"/>
                  </a:lnTo>
                  <a:lnTo>
                    <a:pt x="27190" y="57683"/>
                  </a:lnTo>
                  <a:lnTo>
                    <a:pt x="7188" y="96354"/>
                  </a:lnTo>
                  <a:lnTo>
                    <a:pt x="0" y="140893"/>
                  </a:lnTo>
                  <a:lnTo>
                    <a:pt x="7188" y="185420"/>
                  </a:lnTo>
                  <a:lnTo>
                    <a:pt x="27190" y="224091"/>
                  </a:lnTo>
                  <a:lnTo>
                    <a:pt x="57683" y="254596"/>
                  </a:lnTo>
                  <a:lnTo>
                    <a:pt x="96354" y="274586"/>
                  </a:lnTo>
                  <a:lnTo>
                    <a:pt x="140893" y="281774"/>
                  </a:lnTo>
                  <a:lnTo>
                    <a:pt x="185420" y="274586"/>
                  </a:lnTo>
                  <a:lnTo>
                    <a:pt x="224091" y="254596"/>
                  </a:lnTo>
                  <a:lnTo>
                    <a:pt x="254596" y="224091"/>
                  </a:lnTo>
                  <a:lnTo>
                    <a:pt x="274586" y="185420"/>
                  </a:lnTo>
                  <a:lnTo>
                    <a:pt x="281774" y="140893"/>
                  </a:lnTo>
                  <a:close/>
                </a:path>
              </a:pathLst>
            </a:custGeom>
            <a:solidFill>
              <a:srgbClr val="FFB900"/>
            </a:solidFill>
          </p:spPr>
          <p:txBody>
            <a:bodyPr wrap="square" lIns="0" tIns="0" rIns="0" bIns="0" rtlCol="0"/>
            <a:lstStyle/>
            <a:p>
              <a:endParaRPr/>
            </a:p>
          </p:txBody>
        </p:sp>
        <p:pic>
          <p:nvPicPr>
            <p:cNvPr id="53" name="object 30">
              <a:extLst>
                <a:ext uri="{FF2B5EF4-FFF2-40B4-BE49-F238E27FC236}">
                  <a16:creationId xmlns:a16="http://schemas.microsoft.com/office/drawing/2014/main" id="{05D1146B-17A8-4DA1-97EB-8E6FFAEBF336}"/>
                </a:ext>
              </a:extLst>
            </p:cNvPr>
            <p:cNvPicPr/>
            <p:nvPr/>
          </p:nvPicPr>
          <p:blipFill>
            <a:blip r:embed="rId7" cstate="print"/>
            <a:stretch>
              <a:fillRect/>
            </a:stretch>
          </p:blipFill>
          <p:spPr>
            <a:xfrm>
              <a:off x="5956466" y="2955469"/>
              <a:ext cx="251720" cy="251730"/>
            </a:xfrm>
            <a:prstGeom prst="rect">
              <a:avLst/>
            </a:prstGeom>
          </p:spPr>
        </p:pic>
        <p:sp>
          <p:nvSpPr>
            <p:cNvPr id="54" name="object 31">
              <a:extLst>
                <a:ext uri="{FF2B5EF4-FFF2-40B4-BE49-F238E27FC236}">
                  <a16:creationId xmlns:a16="http://schemas.microsoft.com/office/drawing/2014/main" id="{78328C6D-0F89-4526-9F10-6DEBDC38E86C}"/>
                </a:ext>
              </a:extLst>
            </p:cNvPr>
            <p:cNvSpPr/>
            <p:nvPr/>
          </p:nvSpPr>
          <p:spPr>
            <a:xfrm>
              <a:off x="5956467" y="3273952"/>
              <a:ext cx="252095" cy="446405"/>
            </a:xfrm>
            <a:custGeom>
              <a:avLst/>
              <a:gdLst/>
              <a:ahLst/>
              <a:cxnLst/>
              <a:rect l="l" t="t" r="r" b="b"/>
              <a:pathLst>
                <a:path w="252095" h="446404">
                  <a:moveTo>
                    <a:pt x="251720" y="0"/>
                  </a:moveTo>
                  <a:lnTo>
                    <a:pt x="0" y="0"/>
                  </a:lnTo>
                  <a:lnTo>
                    <a:pt x="0" y="446143"/>
                  </a:lnTo>
                  <a:lnTo>
                    <a:pt x="251720" y="446143"/>
                  </a:lnTo>
                  <a:lnTo>
                    <a:pt x="251720" y="0"/>
                  </a:lnTo>
                  <a:close/>
                </a:path>
              </a:pathLst>
            </a:custGeom>
            <a:solidFill>
              <a:srgbClr val="007CC4"/>
            </a:solidFill>
          </p:spPr>
          <p:txBody>
            <a:bodyPr wrap="square" lIns="0" tIns="0" rIns="0" bIns="0" rtlCol="0"/>
            <a:lstStyle/>
            <a:p>
              <a:endParaRPr/>
            </a:p>
          </p:txBody>
        </p:sp>
      </p:grpSp>
      <p:grpSp>
        <p:nvGrpSpPr>
          <p:cNvPr id="83" name="object 60">
            <a:extLst>
              <a:ext uri="{FF2B5EF4-FFF2-40B4-BE49-F238E27FC236}">
                <a16:creationId xmlns:a16="http://schemas.microsoft.com/office/drawing/2014/main" id="{F2436734-8335-4B9D-8522-89A926E95E50}"/>
              </a:ext>
              <a:ext uri="{C183D7F6-B498-43B3-948B-1728B52AA6E4}">
                <adec:decorative xmlns:adec="http://schemas.microsoft.com/office/drawing/2017/decorative" val="1"/>
              </a:ext>
            </a:extLst>
          </p:cNvPr>
          <p:cNvGrpSpPr/>
          <p:nvPr/>
        </p:nvGrpSpPr>
        <p:grpSpPr>
          <a:xfrm>
            <a:off x="2697103" y="3721346"/>
            <a:ext cx="1967799" cy="2983791"/>
            <a:chOff x="4690956" y="6170827"/>
            <a:chExt cx="2725420" cy="4132579"/>
          </a:xfrm>
        </p:grpSpPr>
        <p:sp>
          <p:nvSpPr>
            <p:cNvPr id="84" name="object 61">
              <a:extLst>
                <a:ext uri="{FF2B5EF4-FFF2-40B4-BE49-F238E27FC236}">
                  <a16:creationId xmlns:a16="http://schemas.microsoft.com/office/drawing/2014/main" id="{B18DD8AE-05BE-45BE-BEBB-8E92C986A8C1}"/>
                </a:ext>
              </a:extLst>
            </p:cNvPr>
            <p:cNvSpPr/>
            <p:nvPr/>
          </p:nvSpPr>
          <p:spPr>
            <a:xfrm>
              <a:off x="4690956" y="6170827"/>
              <a:ext cx="2725420" cy="4132579"/>
            </a:xfrm>
            <a:custGeom>
              <a:avLst/>
              <a:gdLst/>
              <a:ahLst/>
              <a:cxnLst/>
              <a:rect l="l" t="t" r="r" b="b"/>
              <a:pathLst>
                <a:path w="2725420" h="4132579">
                  <a:moveTo>
                    <a:pt x="2285197"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92746"/>
                  </a:lnTo>
                  <a:lnTo>
                    <a:pt x="2580" y="3740664"/>
                  </a:lnTo>
                  <a:lnTo>
                    <a:pt x="10143" y="3787088"/>
                  </a:lnTo>
                  <a:lnTo>
                    <a:pt x="22420" y="3831749"/>
                  </a:lnTo>
                  <a:lnTo>
                    <a:pt x="39142" y="3874379"/>
                  </a:lnTo>
                  <a:lnTo>
                    <a:pt x="60042" y="3914710"/>
                  </a:lnTo>
                  <a:lnTo>
                    <a:pt x="84851" y="3952473"/>
                  </a:lnTo>
                  <a:lnTo>
                    <a:pt x="113301" y="3987399"/>
                  </a:lnTo>
                  <a:lnTo>
                    <a:pt x="145123" y="4019222"/>
                  </a:lnTo>
                  <a:lnTo>
                    <a:pt x="180050" y="4047672"/>
                  </a:lnTo>
                  <a:lnTo>
                    <a:pt x="217813" y="4072481"/>
                  </a:lnTo>
                  <a:lnTo>
                    <a:pt x="258143" y="4093380"/>
                  </a:lnTo>
                  <a:lnTo>
                    <a:pt x="300773" y="4110103"/>
                  </a:lnTo>
                  <a:lnTo>
                    <a:pt x="345434" y="4122380"/>
                  </a:lnTo>
                  <a:lnTo>
                    <a:pt x="391858" y="4129942"/>
                  </a:lnTo>
                  <a:lnTo>
                    <a:pt x="439777" y="4132523"/>
                  </a:lnTo>
                  <a:lnTo>
                    <a:pt x="2285197" y="4132523"/>
                  </a:lnTo>
                  <a:lnTo>
                    <a:pt x="2333116" y="4129942"/>
                  </a:lnTo>
                  <a:lnTo>
                    <a:pt x="2379540" y="4122380"/>
                  </a:lnTo>
                  <a:lnTo>
                    <a:pt x="2424201" y="4110103"/>
                  </a:lnTo>
                  <a:lnTo>
                    <a:pt x="2466831" y="4093380"/>
                  </a:lnTo>
                  <a:lnTo>
                    <a:pt x="2507161" y="4072481"/>
                  </a:lnTo>
                  <a:lnTo>
                    <a:pt x="2544924" y="4047672"/>
                  </a:lnTo>
                  <a:lnTo>
                    <a:pt x="2579851" y="4019222"/>
                  </a:lnTo>
                  <a:lnTo>
                    <a:pt x="2611673" y="3987399"/>
                  </a:lnTo>
                  <a:lnTo>
                    <a:pt x="2640123" y="3952473"/>
                  </a:lnTo>
                  <a:lnTo>
                    <a:pt x="2664932" y="3914710"/>
                  </a:lnTo>
                  <a:lnTo>
                    <a:pt x="2685832" y="3874379"/>
                  </a:lnTo>
                  <a:lnTo>
                    <a:pt x="2702554" y="3831749"/>
                  </a:lnTo>
                  <a:lnTo>
                    <a:pt x="2714831" y="3787088"/>
                  </a:lnTo>
                  <a:lnTo>
                    <a:pt x="2722394" y="3740664"/>
                  </a:lnTo>
                  <a:lnTo>
                    <a:pt x="2724974" y="3692746"/>
                  </a:lnTo>
                  <a:lnTo>
                    <a:pt x="2724974" y="439777"/>
                  </a:lnTo>
                  <a:lnTo>
                    <a:pt x="2722394" y="391858"/>
                  </a:lnTo>
                  <a:lnTo>
                    <a:pt x="2714831" y="345434"/>
                  </a:lnTo>
                  <a:lnTo>
                    <a:pt x="2702554" y="300773"/>
                  </a:lnTo>
                  <a:lnTo>
                    <a:pt x="2685832" y="258143"/>
                  </a:lnTo>
                  <a:lnTo>
                    <a:pt x="2664932" y="217813"/>
                  </a:lnTo>
                  <a:lnTo>
                    <a:pt x="2640123" y="180050"/>
                  </a:lnTo>
                  <a:lnTo>
                    <a:pt x="2611673" y="145123"/>
                  </a:lnTo>
                  <a:lnTo>
                    <a:pt x="2579851" y="113301"/>
                  </a:lnTo>
                  <a:lnTo>
                    <a:pt x="2544924" y="84851"/>
                  </a:lnTo>
                  <a:lnTo>
                    <a:pt x="2507161" y="60042"/>
                  </a:lnTo>
                  <a:lnTo>
                    <a:pt x="2466831" y="39142"/>
                  </a:lnTo>
                  <a:lnTo>
                    <a:pt x="2424201" y="22420"/>
                  </a:lnTo>
                  <a:lnTo>
                    <a:pt x="2379540" y="10143"/>
                  </a:lnTo>
                  <a:lnTo>
                    <a:pt x="2333116" y="2580"/>
                  </a:lnTo>
                  <a:lnTo>
                    <a:pt x="2285197" y="0"/>
                  </a:lnTo>
                  <a:close/>
                </a:path>
              </a:pathLst>
            </a:custGeom>
            <a:solidFill>
              <a:srgbClr val="FFFFFF"/>
            </a:solidFill>
          </p:spPr>
          <p:txBody>
            <a:bodyPr wrap="square" lIns="0" tIns="0" rIns="0" bIns="0" rtlCol="0"/>
            <a:lstStyle/>
            <a:p>
              <a:endParaRPr/>
            </a:p>
          </p:txBody>
        </p:sp>
        <p:sp>
          <p:nvSpPr>
            <p:cNvPr id="85" name="object 62">
              <a:extLst>
                <a:ext uri="{FF2B5EF4-FFF2-40B4-BE49-F238E27FC236}">
                  <a16:creationId xmlns:a16="http://schemas.microsoft.com/office/drawing/2014/main" id="{279F0F83-EB47-4F84-8171-B69D24B20DED}"/>
                </a:ext>
              </a:extLst>
            </p:cNvPr>
            <p:cNvSpPr/>
            <p:nvPr/>
          </p:nvSpPr>
          <p:spPr>
            <a:xfrm>
              <a:off x="4690956" y="6170827"/>
              <a:ext cx="2725420" cy="1564494"/>
            </a:xfrm>
            <a:custGeom>
              <a:avLst/>
              <a:gdLst/>
              <a:ahLst/>
              <a:cxnLst/>
              <a:rect l="l" t="t" r="r" b="b"/>
              <a:pathLst>
                <a:path w="2725420" h="1771650">
                  <a:moveTo>
                    <a:pt x="2285197"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1771234"/>
                  </a:lnTo>
                  <a:lnTo>
                    <a:pt x="2724974" y="1771234"/>
                  </a:lnTo>
                  <a:lnTo>
                    <a:pt x="2724974" y="439777"/>
                  </a:lnTo>
                  <a:lnTo>
                    <a:pt x="2722394" y="391858"/>
                  </a:lnTo>
                  <a:lnTo>
                    <a:pt x="2714831" y="345434"/>
                  </a:lnTo>
                  <a:lnTo>
                    <a:pt x="2702554" y="300773"/>
                  </a:lnTo>
                  <a:lnTo>
                    <a:pt x="2685832" y="258143"/>
                  </a:lnTo>
                  <a:lnTo>
                    <a:pt x="2664932" y="217813"/>
                  </a:lnTo>
                  <a:lnTo>
                    <a:pt x="2640123" y="180050"/>
                  </a:lnTo>
                  <a:lnTo>
                    <a:pt x="2611673" y="145123"/>
                  </a:lnTo>
                  <a:lnTo>
                    <a:pt x="2579851" y="113301"/>
                  </a:lnTo>
                  <a:lnTo>
                    <a:pt x="2544924" y="84851"/>
                  </a:lnTo>
                  <a:lnTo>
                    <a:pt x="2507161" y="60042"/>
                  </a:lnTo>
                  <a:lnTo>
                    <a:pt x="2466831" y="39142"/>
                  </a:lnTo>
                  <a:lnTo>
                    <a:pt x="2424201" y="22420"/>
                  </a:lnTo>
                  <a:lnTo>
                    <a:pt x="2379540" y="10143"/>
                  </a:lnTo>
                  <a:lnTo>
                    <a:pt x="2333116" y="2580"/>
                  </a:lnTo>
                  <a:lnTo>
                    <a:pt x="2285197" y="0"/>
                  </a:lnTo>
                  <a:close/>
                </a:path>
              </a:pathLst>
            </a:custGeom>
            <a:solidFill>
              <a:srgbClr val="000000"/>
            </a:solidFill>
          </p:spPr>
          <p:txBody>
            <a:bodyPr wrap="square" lIns="0" tIns="0" rIns="0" bIns="0" rtlCol="0"/>
            <a:lstStyle/>
            <a:p>
              <a:endParaRPr/>
            </a:p>
          </p:txBody>
        </p:sp>
        <p:sp>
          <p:nvSpPr>
            <p:cNvPr id="86" name="object 63">
              <a:extLst>
                <a:ext uri="{FF2B5EF4-FFF2-40B4-BE49-F238E27FC236}">
                  <a16:creationId xmlns:a16="http://schemas.microsoft.com/office/drawing/2014/main" id="{45552A89-12B8-42B7-97E5-2592461C0E90}"/>
                </a:ext>
              </a:extLst>
            </p:cNvPr>
            <p:cNvSpPr/>
            <p:nvPr/>
          </p:nvSpPr>
          <p:spPr>
            <a:xfrm>
              <a:off x="6066672" y="7359088"/>
              <a:ext cx="230504" cy="292100"/>
            </a:xfrm>
            <a:custGeom>
              <a:avLst/>
              <a:gdLst/>
              <a:ahLst/>
              <a:cxnLst/>
              <a:rect l="l" t="t" r="r" b="b"/>
              <a:pathLst>
                <a:path w="230504" h="292100">
                  <a:moveTo>
                    <a:pt x="206438" y="0"/>
                  </a:moveTo>
                  <a:lnTo>
                    <a:pt x="4048" y="258319"/>
                  </a:lnTo>
                  <a:lnTo>
                    <a:pt x="0" y="273948"/>
                  </a:lnTo>
                  <a:lnTo>
                    <a:pt x="2633" y="281591"/>
                  </a:lnTo>
                  <a:lnTo>
                    <a:pt x="8194" y="287857"/>
                  </a:lnTo>
                  <a:lnTo>
                    <a:pt x="15747" y="291477"/>
                  </a:lnTo>
                  <a:lnTo>
                    <a:pt x="23825" y="291902"/>
                  </a:lnTo>
                  <a:lnTo>
                    <a:pt x="31474" y="289268"/>
                  </a:lnTo>
                  <a:lnTo>
                    <a:pt x="37743" y="283711"/>
                  </a:lnTo>
                  <a:lnTo>
                    <a:pt x="226219" y="33582"/>
                  </a:lnTo>
                  <a:lnTo>
                    <a:pt x="229838" y="26025"/>
                  </a:lnTo>
                  <a:lnTo>
                    <a:pt x="230263" y="17949"/>
                  </a:lnTo>
                  <a:lnTo>
                    <a:pt x="227630" y="10305"/>
                  </a:lnTo>
                  <a:lnTo>
                    <a:pt x="222073" y="4044"/>
                  </a:lnTo>
                  <a:lnTo>
                    <a:pt x="214515" y="425"/>
                  </a:lnTo>
                  <a:lnTo>
                    <a:pt x="206438" y="0"/>
                  </a:lnTo>
                  <a:close/>
                </a:path>
              </a:pathLst>
            </a:custGeom>
            <a:solidFill>
              <a:srgbClr val="188240"/>
            </a:solidFill>
          </p:spPr>
          <p:txBody>
            <a:bodyPr wrap="square" lIns="0" tIns="0" rIns="0" bIns="0" rtlCol="0"/>
            <a:lstStyle/>
            <a:p>
              <a:endParaRPr/>
            </a:p>
          </p:txBody>
        </p:sp>
      </p:grpSp>
      <p:sp>
        <p:nvSpPr>
          <p:cNvPr id="97" name="object 74">
            <a:extLst>
              <a:ext uri="{FF2B5EF4-FFF2-40B4-BE49-F238E27FC236}">
                <a16:creationId xmlns:a16="http://schemas.microsoft.com/office/drawing/2014/main" id="{B5BEDF37-EE5F-4822-9725-D8E9DD8C838E}"/>
              </a:ext>
            </a:extLst>
          </p:cNvPr>
          <p:cNvSpPr txBox="1"/>
          <p:nvPr/>
        </p:nvSpPr>
        <p:spPr>
          <a:xfrm>
            <a:off x="2769345" y="4044862"/>
            <a:ext cx="76944" cy="716605"/>
          </a:xfrm>
          <a:prstGeom prst="rect">
            <a:avLst/>
          </a:prstGeom>
        </p:spPr>
        <p:txBody>
          <a:bodyPr vert="vert270" wrap="square" lIns="0" tIns="17780" rIns="0" bIns="0" rtlCol="0">
            <a:spAutoFit/>
          </a:bodyPr>
          <a:lstStyle/>
          <a:p>
            <a:pPr marL="12700">
              <a:lnSpc>
                <a:spcPct val="100000"/>
              </a:lnSpc>
              <a:spcBef>
                <a:spcPts val="140"/>
              </a:spcBef>
            </a:pPr>
            <a:r>
              <a:rPr sz="500" b="1" spc="-5">
                <a:solidFill>
                  <a:srgbClr val="FFFFFF"/>
                </a:solidFill>
                <a:latin typeface="Segoe Pro Semibold"/>
                <a:cs typeface="Segoe Pro Semibold"/>
              </a:rPr>
              <a:t>DIRECT</a:t>
            </a:r>
            <a:r>
              <a:rPr sz="500" b="1" spc="-35">
                <a:solidFill>
                  <a:srgbClr val="FFFFFF"/>
                </a:solidFill>
                <a:latin typeface="Segoe Pro Semibold"/>
                <a:cs typeface="Segoe Pro Semibold"/>
              </a:rPr>
              <a:t> </a:t>
            </a:r>
            <a:r>
              <a:rPr sz="500" b="1" spc="-10">
                <a:solidFill>
                  <a:srgbClr val="FFFFFF"/>
                </a:solidFill>
                <a:latin typeface="Segoe Pro Semibold"/>
                <a:cs typeface="Segoe Pro Semibold"/>
              </a:rPr>
              <a:t>STAKEHOLDER</a:t>
            </a:r>
            <a:endParaRPr sz="500">
              <a:latin typeface="Segoe Pro Semibold"/>
              <a:cs typeface="Segoe Pro Semibold"/>
            </a:endParaRPr>
          </a:p>
        </p:txBody>
      </p:sp>
      <p:sp>
        <p:nvSpPr>
          <p:cNvPr id="87" name="object 64">
            <a:extLst>
              <a:ext uri="{FF2B5EF4-FFF2-40B4-BE49-F238E27FC236}">
                <a16:creationId xmlns:a16="http://schemas.microsoft.com/office/drawing/2014/main" id="{389BD674-92E4-4AD7-9497-714783211415}"/>
              </a:ext>
            </a:extLst>
          </p:cNvPr>
          <p:cNvSpPr txBox="1"/>
          <p:nvPr/>
        </p:nvSpPr>
        <p:spPr>
          <a:xfrm>
            <a:off x="3076465" y="3916958"/>
            <a:ext cx="1209472" cy="373436"/>
          </a:xfrm>
          <a:prstGeom prst="rect">
            <a:avLst/>
          </a:prstGeom>
        </p:spPr>
        <p:txBody>
          <a:bodyPr vert="horz" wrap="square" lIns="0" tIns="12065" rIns="0" bIns="0" rtlCol="0">
            <a:spAutoFit/>
          </a:bodyPr>
          <a:lstStyle/>
          <a:p>
            <a:pPr marL="121920" marR="5080" indent="-109855">
              <a:lnSpc>
                <a:spcPct val="100800"/>
              </a:lnSpc>
              <a:spcBef>
                <a:spcPts val="95"/>
              </a:spcBef>
            </a:pPr>
            <a:r>
              <a:rPr sz="1200" b="1" spc="-5">
                <a:solidFill>
                  <a:srgbClr val="FFFFFF"/>
                </a:solidFill>
                <a:latin typeface="Segoe UI Semibold"/>
                <a:cs typeface="Segoe UI Semibold"/>
              </a:rPr>
              <a:t>System</a:t>
            </a:r>
            <a:r>
              <a:rPr sz="1200" b="1" spc="-70">
                <a:solidFill>
                  <a:srgbClr val="FFFFFF"/>
                </a:solidFill>
                <a:latin typeface="Segoe UI Semibold"/>
                <a:cs typeface="Segoe UI Semibold"/>
              </a:rPr>
              <a:t> </a:t>
            </a:r>
            <a:r>
              <a:rPr sz="1200" b="1" spc="5">
                <a:solidFill>
                  <a:srgbClr val="FFFFFF"/>
                </a:solidFill>
                <a:latin typeface="Segoe UI Semibold"/>
                <a:cs typeface="Segoe UI Semibold"/>
              </a:rPr>
              <a:t>builders</a:t>
            </a:r>
            <a:r>
              <a:rPr lang="en-US" sz="1200" b="1" spc="5">
                <a:solidFill>
                  <a:srgbClr val="FFFFFF"/>
                </a:solidFill>
                <a:latin typeface="Segoe UI Semibold"/>
                <a:cs typeface="Segoe UI Semibold"/>
              </a:rPr>
              <a:t> </a:t>
            </a:r>
            <a:r>
              <a:rPr sz="1200" b="1">
                <a:solidFill>
                  <a:srgbClr val="FFFFFF"/>
                </a:solidFill>
                <a:latin typeface="Segoe UI Semibold"/>
                <a:cs typeface="Segoe UI Semibold"/>
              </a:rPr>
              <a:t>or</a:t>
            </a:r>
            <a:r>
              <a:rPr sz="1200" b="1" spc="-20">
                <a:solidFill>
                  <a:srgbClr val="FFFFFF"/>
                </a:solidFill>
                <a:latin typeface="Segoe UI Semibold"/>
                <a:cs typeface="Segoe UI Semibold"/>
              </a:rPr>
              <a:t> </a:t>
            </a:r>
            <a:r>
              <a:rPr sz="1200" b="1">
                <a:solidFill>
                  <a:srgbClr val="FFFFFF"/>
                </a:solidFill>
                <a:latin typeface="Segoe UI Semibold"/>
                <a:cs typeface="Segoe UI Semibold"/>
              </a:rPr>
              <a:t>developers</a:t>
            </a:r>
            <a:endParaRPr sz="1200">
              <a:latin typeface="Segoe UI Semibold"/>
              <a:cs typeface="Segoe UI Semibold"/>
            </a:endParaRPr>
          </a:p>
        </p:txBody>
      </p:sp>
      <p:sp>
        <p:nvSpPr>
          <p:cNvPr id="88" name="object 65">
            <a:extLst>
              <a:ext uri="{FF2B5EF4-FFF2-40B4-BE49-F238E27FC236}">
                <a16:creationId xmlns:a16="http://schemas.microsoft.com/office/drawing/2014/main" id="{3C2EF303-94B9-4C72-917C-6F753351F0DC}"/>
              </a:ext>
            </a:extLst>
          </p:cNvPr>
          <p:cNvSpPr txBox="1"/>
          <p:nvPr/>
        </p:nvSpPr>
        <p:spPr>
          <a:xfrm>
            <a:off x="2945995" y="5052440"/>
            <a:ext cx="1520780" cy="506742"/>
          </a:xfrm>
          <a:prstGeom prst="rect">
            <a:avLst/>
          </a:prstGeom>
        </p:spPr>
        <p:txBody>
          <a:bodyPr vert="horz" wrap="square" lIns="0" tIns="12065" rIns="0" bIns="0" rtlCol="0">
            <a:spAutoFit/>
          </a:bodyPr>
          <a:lstStyle/>
          <a:p>
            <a:pPr marL="12700" marR="5080">
              <a:lnSpc>
                <a:spcPct val="110000"/>
              </a:lnSpc>
              <a:spcBef>
                <a:spcPts val="95"/>
              </a:spcBef>
            </a:pPr>
            <a:r>
              <a:rPr sz="1000" spc="10">
                <a:latin typeface="Segoe UI"/>
                <a:cs typeface="Segoe UI"/>
              </a:rPr>
              <a:t>Who will be involved in the system design and development?</a:t>
            </a:r>
          </a:p>
        </p:txBody>
      </p:sp>
      <p:sp>
        <p:nvSpPr>
          <p:cNvPr id="89" name="object 66">
            <a:extLst>
              <a:ext uri="{FF2B5EF4-FFF2-40B4-BE49-F238E27FC236}">
                <a16:creationId xmlns:a16="http://schemas.microsoft.com/office/drawing/2014/main" id="{97726F5D-568E-4560-A944-58B8FCBAF85F}"/>
              </a:ext>
            </a:extLst>
          </p:cNvPr>
          <p:cNvSpPr txBox="1"/>
          <p:nvPr/>
        </p:nvSpPr>
        <p:spPr>
          <a:xfrm>
            <a:off x="2950043" y="6313797"/>
            <a:ext cx="1253880" cy="261610"/>
          </a:xfrm>
          <a:prstGeom prst="rect">
            <a:avLst/>
          </a:prstGeom>
        </p:spPr>
        <p:txBody>
          <a:bodyPr vert="horz" wrap="square" lIns="0" tIns="15240" rIns="0" bIns="0" rtlCol="0">
            <a:spAutoFit/>
          </a:bodyPr>
          <a:lstStyle/>
          <a:p>
            <a:pPr marL="12700">
              <a:lnSpc>
                <a:spcPct val="100000"/>
              </a:lnSpc>
              <a:spcBef>
                <a:spcPts val="120"/>
              </a:spcBef>
            </a:pPr>
            <a:r>
              <a:rPr sz="800" b="1" i="1">
                <a:solidFill>
                  <a:srgbClr val="188240"/>
                </a:solidFill>
                <a:latin typeface="Segoe UI Semibold"/>
                <a:cs typeface="Segoe UI Semibold"/>
              </a:rPr>
              <a:t>E.g.,</a:t>
            </a:r>
            <a:r>
              <a:rPr sz="800" b="1" i="1" spc="-20">
                <a:solidFill>
                  <a:srgbClr val="188240"/>
                </a:solidFill>
                <a:latin typeface="Segoe UI Semibold"/>
                <a:cs typeface="Segoe UI Semibold"/>
              </a:rPr>
              <a:t> </a:t>
            </a:r>
            <a:r>
              <a:rPr sz="800" b="1" i="1" spc="5">
                <a:solidFill>
                  <a:srgbClr val="188240"/>
                </a:solidFill>
                <a:latin typeface="Segoe UI Semibold"/>
                <a:cs typeface="Segoe UI Semibold"/>
              </a:rPr>
              <a:t>your</a:t>
            </a:r>
            <a:r>
              <a:rPr sz="800" b="1" i="1" spc="-15">
                <a:solidFill>
                  <a:srgbClr val="188240"/>
                </a:solidFill>
                <a:latin typeface="Segoe UI Semibold"/>
                <a:cs typeface="Segoe UI Semibold"/>
              </a:rPr>
              <a:t> </a:t>
            </a:r>
            <a:r>
              <a:rPr sz="800" b="1" i="1" spc="5">
                <a:solidFill>
                  <a:srgbClr val="188240"/>
                </a:solidFill>
                <a:latin typeface="Segoe UI Semibold"/>
                <a:cs typeface="Segoe UI Semibold"/>
              </a:rPr>
              <a:t>team</a:t>
            </a:r>
            <a:r>
              <a:rPr lang="en-US" sz="800" b="1" i="1" spc="5">
                <a:solidFill>
                  <a:srgbClr val="188240"/>
                </a:solidFill>
                <a:latin typeface="Segoe UI Semibold"/>
                <a:cs typeface="Segoe UI Semibold"/>
              </a:rPr>
              <a:t>, customer dev team</a:t>
            </a:r>
            <a:endParaRPr sz="800">
              <a:latin typeface="Segoe UI Semibold"/>
              <a:cs typeface="Segoe UI Semibold"/>
            </a:endParaRPr>
          </a:p>
        </p:txBody>
      </p:sp>
      <p:grpSp>
        <p:nvGrpSpPr>
          <p:cNvPr id="90" name="object 67">
            <a:extLst>
              <a:ext uri="{FF2B5EF4-FFF2-40B4-BE49-F238E27FC236}">
                <a16:creationId xmlns:a16="http://schemas.microsoft.com/office/drawing/2014/main" id="{B943B7BD-ECF5-4B66-AE94-98B37BC6081F}"/>
              </a:ext>
              <a:ext uri="{C183D7F6-B498-43B3-948B-1728B52AA6E4}">
                <adec:decorative xmlns:adec="http://schemas.microsoft.com/office/drawing/2017/decorative" val="1"/>
              </a:ext>
            </a:extLst>
          </p:cNvPr>
          <p:cNvGrpSpPr/>
          <p:nvPr/>
        </p:nvGrpSpPr>
        <p:grpSpPr>
          <a:xfrm>
            <a:off x="3451514" y="4490006"/>
            <a:ext cx="636292" cy="449759"/>
            <a:chOff x="5545854" y="7260757"/>
            <a:chExt cx="1243330" cy="878840"/>
          </a:xfrm>
        </p:grpSpPr>
        <p:sp>
          <p:nvSpPr>
            <p:cNvPr id="91" name="object 68">
              <a:extLst>
                <a:ext uri="{FF2B5EF4-FFF2-40B4-BE49-F238E27FC236}">
                  <a16:creationId xmlns:a16="http://schemas.microsoft.com/office/drawing/2014/main" id="{297971A7-BED3-48E2-8DC1-BB6044395633}"/>
                </a:ext>
              </a:extLst>
            </p:cNvPr>
            <p:cNvSpPr/>
            <p:nvPr/>
          </p:nvSpPr>
          <p:spPr>
            <a:xfrm>
              <a:off x="6606126" y="7408130"/>
              <a:ext cx="183515" cy="182880"/>
            </a:xfrm>
            <a:custGeom>
              <a:avLst/>
              <a:gdLst/>
              <a:ahLst/>
              <a:cxnLst/>
              <a:rect l="l" t="t" r="r" b="b"/>
              <a:pathLst>
                <a:path w="183515" h="182879">
                  <a:moveTo>
                    <a:pt x="73516" y="0"/>
                  </a:moveTo>
                  <a:lnTo>
                    <a:pt x="0" y="73296"/>
                  </a:lnTo>
                  <a:lnTo>
                    <a:pt x="109504" y="182455"/>
                  </a:lnTo>
                  <a:lnTo>
                    <a:pt x="183020" y="109169"/>
                  </a:lnTo>
                  <a:lnTo>
                    <a:pt x="73516" y="0"/>
                  </a:lnTo>
                  <a:close/>
                </a:path>
              </a:pathLst>
            </a:custGeom>
            <a:solidFill>
              <a:srgbClr val="000000"/>
            </a:solidFill>
          </p:spPr>
          <p:txBody>
            <a:bodyPr wrap="square" lIns="0" tIns="0" rIns="0" bIns="0" rtlCol="0"/>
            <a:lstStyle/>
            <a:p>
              <a:endParaRPr/>
            </a:p>
          </p:txBody>
        </p:sp>
        <p:sp>
          <p:nvSpPr>
            <p:cNvPr id="92" name="object 69">
              <a:extLst>
                <a:ext uri="{FF2B5EF4-FFF2-40B4-BE49-F238E27FC236}">
                  <a16:creationId xmlns:a16="http://schemas.microsoft.com/office/drawing/2014/main" id="{93AB8E95-3F8A-4151-8D5E-23E978DD2D98}"/>
                </a:ext>
              </a:extLst>
            </p:cNvPr>
            <p:cNvSpPr/>
            <p:nvPr/>
          </p:nvSpPr>
          <p:spPr>
            <a:xfrm>
              <a:off x="5784088" y="7502254"/>
              <a:ext cx="548005" cy="615950"/>
            </a:xfrm>
            <a:custGeom>
              <a:avLst/>
              <a:gdLst/>
              <a:ahLst/>
              <a:cxnLst/>
              <a:rect l="l" t="t" r="r" b="b"/>
              <a:pathLst>
                <a:path w="548004" h="615950">
                  <a:moveTo>
                    <a:pt x="81328" y="0"/>
                  </a:moveTo>
                  <a:lnTo>
                    <a:pt x="52524" y="3288"/>
                  </a:lnTo>
                  <a:lnTo>
                    <a:pt x="26276" y="17889"/>
                  </a:lnTo>
                  <a:lnTo>
                    <a:pt x="7753" y="41527"/>
                  </a:lnTo>
                  <a:lnTo>
                    <a:pt x="0" y="69461"/>
                  </a:lnTo>
                  <a:lnTo>
                    <a:pt x="3288" y="98262"/>
                  </a:lnTo>
                  <a:lnTo>
                    <a:pt x="17889" y="124504"/>
                  </a:lnTo>
                  <a:lnTo>
                    <a:pt x="415008" y="589484"/>
                  </a:lnTo>
                  <a:lnTo>
                    <a:pt x="438647" y="608009"/>
                  </a:lnTo>
                  <a:lnTo>
                    <a:pt x="466585" y="615766"/>
                  </a:lnTo>
                  <a:lnTo>
                    <a:pt x="495390" y="612481"/>
                  </a:lnTo>
                  <a:lnTo>
                    <a:pt x="521633" y="597882"/>
                  </a:lnTo>
                  <a:lnTo>
                    <a:pt x="540163" y="574242"/>
                  </a:lnTo>
                  <a:lnTo>
                    <a:pt x="547919" y="546305"/>
                  </a:lnTo>
                  <a:lnTo>
                    <a:pt x="544631" y="517500"/>
                  </a:lnTo>
                  <a:lnTo>
                    <a:pt x="530030" y="491257"/>
                  </a:lnTo>
                  <a:lnTo>
                    <a:pt x="132901" y="26276"/>
                  </a:lnTo>
                  <a:lnTo>
                    <a:pt x="109263" y="7753"/>
                  </a:lnTo>
                  <a:lnTo>
                    <a:pt x="81328" y="0"/>
                  </a:lnTo>
                  <a:close/>
                </a:path>
              </a:pathLst>
            </a:custGeom>
            <a:solidFill>
              <a:srgbClr val="F78D2A"/>
            </a:solidFill>
          </p:spPr>
          <p:txBody>
            <a:bodyPr wrap="square" lIns="0" tIns="0" rIns="0" bIns="0" rtlCol="0"/>
            <a:lstStyle/>
            <a:p>
              <a:endParaRPr/>
            </a:p>
          </p:txBody>
        </p:sp>
        <p:sp>
          <p:nvSpPr>
            <p:cNvPr id="93" name="object 70">
              <a:extLst>
                <a:ext uri="{FF2B5EF4-FFF2-40B4-BE49-F238E27FC236}">
                  <a16:creationId xmlns:a16="http://schemas.microsoft.com/office/drawing/2014/main" id="{9D28BC65-D397-4555-A0AD-AC74496E33A0}"/>
                </a:ext>
              </a:extLst>
            </p:cNvPr>
            <p:cNvSpPr/>
            <p:nvPr/>
          </p:nvSpPr>
          <p:spPr>
            <a:xfrm>
              <a:off x="5545854" y="7260989"/>
              <a:ext cx="364490" cy="364490"/>
            </a:xfrm>
            <a:custGeom>
              <a:avLst/>
              <a:gdLst/>
              <a:ahLst/>
              <a:cxnLst/>
              <a:rect l="l" t="t" r="r" b="b"/>
              <a:pathLst>
                <a:path w="364489" h="364490">
                  <a:moveTo>
                    <a:pt x="179616" y="0"/>
                  </a:moveTo>
                  <a:lnTo>
                    <a:pt x="133499" y="6639"/>
                  </a:lnTo>
                  <a:lnTo>
                    <a:pt x="90551" y="24704"/>
                  </a:lnTo>
                  <a:lnTo>
                    <a:pt x="53137" y="53540"/>
                  </a:lnTo>
                  <a:lnTo>
                    <a:pt x="23624" y="92491"/>
                  </a:lnTo>
                  <a:lnTo>
                    <a:pt x="5443" y="137841"/>
                  </a:lnTo>
                  <a:lnTo>
                    <a:pt x="0" y="184756"/>
                  </a:lnTo>
                  <a:lnTo>
                    <a:pt x="6638" y="230870"/>
                  </a:lnTo>
                  <a:lnTo>
                    <a:pt x="24701" y="273815"/>
                  </a:lnTo>
                  <a:lnTo>
                    <a:pt x="53535" y="311226"/>
                  </a:lnTo>
                  <a:lnTo>
                    <a:pt x="92481" y="340735"/>
                  </a:lnTo>
                  <a:lnTo>
                    <a:pt x="137835" y="358917"/>
                  </a:lnTo>
                  <a:lnTo>
                    <a:pt x="184754" y="364365"/>
                  </a:lnTo>
                  <a:lnTo>
                    <a:pt x="230869" y="357731"/>
                  </a:lnTo>
                  <a:lnTo>
                    <a:pt x="273815" y="339673"/>
                  </a:lnTo>
                  <a:lnTo>
                    <a:pt x="311226" y="310844"/>
                  </a:lnTo>
                  <a:lnTo>
                    <a:pt x="340735" y="271899"/>
                  </a:lnTo>
                  <a:lnTo>
                    <a:pt x="358921" y="226540"/>
                  </a:lnTo>
                  <a:lnTo>
                    <a:pt x="364367" y="179618"/>
                  </a:lnTo>
                  <a:lnTo>
                    <a:pt x="357730" y="133500"/>
                  </a:lnTo>
                  <a:lnTo>
                    <a:pt x="339668" y="90551"/>
                  </a:lnTo>
                  <a:lnTo>
                    <a:pt x="310835" y="53137"/>
                  </a:lnTo>
                  <a:lnTo>
                    <a:pt x="271889" y="23624"/>
                  </a:lnTo>
                  <a:lnTo>
                    <a:pt x="226534" y="5443"/>
                  </a:lnTo>
                  <a:lnTo>
                    <a:pt x="179616" y="0"/>
                  </a:lnTo>
                  <a:close/>
                </a:path>
              </a:pathLst>
            </a:custGeom>
            <a:solidFill>
              <a:srgbClr val="FFB900"/>
            </a:solidFill>
          </p:spPr>
          <p:txBody>
            <a:bodyPr wrap="square" lIns="0" tIns="0" rIns="0" bIns="0" rtlCol="0"/>
            <a:lstStyle/>
            <a:p>
              <a:endParaRPr/>
            </a:p>
          </p:txBody>
        </p:sp>
        <p:pic>
          <p:nvPicPr>
            <p:cNvPr id="94" name="object 71">
              <a:extLst>
                <a:ext uri="{FF2B5EF4-FFF2-40B4-BE49-F238E27FC236}">
                  <a16:creationId xmlns:a16="http://schemas.microsoft.com/office/drawing/2014/main" id="{1568C5F6-5D23-4EAC-AF58-A3618E298E9E}"/>
                </a:ext>
              </a:extLst>
            </p:cNvPr>
            <p:cNvPicPr/>
            <p:nvPr/>
          </p:nvPicPr>
          <p:blipFill>
            <a:blip r:embed="rId8" cstate="print"/>
            <a:stretch>
              <a:fillRect/>
            </a:stretch>
          </p:blipFill>
          <p:spPr>
            <a:xfrm>
              <a:off x="5551911" y="7260757"/>
              <a:ext cx="217226" cy="233157"/>
            </a:xfrm>
            <a:prstGeom prst="rect">
              <a:avLst/>
            </a:prstGeom>
          </p:spPr>
        </p:pic>
        <p:sp>
          <p:nvSpPr>
            <p:cNvPr id="95" name="object 72">
              <a:extLst>
                <a:ext uri="{FF2B5EF4-FFF2-40B4-BE49-F238E27FC236}">
                  <a16:creationId xmlns:a16="http://schemas.microsoft.com/office/drawing/2014/main" id="{EC9D924A-71F8-4874-AE45-AC7C0ABA1C29}"/>
                </a:ext>
              </a:extLst>
            </p:cNvPr>
            <p:cNvSpPr/>
            <p:nvPr/>
          </p:nvSpPr>
          <p:spPr>
            <a:xfrm>
              <a:off x="5785860" y="7603318"/>
              <a:ext cx="448945" cy="536575"/>
            </a:xfrm>
            <a:custGeom>
              <a:avLst/>
              <a:gdLst/>
              <a:ahLst/>
              <a:cxnLst/>
              <a:rect l="l" t="t" r="r" b="b"/>
              <a:pathLst>
                <a:path w="448945" h="536575">
                  <a:moveTo>
                    <a:pt x="327839" y="0"/>
                  </a:moveTo>
                  <a:lnTo>
                    <a:pt x="14498" y="415819"/>
                  </a:lnTo>
                  <a:lnTo>
                    <a:pt x="1525" y="442907"/>
                  </a:lnTo>
                  <a:lnTo>
                    <a:pt x="0" y="471858"/>
                  </a:lnTo>
                  <a:lnTo>
                    <a:pt x="9443" y="499268"/>
                  </a:lnTo>
                  <a:lnTo>
                    <a:pt x="29377" y="521732"/>
                  </a:lnTo>
                  <a:lnTo>
                    <a:pt x="56466" y="534703"/>
                  </a:lnTo>
                  <a:lnTo>
                    <a:pt x="85420" y="536225"/>
                  </a:lnTo>
                  <a:lnTo>
                    <a:pt x="112830" y="526778"/>
                  </a:lnTo>
                  <a:lnTo>
                    <a:pt x="135290" y="506843"/>
                  </a:lnTo>
                  <a:lnTo>
                    <a:pt x="448642" y="91023"/>
                  </a:lnTo>
                  <a:lnTo>
                    <a:pt x="327839" y="0"/>
                  </a:lnTo>
                  <a:close/>
                </a:path>
              </a:pathLst>
            </a:custGeom>
            <a:solidFill>
              <a:srgbClr val="007CC4"/>
            </a:solidFill>
          </p:spPr>
          <p:txBody>
            <a:bodyPr wrap="square" lIns="0" tIns="0" rIns="0" bIns="0" rtlCol="0"/>
            <a:lstStyle/>
            <a:p>
              <a:endParaRPr/>
            </a:p>
          </p:txBody>
        </p:sp>
        <p:sp>
          <p:nvSpPr>
            <p:cNvPr id="96" name="object 73">
              <a:extLst>
                <a:ext uri="{FF2B5EF4-FFF2-40B4-BE49-F238E27FC236}">
                  <a16:creationId xmlns:a16="http://schemas.microsoft.com/office/drawing/2014/main" id="{C0B1FD22-47AD-493D-9589-27D5CCD7A09E}"/>
                </a:ext>
              </a:extLst>
            </p:cNvPr>
            <p:cNvSpPr/>
            <p:nvPr/>
          </p:nvSpPr>
          <p:spPr>
            <a:xfrm>
              <a:off x="6244024" y="7260961"/>
              <a:ext cx="248920" cy="262255"/>
            </a:xfrm>
            <a:custGeom>
              <a:avLst/>
              <a:gdLst/>
              <a:ahLst/>
              <a:cxnLst/>
              <a:rect l="l" t="t" r="r" b="b"/>
              <a:pathLst>
                <a:path w="248920" h="262254">
                  <a:moveTo>
                    <a:pt x="132980" y="0"/>
                  </a:moveTo>
                  <a:lnTo>
                    <a:pt x="0" y="173314"/>
                  </a:lnTo>
                  <a:lnTo>
                    <a:pt x="115671" y="262065"/>
                  </a:lnTo>
                  <a:lnTo>
                    <a:pt x="248652" y="88761"/>
                  </a:lnTo>
                  <a:lnTo>
                    <a:pt x="132980" y="0"/>
                  </a:lnTo>
                  <a:close/>
                </a:path>
              </a:pathLst>
            </a:custGeom>
            <a:solidFill>
              <a:srgbClr val="188240"/>
            </a:solidFill>
          </p:spPr>
          <p:txBody>
            <a:bodyPr wrap="square" lIns="0" tIns="0" rIns="0" bIns="0" rtlCol="0"/>
            <a:lstStyle/>
            <a:p>
              <a:endParaRPr/>
            </a:p>
          </p:txBody>
        </p:sp>
      </p:grpSp>
      <p:grpSp>
        <p:nvGrpSpPr>
          <p:cNvPr id="32" name="object 9">
            <a:extLst>
              <a:ext uri="{FF2B5EF4-FFF2-40B4-BE49-F238E27FC236}">
                <a16:creationId xmlns:a16="http://schemas.microsoft.com/office/drawing/2014/main" id="{F0FC8DDF-EDEA-43B0-B46C-97715949F4C3}"/>
              </a:ext>
              <a:ext uri="{C183D7F6-B498-43B3-948B-1728B52AA6E4}">
                <adec:decorative xmlns:adec="http://schemas.microsoft.com/office/drawing/2017/decorative" val="1"/>
              </a:ext>
            </a:extLst>
          </p:cNvPr>
          <p:cNvGrpSpPr/>
          <p:nvPr/>
        </p:nvGrpSpPr>
        <p:grpSpPr>
          <a:xfrm>
            <a:off x="5716946" y="1445917"/>
            <a:ext cx="540101" cy="429611"/>
            <a:chOff x="8871061" y="3005089"/>
            <a:chExt cx="1055370" cy="839469"/>
          </a:xfrm>
        </p:grpSpPr>
        <p:sp>
          <p:nvSpPr>
            <p:cNvPr id="33" name="object 10">
              <a:extLst>
                <a:ext uri="{FF2B5EF4-FFF2-40B4-BE49-F238E27FC236}">
                  <a16:creationId xmlns:a16="http://schemas.microsoft.com/office/drawing/2014/main" id="{EF70B033-D03E-4D1C-ABAD-E47C7F643671}"/>
                </a:ext>
              </a:extLst>
            </p:cNvPr>
            <p:cNvSpPr/>
            <p:nvPr/>
          </p:nvSpPr>
          <p:spPr>
            <a:xfrm>
              <a:off x="8879310" y="3386933"/>
              <a:ext cx="1047115" cy="70485"/>
            </a:xfrm>
            <a:custGeom>
              <a:avLst/>
              <a:gdLst/>
              <a:ahLst/>
              <a:cxnLst/>
              <a:rect l="l" t="t" r="r" b="b"/>
              <a:pathLst>
                <a:path w="1047115" h="70485">
                  <a:moveTo>
                    <a:pt x="1047088" y="0"/>
                  </a:moveTo>
                  <a:lnTo>
                    <a:pt x="0" y="0"/>
                  </a:lnTo>
                  <a:lnTo>
                    <a:pt x="0" y="70280"/>
                  </a:lnTo>
                  <a:lnTo>
                    <a:pt x="1047088" y="70280"/>
                  </a:lnTo>
                  <a:lnTo>
                    <a:pt x="1047088" y="0"/>
                  </a:lnTo>
                  <a:close/>
                </a:path>
              </a:pathLst>
            </a:custGeom>
            <a:solidFill>
              <a:srgbClr val="F78D2A"/>
            </a:solidFill>
          </p:spPr>
          <p:txBody>
            <a:bodyPr wrap="square" lIns="0" tIns="0" rIns="0" bIns="0" rtlCol="0"/>
            <a:lstStyle/>
            <a:p>
              <a:endParaRPr/>
            </a:p>
          </p:txBody>
        </p:sp>
        <p:pic>
          <p:nvPicPr>
            <p:cNvPr id="34" name="object 11">
              <a:extLst>
                <a:ext uri="{FF2B5EF4-FFF2-40B4-BE49-F238E27FC236}">
                  <a16:creationId xmlns:a16="http://schemas.microsoft.com/office/drawing/2014/main" id="{35A9D9D1-BCFA-41EC-AF33-91191B7D3A77}"/>
                </a:ext>
              </a:extLst>
            </p:cNvPr>
            <p:cNvPicPr/>
            <p:nvPr/>
          </p:nvPicPr>
          <p:blipFill>
            <a:blip r:embed="rId9" cstate="print"/>
            <a:stretch>
              <a:fillRect/>
            </a:stretch>
          </p:blipFill>
          <p:spPr>
            <a:xfrm>
              <a:off x="9535859" y="3303100"/>
              <a:ext cx="237940" cy="237940"/>
            </a:xfrm>
            <a:prstGeom prst="rect">
              <a:avLst/>
            </a:prstGeom>
          </p:spPr>
        </p:pic>
        <p:sp>
          <p:nvSpPr>
            <p:cNvPr id="35" name="object 12">
              <a:extLst>
                <a:ext uri="{FF2B5EF4-FFF2-40B4-BE49-F238E27FC236}">
                  <a16:creationId xmlns:a16="http://schemas.microsoft.com/office/drawing/2014/main" id="{676AAE36-84E0-40BB-880B-20C1E823C76E}"/>
                </a:ext>
              </a:extLst>
            </p:cNvPr>
            <p:cNvSpPr/>
            <p:nvPr/>
          </p:nvSpPr>
          <p:spPr>
            <a:xfrm>
              <a:off x="8879310" y="3684955"/>
              <a:ext cx="1047115" cy="70485"/>
            </a:xfrm>
            <a:custGeom>
              <a:avLst/>
              <a:gdLst/>
              <a:ahLst/>
              <a:cxnLst/>
              <a:rect l="l" t="t" r="r" b="b"/>
              <a:pathLst>
                <a:path w="1047115" h="70485">
                  <a:moveTo>
                    <a:pt x="1047088" y="0"/>
                  </a:moveTo>
                  <a:lnTo>
                    <a:pt x="0" y="0"/>
                  </a:lnTo>
                  <a:lnTo>
                    <a:pt x="0" y="70280"/>
                  </a:lnTo>
                  <a:lnTo>
                    <a:pt x="1047088" y="70280"/>
                  </a:lnTo>
                  <a:lnTo>
                    <a:pt x="1047088" y="0"/>
                  </a:lnTo>
                  <a:close/>
                </a:path>
              </a:pathLst>
            </a:custGeom>
            <a:solidFill>
              <a:srgbClr val="167539"/>
            </a:solidFill>
          </p:spPr>
          <p:txBody>
            <a:bodyPr wrap="square" lIns="0" tIns="0" rIns="0" bIns="0" rtlCol="0"/>
            <a:lstStyle/>
            <a:p>
              <a:endParaRPr/>
            </a:p>
          </p:txBody>
        </p:sp>
        <p:pic>
          <p:nvPicPr>
            <p:cNvPr id="36" name="object 13">
              <a:extLst>
                <a:ext uri="{FF2B5EF4-FFF2-40B4-BE49-F238E27FC236}">
                  <a16:creationId xmlns:a16="http://schemas.microsoft.com/office/drawing/2014/main" id="{70334CAF-730B-4676-98A7-188564DC44E4}"/>
                </a:ext>
              </a:extLst>
            </p:cNvPr>
            <p:cNvPicPr/>
            <p:nvPr/>
          </p:nvPicPr>
          <p:blipFill>
            <a:blip r:embed="rId10" cstate="print"/>
            <a:stretch>
              <a:fillRect/>
            </a:stretch>
          </p:blipFill>
          <p:spPr>
            <a:xfrm>
              <a:off x="9173723" y="3595886"/>
              <a:ext cx="248411" cy="248411"/>
            </a:xfrm>
            <a:prstGeom prst="rect">
              <a:avLst/>
            </a:prstGeom>
          </p:spPr>
        </p:pic>
        <p:sp>
          <p:nvSpPr>
            <p:cNvPr id="37" name="object 14">
              <a:extLst>
                <a:ext uri="{FF2B5EF4-FFF2-40B4-BE49-F238E27FC236}">
                  <a16:creationId xmlns:a16="http://schemas.microsoft.com/office/drawing/2014/main" id="{CD85652D-0403-4D43-9A4D-81ABC2EF6356}"/>
                </a:ext>
              </a:extLst>
            </p:cNvPr>
            <p:cNvSpPr/>
            <p:nvPr/>
          </p:nvSpPr>
          <p:spPr>
            <a:xfrm>
              <a:off x="8879310" y="3090994"/>
              <a:ext cx="1047115" cy="70485"/>
            </a:xfrm>
            <a:custGeom>
              <a:avLst/>
              <a:gdLst/>
              <a:ahLst/>
              <a:cxnLst/>
              <a:rect l="l" t="t" r="r" b="b"/>
              <a:pathLst>
                <a:path w="1047115" h="70485">
                  <a:moveTo>
                    <a:pt x="1047088" y="0"/>
                  </a:moveTo>
                  <a:lnTo>
                    <a:pt x="0" y="0"/>
                  </a:lnTo>
                  <a:lnTo>
                    <a:pt x="0" y="70280"/>
                  </a:lnTo>
                  <a:lnTo>
                    <a:pt x="1047088" y="70280"/>
                  </a:lnTo>
                  <a:lnTo>
                    <a:pt x="1047088" y="0"/>
                  </a:lnTo>
                  <a:close/>
                </a:path>
              </a:pathLst>
            </a:custGeom>
            <a:solidFill>
              <a:srgbClr val="005185"/>
            </a:solidFill>
          </p:spPr>
          <p:txBody>
            <a:bodyPr wrap="square" lIns="0" tIns="0" rIns="0" bIns="0" rtlCol="0"/>
            <a:lstStyle/>
            <a:p>
              <a:endParaRPr/>
            </a:p>
          </p:txBody>
        </p:sp>
        <p:pic>
          <p:nvPicPr>
            <p:cNvPr id="38" name="object 15">
              <a:extLst>
                <a:ext uri="{FF2B5EF4-FFF2-40B4-BE49-F238E27FC236}">
                  <a16:creationId xmlns:a16="http://schemas.microsoft.com/office/drawing/2014/main" id="{48A174B4-5BBA-4530-95DD-5E03AC5EA0A2}"/>
                </a:ext>
              </a:extLst>
            </p:cNvPr>
            <p:cNvPicPr/>
            <p:nvPr/>
          </p:nvPicPr>
          <p:blipFill>
            <a:blip r:embed="rId11" cstate="print"/>
            <a:stretch>
              <a:fillRect/>
            </a:stretch>
          </p:blipFill>
          <p:spPr>
            <a:xfrm>
              <a:off x="8871061" y="3005089"/>
              <a:ext cx="237940" cy="237940"/>
            </a:xfrm>
            <a:prstGeom prst="rect">
              <a:avLst/>
            </a:prstGeom>
          </p:spPr>
        </p:pic>
      </p:grpSp>
      <p:grpSp>
        <p:nvGrpSpPr>
          <p:cNvPr id="98" name="object 75">
            <a:extLst>
              <a:ext uri="{FF2B5EF4-FFF2-40B4-BE49-F238E27FC236}">
                <a16:creationId xmlns:a16="http://schemas.microsoft.com/office/drawing/2014/main" id="{4210D5ED-40F3-43B1-ACF5-0CAE3A960EA0}"/>
              </a:ext>
              <a:ext uri="{C183D7F6-B498-43B3-948B-1728B52AA6E4}">
                <adec:decorative xmlns:adec="http://schemas.microsoft.com/office/drawing/2017/decorative" val="1"/>
              </a:ext>
            </a:extLst>
          </p:cNvPr>
          <p:cNvGrpSpPr/>
          <p:nvPr/>
        </p:nvGrpSpPr>
        <p:grpSpPr>
          <a:xfrm>
            <a:off x="4980930" y="3721346"/>
            <a:ext cx="1967799" cy="2983791"/>
            <a:chOff x="8041640" y="6170827"/>
            <a:chExt cx="2725420" cy="4132579"/>
          </a:xfrm>
        </p:grpSpPr>
        <p:sp>
          <p:nvSpPr>
            <p:cNvPr id="99" name="object 76">
              <a:extLst>
                <a:ext uri="{FF2B5EF4-FFF2-40B4-BE49-F238E27FC236}">
                  <a16:creationId xmlns:a16="http://schemas.microsoft.com/office/drawing/2014/main" id="{F71E70D2-2922-4D17-BED1-306DAF41BA05}"/>
                </a:ext>
              </a:extLst>
            </p:cNvPr>
            <p:cNvSpPr/>
            <p:nvPr/>
          </p:nvSpPr>
          <p:spPr>
            <a:xfrm>
              <a:off x="8041640" y="6170827"/>
              <a:ext cx="2725420" cy="4132579"/>
            </a:xfrm>
            <a:custGeom>
              <a:avLst/>
              <a:gdLst/>
              <a:ahLst/>
              <a:cxnLst/>
              <a:rect l="l" t="t" r="r" b="b"/>
              <a:pathLst>
                <a:path w="2725420" h="4132579">
                  <a:moveTo>
                    <a:pt x="2285197"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92746"/>
                  </a:lnTo>
                  <a:lnTo>
                    <a:pt x="2580" y="3740664"/>
                  </a:lnTo>
                  <a:lnTo>
                    <a:pt x="10143" y="3787088"/>
                  </a:lnTo>
                  <a:lnTo>
                    <a:pt x="22420" y="3831749"/>
                  </a:lnTo>
                  <a:lnTo>
                    <a:pt x="39142" y="3874379"/>
                  </a:lnTo>
                  <a:lnTo>
                    <a:pt x="60042" y="3914710"/>
                  </a:lnTo>
                  <a:lnTo>
                    <a:pt x="84851" y="3952473"/>
                  </a:lnTo>
                  <a:lnTo>
                    <a:pt x="113301" y="3987399"/>
                  </a:lnTo>
                  <a:lnTo>
                    <a:pt x="145123" y="4019222"/>
                  </a:lnTo>
                  <a:lnTo>
                    <a:pt x="180050" y="4047672"/>
                  </a:lnTo>
                  <a:lnTo>
                    <a:pt x="217813" y="4072481"/>
                  </a:lnTo>
                  <a:lnTo>
                    <a:pt x="258143" y="4093380"/>
                  </a:lnTo>
                  <a:lnTo>
                    <a:pt x="300773" y="4110103"/>
                  </a:lnTo>
                  <a:lnTo>
                    <a:pt x="345434" y="4122380"/>
                  </a:lnTo>
                  <a:lnTo>
                    <a:pt x="391858" y="4129942"/>
                  </a:lnTo>
                  <a:lnTo>
                    <a:pt x="439777" y="4132523"/>
                  </a:lnTo>
                  <a:lnTo>
                    <a:pt x="2285197" y="4132523"/>
                  </a:lnTo>
                  <a:lnTo>
                    <a:pt x="2333116" y="4129942"/>
                  </a:lnTo>
                  <a:lnTo>
                    <a:pt x="2379540" y="4122380"/>
                  </a:lnTo>
                  <a:lnTo>
                    <a:pt x="2424201" y="4110103"/>
                  </a:lnTo>
                  <a:lnTo>
                    <a:pt x="2466831" y="4093380"/>
                  </a:lnTo>
                  <a:lnTo>
                    <a:pt x="2507161" y="4072481"/>
                  </a:lnTo>
                  <a:lnTo>
                    <a:pt x="2544924" y="4047672"/>
                  </a:lnTo>
                  <a:lnTo>
                    <a:pt x="2579851" y="4019222"/>
                  </a:lnTo>
                  <a:lnTo>
                    <a:pt x="2611673" y="3987399"/>
                  </a:lnTo>
                  <a:lnTo>
                    <a:pt x="2640123" y="3952473"/>
                  </a:lnTo>
                  <a:lnTo>
                    <a:pt x="2664932" y="3914710"/>
                  </a:lnTo>
                  <a:lnTo>
                    <a:pt x="2685832" y="3874379"/>
                  </a:lnTo>
                  <a:lnTo>
                    <a:pt x="2702554" y="3831749"/>
                  </a:lnTo>
                  <a:lnTo>
                    <a:pt x="2714831" y="3787088"/>
                  </a:lnTo>
                  <a:lnTo>
                    <a:pt x="2722394" y="3740664"/>
                  </a:lnTo>
                  <a:lnTo>
                    <a:pt x="2724974" y="3692746"/>
                  </a:lnTo>
                  <a:lnTo>
                    <a:pt x="2724974" y="439777"/>
                  </a:lnTo>
                  <a:lnTo>
                    <a:pt x="2722394" y="391858"/>
                  </a:lnTo>
                  <a:lnTo>
                    <a:pt x="2714831" y="345434"/>
                  </a:lnTo>
                  <a:lnTo>
                    <a:pt x="2702554" y="300773"/>
                  </a:lnTo>
                  <a:lnTo>
                    <a:pt x="2685832" y="258143"/>
                  </a:lnTo>
                  <a:lnTo>
                    <a:pt x="2664932" y="217813"/>
                  </a:lnTo>
                  <a:lnTo>
                    <a:pt x="2640123" y="180050"/>
                  </a:lnTo>
                  <a:lnTo>
                    <a:pt x="2611673" y="145123"/>
                  </a:lnTo>
                  <a:lnTo>
                    <a:pt x="2579851" y="113301"/>
                  </a:lnTo>
                  <a:lnTo>
                    <a:pt x="2544924" y="84851"/>
                  </a:lnTo>
                  <a:lnTo>
                    <a:pt x="2507161" y="60042"/>
                  </a:lnTo>
                  <a:lnTo>
                    <a:pt x="2466831" y="39142"/>
                  </a:lnTo>
                  <a:lnTo>
                    <a:pt x="2424201" y="22420"/>
                  </a:lnTo>
                  <a:lnTo>
                    <a:pt x="2379540" y="10143"/>
                  </a:lnTo>
                  <a:lnTo>
                    <a:pt x="2333116" y="2580"/>
                  </a:lnTo>
                  <a:lnTo>
                    <a:pt x="2285197" y="0"/>
                  </a:lnTo>
                  <a:close/>
                </a:path>
              </a:pathLst>
            </a:custGeom>
            <a:solidFill>
              <a:srgbClr val="FFFFFF"/>
            </a:solidFill>
          </p:spPr>
          <p:txBody>
            <a:bodyPr wrap="square" lIns="0" tIns="0" rIns="0" bIns="0" rtlCol="0"/>
            <a:lstStyle/>
            <a:p>
              <a:endParaRPr/>
            </a:p>
          </p:txBody>
        </p:sp>
        <p:sp>
          <p:nvSpPr>
            <p:cNvPr id="100" name="object 77">
              <a:extLst>
                <a:ext uri="{FF2B5EF4-FFF2-40B4-BE49-F238E27FC236}">
                  <a16:creationId xmlns:a16="http://schemas.microsoft.com/office/drawing/2014/main" id="{63EB08DB-8730-434F-9698-02DCB9936A7C}"/>
                </a:ext>
              </a:extLst>
            </p:cNvPr>
            <p:cNvSpPr/>
            <p:nvPr/>
          </p:nvSpPr>
          <p:spPr>
            <a:xfrm>
              <a:off x="8041640" y="6170827"/>
              <a:ext cx="2725420" cy="1564494"/>
            </a:xfrm>
            <a:custGeom>
              <a:avLst/>
              <a:gdLst/>
              <a:ahLst/>
              <a:cxnLst/>
              <a:rect l="l" t="t" r="r" b="b"/>
              <a:pathLst>
                <a:path w="2725420" h="1771650">
                  <a:moveTo>
                    <a:pt x="2285197"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1771234"/>
                  </a:lnTo>
                  <a:lnTo>
                    <a:pt x="2724974" y="1771234"/>
                  </a:lnTo>
                  <a:lnTo>
                    <a:pt x="2724974" y="439777"/>
                  </a:lnTo>
                  <a:lnTo>
                    <a:pt x="2722394" y="391858"/>
                  </a:lnTo>
                  <a:lnTo>
                    <a:pt x="2714831" y="345434"/>
                  </a:lnTo>
                  <a:lnTo>
                    <a:pt x="2702554" y="300773"/>
                  </a:lnTo>
                  <a:lnTo>
                    <a:pt x="2685832" y="258143"/>
                  </a:lnTo>
                  <a:lnTo>
                    <a:pt x="2664932" y="217813"/>
                  </a:lnTo>
                  <a:lnTo>
                    <a:pt x="2640123" y="180050"/>
                  </a:lnTo>
                  <a:lnTo>
                    <a:pt x="2611673" y="145123"/>
                  </a:lnTo>
                  <a:lnTo>
                    <a:pt x="2579851" y="113301"/>
                  </a:lnTo>
                  <a:lnTo>
                    <a:pt x="2544924" y="84851"/>
                  </a:lnTo>
                  <a:lnTo>
                    <a:pt x="2507161" y="60042"/>
                  </a:lnTo>
                  <a:lnTo>
                    <a:pt x="2466831" y="39142"/>
                  </a:lnTo>
                  <a:lnTo>
                    <a:pt x="2424201" y="22420"/>
                  </a:lnTo>
                  <a:lnTo>
                    <a:pt x="2379540" y="10143"/>
                  </a:lnTo>
                  <a:lnTo>
                    <a:pt x="2333116" y="2580"/>
                  </a:lnTo>
                  <a:lnTo>
                    <a:pt x="2285197" y="0"/>
                  </a:lnTo>
                  <a:close/>
                </a:path>
              </a:pathLst>
            </a:custGeom>
            <a:solidFill>
              <a:srgbClr val="000000"/>
            </a:solidFill>
          </p:spPr>
          <p:txBody>
            <a:bodyPr wrap="square" lIns="0" tIns="0" rIns="0" bIns="0" rtlCol="0"/>
            <a:lstStyle/>
            <a:p>
              <a:endParaRPr/>
            </a:p>
          </p:txBody>
        </p:sp>
      </p:grpSp>
      <p:sp>
        <p:nvSpPr>
          <p:cNvPr id="112" name="object 89">
            <a:extLst>
              <a:ext uri="{FF2B5EF4-FFF2-40B4-BE49-F238E27FC236}">
                <a16:creationId xmlns:a16="http://schemas.microsoft.com/office/drawing/2014/main" id="{CC122C9A-D49D-4EF8-BA6E-6F5BCA5AAC2D}"/>
              </a:ext>
            </a:extLst>
          </p:cNvPr>
          <p:cNvSpPr txBox="1"/>
          <p:nvPr/>
        </p:nvSpPr>
        <p:spPr>
          <a:xfrm>
            <a:off x="5053173" y="4044862"/>
            <a:ext cx="76944" cy="716605"/>
          </a:xfrm>
          <a:prstGeom prst="rect">
            <a:avLst/>
          </a:prstGeom>
        </p:spPr>
        <p:txBody>
          <a:bodyPr vert="vert270" wrap="square" lIns="0" tIns="17780" rIns="0" bIns="0" rtlCol="0">
            <a:spAutoFit/>
          </a:bodyPr>
          <a:lstStyle/>
          <a:p>
            <a:pPr marL="12700">
              <a:lnSpc>
                <a:spcPct val="100000"/>
              </a:lnSpc>
              <a:spcBef>
                <a:spcPts val="140"/>
              </a:spcBef>
            </a:pPr>
            <a:r>
              <a:rPr sz="500" b="1" spc="-5">
                <a:solidFill>
                  <a:srgbClr val="FFFFFF"/>
                </a:solidFill>
                <a:latin typeface="Segoe Pro Semibold"/>
                <a:cs typeface="Segoe Pro Semibold"/>
              </a:rPr>
              <a:t>DIRECT</a:t>
            </a:r>
            <a:r>
              <a:rPr sz="500" b="1" spc="-35">
                <a:solidFill>
                  <a:srgbClr val="FFFFFF"/>
                </a:solidFill>
                <a:latin typeface="Segoe Pro Semibold"/>
                <a:cs typeface="Segoe Pro Semibold"/>
              </a:rPr>
              <a:t> </a:t>
            </a:r>
            <a:r>
              <a:rPr sz="500" b="1" spc="-10">
                <a:solidFill>
                  <a:srgbClr val="FFFFFF"/>
                </a:solidFill>
                <a:latin typeface="Segoe Pro Semibold"/>
                <a:cs typeface="Segoe Pro Semibold"/>
              </a:rPr>
              <a:t>STAKEHOLDER</a:t>
            </a:r>
            <a:endParaRPr sz="500">
              <a:latin typeface="Segoe Pro Semibold"/>
              <a:cs typeface="Segoe Pro Semibold"/>
            </a:endParaRPr>
          </a:p>
        </p:txBody>
      </p:sp>
      <p:sp>
        <p:nvSpPr>
          <p:cNvPr id="102" name="object 79">
            <a:extLst>
              <a:ext uri="{FF2B5EF4-FFF2-40B4-BE49-F238E27FC236}">
                <a16:creationId xmlns:a16="http://schemas.microsoft.com/office/drawing/2014/main" id="{5BF51DF7-28A3-4C75-8B72-B2E2B968C7FA}"/>
              </a:ext>
            </a:extLst>
          </p:cNvPr>
          <p:cNvSpPr txBox="1"/>
          <p:nvPr/>
        </p:nvSpPr>
        <p:spPr>
          <a:xfrm>
            <a:off x="5596906" y="3916958"/>
            <a:ext cx="734944" cy="373436"/>
          </a:xfrm>
          <a:prstGeom prst="rect">
            <a:avLst/>
          </a:prstGeom>
        </p:spPr>
        <p:txBody>
          <a:bodyPr vert="horz" wrap="square" lIns="0" tIns="12065" rIns="0" bIns="0" rtlCol="0">
            <a:spAutoFit/>
          </a:bodyPr>
          <a:lstStyle/>
          <a:p>
            <a:pPr marL="174625" marR="5080" indent="-162560">
              <a:lnSpc>
                <a:spcPct val="100800"/>
              </a:lnSpc>
              <a:spcBef>
                <a:spcPts val="95"/>
              </a:spcBef>
            </a:pPr>
            <a:r>
              <a:rPr sz="1200" b="1">
                <a:solidFill>
                  <a:srgbClr val="FFFFFF"/>
                </a:solidFill>
                <a:latin typeface="Segoe UI Semibold"/>
                <a:cs typeface="Segoe UI Semibold"/>
              </a:rPr>
              <a:t>Malicious</a:t>
            </a:r>
            <a:r>
              <a:rPr lang="en-US" sz="1200" b="1">
                <a:solidFill>
                  <a:srgbClr val="FFFFFF"/>
                </a:solidFill>
                <a:latin typeface="Segoe UI Semibold"/>
                <a:cs typeface="Segoe UI Semibold"/>
              </a:rPr>
              <a:t> </a:t>
            </a:r>
            <a:r>
              <a:rPr sz="1200" b="1">
                <a:solidFill>
                  <a:srgbClr val="FFFFFF"/>
                </a:solidFill>
                <a:latin typeface="Segoe UI Semibold"/>
                <a:cs typeface="Segoe UI Semibold"/>
              </a:rPr>
              <a:t>Actors</a:t>
            </a:r>
            <a:endParaRPr sz="1200">
              <a:latin typeface="Segoe UI Semibold"/>
              <a:cs typeface="Segoe UI Semibold"/>
            </a:endParaRPr>
          </a:p>
        </p:txBody>
      </p:sp>
      <p:sp>
        <p:nvSpPr>
          <p:cNvPr id="103" name="object 80">
            <a:extLst>
              <a:ext uri="{FF2B5EF4-FFF2-40B4-BE49-F238E27FC236}">
                <a16:creationId xmlns:a16="http://schemas.microsoft.com/office/drawing/2014/main" id="{C6D6354A-90ED-4731-8DD8-B02EC29C18B2}"/>
              </a:ext>
            </a:extLst>
          </p:cNvPr>
          <p:cNvSpPr txBox="1"/>
          <p:nvPr/>
        </p:nvSpPr>
        <p:spPr>
          <a:xfrm>
            <a:off x="5229823" y="5052440"/>
            <a:ext cx="1486853" cy="337465"/>
          </a:xfrm>
          <a:prstGeom prst="rect">
            <a:avLst/>
          </a:prstGeom>
        </p:spPr>
        <p:txBody>
          <a:bodyPr vert="horz" wrap="square" lIns="0" tIns="12065" rIns="0" bIns="0" rtlCol="0">
            <a:spAutoFit/>
          </a:bodyPr>
          <a:lstStyle/>
          <a:p>
            <a:pPr marL="12700" marR="5080">
              <a:lnSpc>
                <a:spcPct val="110000"/>
              </a:lnSpc>
              <a:spcBef>
                <a:spcPts val="95"/>
              </a:spcBef>
            </a:pPr>
            <a:r>
              <a:rPr sz="1000" spc="10">
                <a:latin typeface="Segoe UI"/>
                <a:cs typeface="Segoe UI"/>
              </a:rPr>
              <a:t>Who may intentionally misuse the system?</a:t>
            </a:r>
          </a:p>
        </p:txBody>
      </p:sp>
      <p:sp>
        <p:nvSpPr>
          <p:cNvPr id="104" name="object 81">
            <a:extLst>
              <a:ext uri="{FF2B5EF4-FFF2-40B4-BE49-F238E27FC236}">
                <a16:creationId xmlns:a16="http://schemas.microsoft.com/office/drawing/2014/main" id="{420C419D-389D-44BA-A48E-5753EA84FB16}"/>
              </a:ext>
            </a:extLst>
          </p:cNvPr>
          <p:cNvSpPr txBox="1"/>
          <p:nvPr/>
        </p:nvSpPr>
        <p:spPr>
          <a:xfrm>
            <a:off x="5223897" y="6328261"/>
            <a:ext cx="1444480" cy="138499"/>
          </a:xfrm>
          <a:prstGeom prst="rect">
            <a:avLst/>
          </a:prstGeom>
        </p:spPr>
        <p:txBody>
          <a:bodyPr vert="horz" wrap="square" lIns="0" tIns="15240" rIns="0" bIns="0" rtlCol="0">
            <a:spAutoFit/>
          </a:bodyPr>
          <a:lstStyle/>
          <a:p>
            <a:pPr marL="12700">
              <a:lnSpc>
                <a:spcPct val="100000"/>
              </a:lnSpc>
              <a:spcBef>
                <a:spcPts val="120"/>
              </a:spcBef>
            </a:pPr>
            <a:r>
              <a:rPr sz="800" b="1" i="1">
                <a:solidFill>
                  <a:srgbClr val="188240"/>
                </a:solidFill>
                <a:latin typeface="Segoe UI Semibold"/>
                <a:cs typeface="Segoe UI Semibold"/>
              </a:rPr>
              <a:t>E.g.,</a:t>
            </a:r>
            <a:r>
              <a:rPr sz="800" b="1" i="1" spc="-45">
                <a:solidFill>
                  <a:srgbClr val="188240"/>
                </a:solidFill>
                <a:latin typeface="Segoe UI Semibold"/>
                <a:cs typeface="Segoe UI Semibold"/>
              </a:rPr>
              <a:t> </a:t>
            </a:r>
            <a:r>
              <a:rPr sz="800" b="1" i="1" spc="5">
                <a:solidFill>
                  <a:srgbClr val="188240"/>
                </a:solidFill>
                <a:latin typeface="Segoe UI Semibold"/>
                <a:cs typeface="Segoe UI Semibold"/>
              </a:rPr>
              <a:t>hackers</a:t>
            </a:r>
            <a:endParaRPr sz="800">
              <a:latin typeface="Segoe UI Semibold"/>
              <a:cs typeface="Segoe UI Semibold"/>
            </a:endParaRPr>
          </a:p>
        </p:txBody>
      </p:sp>
      <p:sp>
        <p:nvSpPr>
          <p:cNvPr id="153" name="object 130">
            <a:extLst>
              <a:ext uri="{FF2B5EF4-FFF2-40B4-BE49-F238E27FC236}">
                <a16:creationId xmlns:a16="http://schemas.microsoft.com/office/drawing/2014/main" id="{E4435B6D-8121-4E3A-A4C6-58D3357CECD0}"/>
              </a:ext>
              <a:ext uri="{C183D7F6-B498-43B3-948B-1728B52AA6E4}">
                <adec:decorative xmlns:adec="http://schemas.microsoft.com/office/drawing/2017/decorative" val="1"/>
              </a:ext>
            </a:extLst>
          </p:cNvPr>
          <p:cNvSpPr/>
          <p:nvPr/>
        </p:nvSpPr>
        <p:spPr>
          <a:xfrm>
            <a:off x="7600337" y="3734046"/>
            <a:ext cx="1967799" cy="1104191"/>
          </a:xfrm>
          <a:custGeom>
            <a:avLst/>
            <a:gdLst/>
            <a:ahLst/>
            <a:cxnLst/>
            <a:rect l="l" t="t" r="r" b="b"/>
            <a:pathLst>
              <a:path w="2725419" h="1744979">
                <a:moveTo>
                  <a:pt x="2285197"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1744732"/>
                </a:lnTo>
                <a:lnTo>
                  <a:pt x="2724974" y="1744732"/>
                </a:lnTo>
                <a:lnTo>
                  <a:pt x="2724974" y="439777"/>
                </a:lnTo>
                <a:lnTo>
                  <a:pt x="2722394" y="391858"/>
                </a:lnTo>
                <a:lnTo>
                  <a:pt x="2714831" y="345434"/>
                </a:lnTo>
                <a:lnTo>
                  <a:pt x="2702554" y="300773"/>
                </a:lnTo>
                <a:lnTo>
                  <a:pt x="2685832" y="258143"/>
                </a:lnTo>
                <a:lnTo>
                  <a:pt x="2664932" y="217813"/>
                </a:lnTo>
                <a:lnTo>
                  <a:pt x="2640123" y="180050"/>
                </a:lnTo>
                <a:lnTo>
                  <a:pt x="2611673" y="145123"/>
                </a:lnTo>
                <a:lnTo>
                  <a:pt x="2579851" y="113301"/>
                </a:lnTo>
                <a:lnTo>
                  <a:pt x="2544924" y="84851"/>
                </a:lnTo>
                <a:lnTo>
                  <a:pt x="2507161" y="60042"/>
                </a:lnTo>
                <a:lnTo>
                  <a:pt x="2466831" y="39142"/>
                </a:lnTo>
                <a:lnTo>
                  <a:pt x="2424201" y="22420"/>
                </a:lnTo>
                <a:lnTo>
                  <a:pt x="2379540" y="10143"/>
                </a:lnTo>
                <a:lnTo>
                  <a:pt x="2333116" y="2580"/>
                </a:lnTo>
                <a:lnTo>
                  <a:pt x="2285197" y="0"/>
                </a:lnTo>
                <a:close/>
              </a:path>
            </a:pathLst>
          </a:custGeom>
          <a:solidFill>
            <a:srgbClr val="FFFFFF"/>
          </a:solidFill>
        </p:spPr>
        <p:txBody>
          <a:bodyPr wrap="square" lIns="0" tIns="0" rIns="0" bIns="0" rtlCol="0"/>
          <a:lstStyle/>
          <a:p>
            <a:endParaRPr/>
          </a:p>
        </p:txBody>
      </p:sp>
      <p:sp>
        <p:nvSpPr>
          <p:cNvPr id="157" name="object 134">
            <a:extLst>
              <a:ext uri="{FF2B5EF4-FFF2-40B4-BE49-F238E27FC236}">
                <a16:creationId xmlns:a16="http://schemas.microsoft.com/office/drawing/2014/main" id="{FC423F0C-6525-475E-828B-9A42910FA523}"/>
              </a:ext>
            </a:extLst>
          </p:cNvPr>
          <p:cNvSpPr txBox="1"/>
          <p:nvPr/>
        </p:nvSpPr>
        <p:spPr>
          <a:xfrm>
            <a:off x="7688522" y="3932617"/>
            <a:ext cx="76944" cy="789504"/>
          </a:xfrm>
          <a:prstGeom prst="rect">
            <a:avLst/>
          </a:prstGeom>
        </p:spPr>
        <p:txBody>
          <a:bodyPr vert="vert270" wrap="square" lIns="0" tIns="17780" rIns="0" bIns="0" rtlCol="0">
            <a:spAutoFit/>
          </a:bodyPr>
          <a:lstStyle/>
          <a:p>
            <a:pPr marL="12700">
              <a:lnSpc>
                <a:spcPct val="100000"/>
              </a:lnSpc>
              <a:spcBef>
                <a:spcPts val="140"/>
              </a:spcBef>
            </a:pPr>
            <a:r>
              <a:rPr sz="500" b="1" spc="-5">
                <a:latin typeface="Segoe Pro Semibold"/>
                <a:cs typeface="Segoe Pro Semibold"/>
              </a:rPr>
              <a:t>INDIRECT</a:t>
            </a:r>
            <a:r>
              <a:rPr sz="500" b="1" spc="-35">
                <a:latin typeface="Segoe Pro Semibold"/>
                <a:cs typeface="Segoe Pro Semibold"/>
              </a:rPr>
              <a:t> </a:t>
            </a:r>
            <a:r>
              <a:rPr sz="500" b="1" spc="-10">
                <a:latin typeface="Segoe Pro Semibold"/>
                <a:cs typeface="Segoe Pro Semibold"/>
              </a:rPr>
              <a:t>STAKEHOLDER</a:t>
            </a:r>
            <a:endParaRPr sz="500">
              <a:latin typeface="Segoe Pro Semibold"/>
              <a:cs typeface="Segoe Pro Semibold"/>
            </a:endParaRPr>
          </a:p>
        </p:txBody>
      </p:sp>
      <p:sp>
        <p:nvSpPr>
          <p:cNvPr id="154" name="object 131">
            <a:extLst>
              <a:ext uri="{FF2B5EF4-FFF2-40B4-BE49-F238E27FC236}">
                <a16:creationId xmlns:a16="http://schemas.microsoft.com/office/drawing/2014/main" id="{AC64C22F-0BDE-46A3-8C43-169D97053699}"/>
              </a:ext>
            </a:extLst>
          </p:cNvPr>
          <p:cNvSpPr txBox="1"/>
          <p:nvPr/>
        </p:nvSpPr>
        <p:spPr>
          <a:xfrm>
            <a:off x="8075694" y="3925916"/>
            <a:ext cx="1016910" cy="198772"/>
          </a:xfrm>
          <a:prstGeom prst="rect">
            <a:avLst/>
          </a:prstGeom>
        </p:spPr>
        <p:txBody>
          <a:bodyPr vert="horz" wrap="square" lIns="0" tIns="13970" rIns="0" bIns="0" rtlCol="0">
            <a:spAutoFit/>
          </a:bodyPr>
          <a:lstStyle/>
          <a:p>
            <a:pPr marL="12700">
              <a:lnSpc>
                <a:spcPct val="100000"/>
              </a:lnSpc>
              <a:spcBef>
                <a:spcPts val="110"/>
              </a:spcBef>
            </a:pPr>
            <a:r>
              <a:rPr sz="1200" b="1">
                <a:latin typeface="Segoe UI Semibold"/>
                <a:cs typeface="Segoe UI Semibold"/>
              </a:rPr>
              <a:t>Communities</a:t>
            </a:r>
            <a:endParaRPr sz="1200">
              <a:latin typeface="Segoe UI Semibold"/>
              <a:cs typeface="Segoe UI Semibold"/>
            </a:endParaRPr>
          </a:p>
        </p:txBody>
      </p:sp>
      <p:sp>
        <p:nvSpPr>
          <p:cNvPr id="155" name="object 132">
            <a:extLst>
              <a:ext uri="{FF2B5EF4-FFF2-40B4-BE49-F238E27FC236}">
                <a16:creationId xmlns:a16="http://schemas.microsoft.com/office/drawing/2014/main" id="{3AC4169E-2810-4655-BAF3-195078EF053F}"/>
              </a:ext>
            </a:extLst>
          </p:cNvPr>
          <p:cNvSpPr txBox="1"/>
          <p:nvPr/>
        </p:nvSpPr>
        <p:spPr>
          <a:xfrm>
            <a:off x="7849230" y="5071802"/>
            <a:ext cx="1457051" cy="845296"/>
          </a:xfrm>
          <a:prstGeom prst="rect">
            <a:avLst/>
          </a:prstGeom>
        </p:spPr>
        <p:txBody>
          <a:bodyPr vert="horz" wrap="square" lIns="0" tIns="12065" rIns="0" bIns="0" rtlCol="0">
            <a:spAutoFit/>
          </a:bodyPr>
          <a:lstStyle/>
          <a:p>
            <a:pPr marL="12700" marR="5080">
              <a:lnSpc>
                <a:spcPct val="110000"/>
              </a:lnSpc>
              <a:spcBef>
                <a:spcPts val="95"/>
              </a:spcBef>
            </a:pPr>
            <a:r>
              <a:rPr lang="en-US" sz="1000" spc="10">
                <a:solidFill>
                  <a:srgbClr val="FFFFFF"/>
                </a:solidFill>
                <a:latin typeface="Segoe UI"/>
                <a:cs typeface="Segoe UI"/>
              </a:rPr>
              <a:t>Which communities may be affected or even displaced by the short- or long-term use of the system?</a:t>
            </a:r>
          </a:p>
        </p:txBody>
      </p:sp>
      <p:sp>
        <p:nvSpPr>
          <p:cNvPr id="156" name="object 133">
            <a:extLst>
              <a:ext uri="{FF2B5EF4-FFF2-40B4-BE49-F238E27FC236}">
                <a16:creationId xmlns:a16="http://schemas.microsoft.com/office/drawing/2014/main" id="{BD913C6B-3E25-4445-85EC-09DCF3786D1C}"/>
              </a:ext>
            </a:extLst>
          </p:cNvPr>
          <p:cNvSpPr txBox="1"/>
          <p:nvPr/>
        </p:nvSpPr>
        <p:spPr>
          <a:xfrm>
            <a:off x="7849230" y="6230246"/>
            <a:ext cx="1507026" cy="254457"/>
          </a:xfrm>
          <a:prstGeom prst="rect">
            <a:avLst/>
          </a:prstGeom>
        </p:spPr>
        <p:txBody>
          <a:bodyPr vert="horz" wrap="square" lIns="0" tIns="12065" rIns="0" bIns="0" rtlCol="0">
            <a:spAutoFit/>
          </a:bodyPr>
          <a:lstStyle/>
          <a:p>
            <a:pPr marL="12700" marR="5080">
              <a:lnSpc>
                <a:spcPct val="102099"/>
              </a:lnSpc>
              <a:spcBef>
                <a:spcPts val="95"/>
              </a:spcBef>
            </a:pPr>
            <a:r>
              <a:rPr sz="800" b="1" i="1">
                <a:solidFill>
                  <a:srgbClr val="FFFFFF"/>
                </a:solidFill>
                <a:latin typeface="Segoe UI Semibold"/>
                <a:cs typeface="Segoe UI Semibold"/>
              </a:rPr>
              <a:t>E.g., </a:t>
            </a:r>
            <a:r>
              <a:rPr sz="800" b="1" i="1" spc="5">
                <a:solidFill>
                  <a:srgbClr val="FFFFFF"/>
                </a:solidFill>
                <a:latin typeface="Segoe UI Semibold"/>
                <a:cs typeface="Segoe UI Semibold"/>
              </a:rPr>
              <a:t>communities with low </a:t>
            </a:r>
            <a:r>
              <a:rPr sz="800" b="1" i="1">
                <a:solidFill>
                  <a:srgbClr val="FFFFFF"/>
                </a:solidFill>
                <a:latin typeface="Segoe UI Semibold"/>
                <a:cs typeface="Segoe UI Semibold"/>
              </a:rPr>
              <a:t>digital</a:t>
            </a:r>
            <a:r>
              <a:rPr lang="en-US" sz="800" b="1" i="1">
                <a:solidFill>
                  <a:srgbClr val="FFFFFF"/>
                </a:solidFill>
                <a:latin typeface="Segoe UI Semibold"/>
                <a:cs typeface="Segoe UI Semibold"/>
              </a:rPr>
              <a:t> </a:t>
            </a:r>
            <a:r>
              <a:rPr sz="800" b="1" i="1">
                <a:solidFill>
                  <a:srgbClr val="FFFFFF"/>
                </a:solidFill>
                <a:latin typeface="Segoe UI Semibold"/>
                <a:cs typeface="Segoe UI Semibold"/>
              </a:rPr>
              <a:t>literacy</a:t>
            </a:r>
            <a:endParaRPr sz="800">
              <a:latin typeface="Segoe UI Semibold"/>
              <a:cs typeface="Segoe UI Semibold"/>
            </a:endParaRPr>
          </a:p>
        </p:txBody>
      </p:sp>
      <p:grpSp>
        <p:nvGrpSpPr>
          <p:cNvPr id="105" name="object 82">
            <a:extLst>
              <a:ext uri="{FF2B5EF4-FFF2-40B4-BE49-F238E27FC236}">
                <a16:creationId xmlns:a16="http://schemas.microsoft.com/office/drawing/2014/main" id="{D9416212-BEFB-4D55-A5B8-BF14D2BC57D5}"/>
              </a:ext>
              <a:ext uri="{C183D7F6-B498-43B3-948B-1728B52AA6E4}">
                <adec:decorative xmlns:adec="http://schemas.microsoft.com/office/drawing/2017/decorative" val="1"/>
              </a:ext>
            </a:extLst>
          </p:cNvPr>
          <p:cNvGrpSpPr/>
          <p:nvPr/>
        </p:nvGrpSpPr>
        <p:grpSpPr>
          <a:xfrm>
            <a:off x="5722902" y="4511006"/>
            <a:ext cx="510853" cy="440010"/>
            <a:chOff x="8879310" y="7289841"/>
            <a:chExt cx="998219" cy="859790"/>
          </a:xfrm>
        </p:grpSpPr>
        <p:pic>
          <p:nvPicPr>
            <p:cNvPr id="106" name="object 83">
              <a:extLst>
                <a:ext uri="{FF2B5EF4-FFF2-40B4-BE49-F238E27FC236}">
                  <a16:creationId xmlns:a16="http://schemas.microsoft.com/office/drawing/2014/main" id="{85B72DD9-4D0B-4AD3-893A-46EDAAEF45D4}"/>
                </a:ext>
              </a:extLst>
            </p:cNvPr>
            <p:cNvPicPr/>
            <p:nvPr/>
          </p:nvPicPr>
          <p:blipFill>
            <a:blip r:embed="rId12" cstate="print"/>
            <a:stretch>
              <a:fillRect/>
            </a:stretch>
          </p:blipFill>
          <p:spPr>
            <a:xfrm>
              <a:off x="9548505" y="7814490"/>
              <a:ext cx="212646" cy="216642"/>
            </a:xfrm>
            <a:prstGeom prst="rect">
              <a:avLst/>
            </a:prstGeom>
          </p:spPr>
        </p:pic>
        <p:sp>
          <p:nvSpPr>
            <p:cNvPr id="107" name="object 84">
              <a:extLst>
                <a:ext uri="{FF2B5EF4-FFF2-40B4-BE49-F238E27FC236}">
                  <a16:creationId xmlns:a16="http://schemas.microsoft.com/office/drawing/2014/main" id="{F991A2F4-B134-4FD6-B220-A3A705F4D327}"/>
                </a:ext>
              </a:extLst>
            </p:cNvPr>
            <p:cNvSpPr/>
            <p:nvPr/>
          </p:nvSpPr>
          <p:spPr>
            <a:xfrm>
              <a:off x="8883370" y="7696485"/>
              <a:ext cx="989965" cy="452755"/>
            </a:xfrm>
            <a:custGeom>
              <a:avLst/>
              <a:gdLst/>
              <a:ahLst/>
              <a:cxnLst/>
              <a:rect l="l" t="t" r="r" b="b"/>
              <a:pathLst>
                <a:path w="989965" h="452754">
                  <a:moveTo>
                    <a:pt x="444093" y="213080"/>
                  </a:moveTo>
                  <a:lnTo>
                    <a:pt x="436854" y="169062"/>
                  </a:lnTo>
                  <a:lnTo>
                    <a:pt x="421601" y="127952"/>
                  </a:lnTo>
                  <a:lnTo>
                    <a:pt x="399110" y="90779"/>
                  </a:lnTo>
                  <a:lnTo>
                    <a:pt x="370128" y="58559"/>
                  </a:lnTo>
                  <a:lnTo>
                    <a:pt x="335432" y="32334"/>
                  </a:lnTo>
                  <a:lnTo>
                    <a:pt x="295783" y="13144"/>
                  </a:lnTo>
                  <a:lnTo>
                    <a:pt x="251942" y="2006"/>
                  </a:lnTo>
                  <a:lnTo>
                    <a:pt x="206895" y="0"/>
                  </a:lnTo>
                  <a:lnTo>
                    <a:pt x="163766" y="6946"/>
                  </a:lnTo>
                  <a:lnTo>
                    <a:pt x="123558" y="22085"/>
                  </a:lnTo>
                  <a:lnTo>
                    <a:pt x="87274" y="44640"/>
                  </a:lnTo>
                  <a:lnTo>
                    <a:pt x="55918" y="73863"/>
                  </a:lnTo>
                  <a:lnTo>
                    <a:pt x="30518" y="108966"/>
                  </a:lnTo>
                  <a:lnTo>
                    <a:pt x="12052" y="149161"/>
                  </a:lnTo>
                  <a:lnTo>
                    <a:pt x="1549" y="193713"/>
                  </a:lnTo>
                  <a:lnTo>
                    <a:pt x="0" y="239585"/>
                  </a:lnTo>
                  <a:lnTo>
                    <a:pt x="7239" y="283591"/>
                  </a:lnTo>
                  <a:lnTo>
                    <a:pt x="22491" y="324700"/>
                  </a:lnTo>
                  <a:lnTo>
                    <a:pt x="44996" y="361886"/>
                  </a:lnTo>
                  <a:lnTo>
                    <a:pt x="73977" y="394106"/>
                  </a:lnTo>
                  <a:lnTo>
                    <a:pt x="108673" y="420331"/>
                  </a:lnTo>
                  <a:lnTo>
                    <a:pt x="148323" y="439521"/>
                  </a:lnTo>
                  <a:lnTo>
                    <a:pt x="192163" y="450646"/>
                  </a:lnTo>
                  <a:lnTo>
                    <a:pt x="237197" y="452666"/>
                  </a:lnTo>
                  <a:lnTo>
                    <a:pt x="280339" y="445719"/>
                  </a:lnTo>
                  <a:lnTo>
                    <a:pt x="320548" y="430580"/>
                  </a:lnTo>
                  <a:lnTo>
                    <a:pt x="356831" y="408012"/>
                  </a:lnTo>
                  <a:lnTo>
                    <a:pt x="388175" y="378802"/>
                  </a:lnTo>
                  <a:lnTo>
                    <a:pt x="413588" y="343700"/>
                  </a:lnTo>
                  <a:lnTo>
                    <a:pt x="432041" y="303491"/>
                  </a:lnTo>
                  <a:lnTo>
                    <a:pt x="442544" y="258953"/>
                  </a:lnTo>
                  <a:lnTo>
                    <a:pt x="444093" y="213080"/>
                  </a:lnTo>
                  <a:close/>
                </a:path>
                <a:path w="989965" h="452754">
                  <a:moveTo>
                    <a:pt x="989926" y="213080"/>
                  </a:moveTo>
                  <a:lnTo>
                    <a:pt x="982687" y="169062"/>
                  </a:lnTo>
                  <a:lnTo>
                    <a:pt x="967435" y="127952"/>
                  </a:lnTo>
                  <a:lnTo>
                    <a:pt x="944943" y="90779"/>
                  </a:lnTo>
                  <a:lnTo>
                    <a:pt x="915949" y="58559"/>
                  </a:lnTo>
                  <a:lnTo>
                    <a:pt x="881253" y="32334"/>
                  </a:lnTo>
                  <a:lnTo>
                    <a:pt x="841603" y="13144"/>
                  </a:lnTo>
                  <a:lnTo>
                    <a:pt x="797775" y="2006"/>
                  </a:lnTo>
                  <a:lnTo>
                    <a:pt x="752729" y="0"/>
                  </a:lnTo>
                  <a:lnTo>
                    <a:pt x="709599" y="6946"/>
                  </a:lnTo>
                  <a:lnTo>
                    <a:pt x="669378" y="22085"/>
                  </a:lnTo>
                  <a:lnTo>
                    <a:pt x="633095" y="44640"/>
                  </a:lnTo>
                  <a:lnTo>
                    <a:pt x="601751" y="73863"/>
                  </a:lnTo>
                  <a:lnTo>
                    <a:pt x="576338" y="108966"/>
                  </a:lnTo>
                  <a:lnTo>
                    <a:pt x="557885" y="149161"/>
                  </a:lnTo>
                  <a:lnTo>
                    <a:pt x="547382" y="193713"/>
                  </a:lnTo>
                  <a:lnTo>
                    <a:pt x="545833" y="239585"/>
                  </a:lnTo>
                  <a:lnTo>
                    <a:pt x="553072" y="283591"/>
                  </a:lnTo>
                  <a:lnTo>
                    <a:pt x="568325" y="324700"/>
                  </a:lnTo>
                  <a:lnTo>
                    <a:pt x="590816" y="361886"/>
                  </a:lnTo>
                  <a:lnTo>
                    <a:pt x="619810" y="394106"/>
                  </a:lnTo>
                  <a:lnTo>
                    <a:pt x="654507" y="420331"/>
                  </a:lnTo>
                  <a:lnTo>
                    <a:pt x="694156" y="439521"/>
                  </a:lnTo>
                  <a:lnTo>
                    <a:pt x="737984" y="450646"/>
                  </a:lnTo>
                  <a:lnTo>
                    <a:pt x="783031" y="452666"/>
                  </a:lnTo>
                  <a:lnTo>
                    <a:pt x="826160" y="445719"/>
                  </a:lnTo>
                  <a:lnTo>
                    <a:pt x="866381" y="430580"/>
                  </a:lnTo>
                  <a:lnTo>
                    <a:pt x="902665" y="408012"/>
                  </a:lnTo>
                  <a:lnTo>
                    <a:pt x="934008" y="378802"/>
                  </a:lnTo>
                  <a:lnTo>
                    <a:pt x="959421" y="343700"/>
                  </a:lnTo>
                  <a:lnTo>
                    <a:pt x="977874" y="303491"/>
                  </a:lnTo>
                  <a:lnTo>
                    <a:pt x="988377" y="258953"/>
                  </a:lnTo>
                  <a:lnTo>
                    <a:pt x="989926" y="213080"/>
                  </a:lnTo>
                  <a:close/>
                </a:path>
              </a:pathLst>
            </a:custGeom>
            <a:solidFill>
              <a:srgbClr val="007CC4"/>
            </a:solidFill>
          </p:spPr>
          <p:txBody>
            <a:bodyPr wrap="square" lIns="0" tIns="0" rIns="0" bIns="0" rtlCol="0"/>
            <a:lstStyle/>
            <a:p>
              <a:endParaRPr/>
            </a:p>
          </p:txBody>
        </p:sp>
        <p:sp>
          <p:nvSpPr>
            <p:cNvPr id="108" name="object 85">
              <a:extLst>
                <a:ext uri="{FF2B5EF4-FFF2-40B4-BE49-F238E27FC236}">
                  <a16:creationId xmlns:a16="http://schemas.microsoft.com/office/drawing/2014/main" id="{AAE15412-7270-4E05-92D7-BADF403E2B18}"/>
                </a:ext>
              </a:extLst>
            </p:cNvPr>
            <p:cNvSpPr/>
            <p:nvPr/>
          </p:nvSpPr>
          <p:spPr>
            <a:xfrm>
              <a:off x="8947340" y="7755286"/>
              <a:ext cx="862330" cy="335280"/>
            </a:xfrm>
            <a:custGeom>
              <a:avLst/>
              <a:gdLst/>
              <a:ahLst/>
              <a:cxnLst/>
              <a:rect l="l" t="t" r="r" b="b"/>
              <a:pathLst>
                <a:path w="862329" h="335279">
                  <a:moveTo>
                    <a:pt x="316153" y="167525"/>
                  </a:moveTo>
                  <a:lnTo>
                    <a:pt x="310515" y="122986"/>
                  </a:lnTo>
                  <a:lnTo>
                    <a:pt x="294576" y="82969"/>
                  </a:lnTo>
                  <a:lnTo>
                    <a:pt x="269862" y="49060"/>
                  </a:lnTo>
                  <a:lnTo>
                    <a:pt x="237871" y="22872"/>
                  </a:lnTo>
                  <a:lnTo>
                    <a:pt x="200101" y="5981"/>
                  </a:lnTo>
                  <a:lnTo>
                    <a:pt x="158076" y="0"/>
                  </a:lnTo>
                  <a:lnTo>
                    <a:pt x="116052" y="5981"/>
                  </a:lnTo>
                  <a:lnTo>
                    <a:pt x="78295" y="22872"/>
                  </a:lnTo>
                  <a:lnTo>
                    <a:pt x="46304" y="49060"/>
                  </a:lnTo>
                  <a:lnTo>
                    <a:pt x="21577" y="82969"/>
                  </a:lnTo>
                  <a:lnTo>
                    <a:pt x="5651" y="122986"/>
                  </a:lnTo>
                  <a:lnTo>
                    <a:pt x="0" y="167525"/>
                  </a:lnTo>
                  <a:lnTo>
                    <a:pt x="5651" y="212064"/>
                  </a:lnTo>
                  <a:lnTo>
                    <a:pt x="21577" y="252082"/>
                  </a:lnTo>
                  <a:lnTo>
                    <a:pt x="46304" y="285991"/>
                  </a:lnTo>
                  <a:lnTo>
                    <a:pt x="78295" y="312191"/>
                  </a:lnTo>
                  <a:lnTo>
                    <a:pt x="116052" y="329082"/>
                  </a:lnTo>
                  <a:lnTo>
                    <a:pt x="158076" y="335064"/>
                  </a:lnTo>
                  <a:lnTo>
                    <a:pt x="200101" y="329082"/>
                  </a:lnTo>
                  <a:lnTo>
                    <a:pt x="237871" y="312191"/>
                  </a:lnTo>
                  <a:lnTo>
                    <a:pt x="269862" y="285991"/>
                  </a:lnTo>
                  <a:lnTo>
                    <a:pt x="294576" y="252082"/>
                  </a:lnTo>
                  <a:lnTo>
                    <a:pt x="310515" y="212064"/>
                  </a:lnTo>
                  <a:lnTo>
                    <a:pt x="316153" y="167525"/>
                  </a:lnTo>
                  <a:close/>
                </a:path>
                <a:path w="862329" h="335279">
                  <a:moveTo>
                    <a:pt x="861987" y="167525"/>
                  </a:moveTo>
                  <a:lnTo>
                    <a:pt x="856348" y="122986"/>
                  </a:lnTo>
                  <a:lnTo>
                    <a:pt x="840409" y="82969"/>
                  </a:lnTo>
                  <a:lnTo>
                    <a:pt x="815695" y="49060"/>
                  </a:lnTo>
                  <a:lnTo>
                    <a:pt x="783691" y="22872"/>
                  </a:lnTo>
                  <a:lnTo>
                    <a:pt x="745934" y="5981"/>
                  </a:lnTo>
                  <a:lnTo>
                    <a:pt x="703910" y="0"/>
                  </a:lnTo>
                  <a:lnTo>
                    <a:pt x="661885" y="5981"/>
                  </a:lnTo>
                  <a:lnTo>
                    <a:pt x="624128" y="22872"/>
                  </a:lnTo>
                  <a:lnTo>
                    <a:pt x="592137" y="49060"/>
                  </a:lnTo>
                  <a:lnTo>
                    <a:pt x="567410" y="82969"/>
                  </a:lnTo>
                  <a:lnTo>
                    <a:pt x="551484" y="122986"/>
                  </a:lnTo>
                  <a:lnTo>
                    <a:pt x="545833" y="167525"/>
                  </a:lnTo>
                  <a:lnTo>
                    <a:pt x="551484" y="212064"/>
                  </a:lnTo>
                  <a:lnTo>
                    <a:pt x="567410" y="252082"/>
                  </a:lnTo>
                  <a:lnTo>
                    <a:pt x="592137" y="285991"/>
                  </a:lnTo>
                  <a:lnTo>
                    <a:pt x="624128" y="312191"/>
                  </a:lnTo>
                  <a:lnTo>
                    <a:pt x="661885" y="329082"/>
                  </a:lnTo>
                  <a:lnTo>
                    <a:pt x="703910" y="335064"/>
                  </a:lnTo>
                  <a:lnTo>
                    <a:pt x="745934" y="329082"/>
                  </a:lnTo>
                  <a:lnTo>
                    <a:pt x="783691" y="312191"/>
                  </a:lnTo>
                  <a:lnTo>
                    <a:pt x="815695" y="285991"/>
                  </a:lnTo>
                  <a:lnTo>
                    <a:pt x="840409" y="252082"/>
                  </a:lnTo>
                  <a:lnTo>
                    <a:pt x="856348" y="212064"/>
                  </a:lnTo>
                  <a:lnTo>
                    <a:pt x="861987" y="167525"/>
                  </a:lnTo>
                  <a:close/>
                </a:path>
              </a:pathLst>
            </a:custGeom>
            <a:solidFill>
              <a:srgbClr val="000000"/>
            </a:solidFill>
          </p:spPr>
          <p:txBody>
            <a:bodyPr wrap="square" lIns="0" tIns="0" rIns="0" bIns="0" rtlCol="0"/>
            <a:lstStyle/>
            <a:p>
              <a:endParaRPr/>
            </a:p>
          </p:txBody>
        </p:sp>
        <p:sp>
          <p:nvSpPr>
            <p:cNvPr id="109" name="object 86">
              <a:extLst>
                <a:ext uri="{FF2B5EF4-FFF2-40B4-BE49-F238E27FC236}">
                  <a16:creationId xmlns:a16="http://schemas.microsoft.com/office/drawing/2014/main" id="{51E331C2-4771-48A7-8A67-94FEB086EF63}"/>
                </a:ext>
              </a:extLst>
            </p:cNvPr>
            <p:cNvSpPr/>
            <p:nvPr/>
          </p:nvSpPr>
          <p:spPr>
            <a:xfrm>
              <a:off x="9315517" y="7885791"/>
              <a:ext cx="136525" cy="74295"/>
            </a:xfrm>
            <a:custGeom>
              <a:avLst/>
              <a:gdLst/>
              <a:ahLst/>
              <a:cxnLst/>
              <a:rect l="l" t="t" r="r" b="b"/>
              <a:pathLst>
                <a:path w="136525" h="74295">
                  <a:moveTo>
                    <a:pt x="136121" y="0"/>
                  </a:moveTo>
                  <a:lnTo>
                    <a:pt x="0" y="0"/>
                  </a:lnTo>
                  <a:lnTo>
                    <a:pt x="0" y="74050"/>
                  </a:lnTo>
                  <a:lnTo>
                    <a:pt x="136121" y="74050"/>
                  </a:lnTo>
                  <a:lnTo>
                    <a:pt x="136121" y="0"/>
                  </a:lnTo>
                  <a:close/>
                </a:path>
              </a:pathLst>
            </a:custGeom>
            <a:solidFill>
              <a:srgbClr val="007CC4"/>
            </a:solidFill>
          </p:spPr>
          <p:txBody>
            <a:bodyPr wrap="square" lIns="0" tIns="0" rIns="0" bIns="0" rtlCol="0"/>
            <a:lstStyle/>
            <a:p>
              <a:endParaRPr/>
            </a:p>
          </p:txBody>
        </p:sp>
        <p:sp>
          <p:nvSpPr>
            <p:cNvPr id="110" name="object 87">
              <a:extLst>
                <a:ext uri="{FF2B5EF4-FFF2-40B4-BE49-F238E27FC236}">
                  <a16:creationId xmlns:a16="http://schemas.microsoft.com/office/drawing/2014/main" id="{781F6AEF-329C-4F36-97DA-0E012B278540}"/>
                </a:ext>
              </a:extLst>
            </p:cNvPr>
            <p:cNvSpPr/>
            <p:nvPr/>
          </p:nvSpPr>
          <p:spPr>
            <a:xfrm>
              <a:off x="8879306" y="7289844"/>
              <a:ext cx="998219" cy="454025"/>
            </a:xfrm>
            <a:custGeom>
              <a:avLst/>
              <a:gdLst/>
              <a:ahLst/>
              <a:cxnLst/>
              <a:rect l="l" t="t" r="r" b="b"/>
              <a:pathLst>
                <a:path w="998220" h="454025">
                  <a:moveTo>
                    <a:pt x="823696" y="0"/>
                  </a:moveTo>
                  <a:lnTo>
                    <a:pt x="174358" y="0"/>
                  </a:lnTo>
                  <a:lnTo>
                    <a:pt x="174358" y="233514"/>
                  </a:lnTo>
                  <a:lnTo>
                    <a:pt x="823696" y="233514"/>
                  </a:lnTo>
                  <a:lnTo>
                    <a:pt x="823696" y="0"/>
                  </a:lnTo>
                  <a:close/>
                </a:path>
                <a:path w="998220" h="454025">
                  <a:moveTo>
                    <a:pt x="998067" y="328129"/>
                  </a:moveTo>
                  <a:lnTo>
                    <a:pt x="0" y="328129"/>
                  </a:lnTo>
                  <a:lnTo>
                    <a:pt x="0" y="453758"/>
                  </a:lnTo>
                  <a:lnTo>
                    <a:pt x="998067" y="453758"/>
                  </a:lnTo>
                  <a:lnTo>
                    <a:pt x="998067" y="328129"/>
                  </a:lnTo>
                  <a:close/>
                </a:path>
              </a:pathLst>
            </a:custGeom>
            <a:solidFill>
              <a:srgbClr val="FFB900"/>
            </a:solidFill>
          </p:spPr>
          <p:txBody>
            <a:bodyPr wrap="square" lIns="0" tIns="0" rIns="0" bIns="0" rtlCol="0"/>
            <a:lstStyle/>
            <a:p>
              <a:endParaRPr/>
            </a:p>
          </p:txBody>
        </p:sp>
        <p:sp>
          <p:nvSpPr>
            <p:cNvPr id="111" name="object 88">
              <a:extLst>
                <a:ext uri="{FF2B5EF4-FFF2-40B4-BE49-F238E27FC236}">
                  <a16:creationId xmlns:a16="http://schemas.microsoft.com/office/drawing/2014/main" id="{062DD79F-5199-438C-AAE0-31315260ABD2}"/>
                </a:ext>
              </a:extLst>
            </p:cNvPr>
            <p:cNvSpPr/>
            <p:nvPr/>
          </p:nvSpPr>
          <p:spPr>
            <a:xfrm>
              <a:off x="9053671" y="7523352"/>
              <a:ext cx="649605" cy="70485"/>
            </a:xfrm>
            <a:custGeom>
              <a:avLst/>
              <a:gdLst/>
              <a:ahLst/>
              <a:cxnLst/>
              <a:rect l="l" t="t" r="r" b="b"/>
              <a:pathLst>
                <a:path w="649604" h="70484">
                  <a:moveTo>
                    <a:pt x="649341" y="0"/>
                  </a:moveTo>
                  <a:lnTo>
                    <a:pt x="0" y="0"/>
                  </a:lnTo>
                  <a:lnTo>
                    <a:pt x="0" y="70280"/>
                  </a:lnTo>
                  <a:lnTo>
                    <a:pt x="649341" y="70280"/>
                  </a:lnTo>
                  <a:lnTo>
                    <a:pt x="649341" y="0"/>
                  </a:lnTo>
                  <a:close/>
                </a:path>
              </a:pathLst>
            </a:custGeom>
            <a:solidFill>
              <a:srgbClr val="188240"/>
            </a:solidFill>
          </p:spPr>
          <p:txBody>
            <a:bodyPr wrap="square" lIns="0" tIns="0" rIns="0" bIns="0" rtlCol="0"/>
            <a:lstStyle/>
            <a:p>
              <a:endParaRPr/>
            </a:p>
          </p:txBody>
        </p:sp>
      </p:grpSp>
      <p:sp>
        <p:nvSpPr>
          <p:cNvPr id="126" name="object 103">
            <a:extLst>
              <a:ext uri="{FF2B5EF4-FFF2-40B4-BE49-F238E27FC236}">
                <a16:creationId xmlns:a16="http://schemas.microsoft.com/office/drawing/2014/main" id="{BD1CBB52-3525-432D-B3D1-2EF4C3EC9FFA}"/>
              </a:ext>
              <a:ext uri="{C183D7F6-B498-43B3-948B-1728B52AA6E4}">
                <adec:decorative xmlns:adec="http://schemas.microsoft.com/office/drawing/2017/decorative" val="1"/>
              </a:ext>
            </a:extLst>
          </p:cNvPr>
          <p:cNvSpPr/>
          <p:nvPr/>
        </p:nvSpPr>
        <p:spPr>
          <a:xfrm>
            <a:off x="9900057" y="3741666"/>
            <a:ext cx="1967799" cy="2983791"/>
          </a:xfrm>
          <a:custGeom>
            <a:avLst/>
            <a:gdLst/>
            <a:ahLst/>
            <a:cxnLst/>
            <a:rect l="l" t="t" r="r" b="b"/>
            <a:pathLst>
              <a:path w="2725419" h="4132579">
                <a:moveTo>
                  <a:pt x="2285197"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92746"/>
                </a:lnTo>
                <a:lnTo>
                  <a:pt x="2580" y="3740664"/>
                </a:lnTo>
                <a:lnTo>
                  <a:pt x="10143" y="3787088"/>
                </a:lnTo>
                <a:lnTo>
                  <a:pt x="22420" y="3831749"/>
                </a:lnTo>
                <a:lnTo>
                  <a:pt x="39142" y="3874379"/>
                </a:lnTo>
                <a:lnTo>
                  <a:pt x="60042" y="3914710"/>
                </a:lnTo>
                <a:lnTo>
                  <a:pt x="84851" y="3952473"/>
                </a:lnTo>
                <a:lnTo>
                  <a:pt x="113301" y="3987399"/>
                </a:lnTo>
                <a:lnTo>
                  <a:pt x="145123" y="4019222"/>
                </a:lnTo>
                <a:lnTo>
                  <a:pt x="180050" y="4047672"/>
                </a:lnTo>
                <a:lnTo>
                  <a:pt x="217813" y="4072481"/>
                </a:lnTo>
                <a:lnTo>
                  <a:pt x="258143" y="4093380"/>
                </a:lnTo>
                <a:lnTo>
                  <a:pt x="300773" y="4110103"/>
                </a:lnTo>
                <a:lnTo>
                  <a:pt x="345434" y="4122380"/>
                </a:lnTo>
                <a:lnTo>
                  <a:pt x="391858" y="4129942"/>
                </a:lnTo>
                <a:lnTo>
                  <a:pt x="439777" y="4132523"/>
                </a:lnTo>
                <a:lnTo>
                  <a:pt x="2285197" y="4132523"/>
                </a:lnTo>
                <a:lnTo>
                  <a:pt x="2333116" y="4129942"/>
                </a:lnTo>
                <a:lnTo>
                  <a:pt x="2379540" y="4122380"/>
                </a:lnTo>
                <a:lnTo>
                  <a:pt x="2424201" y="4110103"/>
                </a:lnTo>
                <a:lnTo>
                  <a:pt x="2466831" y="4093380"/>
                </a:lnTo>
                <a:lnTo>
                  <a:pt x="2507161" y="4072481"/>
                </a:lnTo>
                <a:lnTo>
                  <a:pt x="2544924" y="4047672"/>
                </a:lnTo>
                <a:lnTo>
                  <a:pt x="2579851" y="4019222"/>
                </a:lnTo>
                <a:lnTo>
                  <a:pt x="2611673" y="3987399"/>
                </a:lnTo>
                <a:lnTo>
                  <a:pt x="2640123" y="3952473"/>
                </a:lnTo>
                <a:lnTo>
                  <a:pt x="2664932" y="3914710"/>
                </a:lnTo>
                <a:lnTo>
                  <a:pt x="2685832" y="3874379"/>
                </a:lnTo>
                <a:lnTo>
                  <a:pt x="2702554" y="3831749"/>
                </a:lnTo>
                <a:lnTo>
                  <a:pt x="2714831" y="3787088"/>
                </a:lnTo>
                <a:lnTo>
                  <a:pt x="2722394" y="3740664"/>
                </a:lnTo>
                <a:lnTo>
                  <a:pt x="2724974" y="3692746"/>
                </a:lnTo>
                <a:lnTo>
                  <a:pt x="2724974" y="439777"/>
                </a:lnTo>
                <a:lnTo>
                  <a:pt x="2722394" y="391858"/>
                </a:lnTo>
                <a:lnTo>
                  <a:pt x="2714831" y="345434"/>
                </a:lnTo>
                <a:lnTo>
                  <a:pt x="2702554" y="300773"/>
                </a:lnTo>
                <a:lnTo>
                  <a:pt x="2685832" y="258143"/>
                </a:lnTo>
                <a:lnTo>
                  <a:pt x="2664932" y="217813"/>
                </a:lnTo>
                <a:lnTo>
                  <a:pt x="2640123" y="180050"/>
                </a:lnTo>
                <a:lnTo>
                  <a:pt x="2611673" y="145123"/>
                </a:lnTo>
                <a:lnTo>
                  <a:pt x="2579851" y="113301"/>
                </a:lnTo>
                <a:lnTo>
                  <a:pt x="2544924" y="84851"/>
                </a:lnTo>
                <a:lnTo>
                  <a:pt x="2507161" y="60042"/>
                </a:lnTo>
                <a:lnTo>
                  <a:pt x="2466831" y="39142"/>
                </a:lnTo>
                <a:lnTo>
                  <a:pt x="2424201" y="22420"/>
                </a:lnTo>
                <a:lnTo>
                  <a:pt x="2379540" y="10143"/>
                </a:lnTo>
                <a:lnTo>
                  <a:pt x="2333116" y="2580"/>
                </a:lnTo>
                <a:lnTo>
                  <a:pt x="2285197" y="0"/>
                </a:lnTo>
                <a:close/>
              </a:path>
            </a:pathLst>
          </a:custGeom>
          <a:solidFill>
            <a:srgbClr val="000000"/>
          </a:solidFill>
        </p:spPr>
        <p:txBody>
          <a:bodyPr wrap="square" lIns="0" tIns="0" rIns="0" bIns="0" rtlCol="0"/>
          <a:lstStyle/>
          <a:p>
            <a:endParaRPr/>
          </a:p>
        </p:txBody>
      </p:sp>
      <p:sp>
        <p:nvSpPr>
          <p:cNvPr id="127" name="object 104">
            <a:extLst>
              <a:ext uri="{FF2B5EF4-FFF2-40B4-BE49-F238E27FC236}">
                <a16:creationId xmlns:a16="http://schemas.microsoft.com/office/drawing/2014/main" id="{CD0738A8-5C7E-4690-AEAD-1B741615D5AE}"/>
              </a:ext>
              <a:ext uri="{C183D7F6-B498-43B3-948B-1728B52AA6E4}">
                <adec:decorative xmlns:adec="http://schemas.microsoft.com/office/drawing/2017/decorative" val="1"/>
              </a:ext>
            </a:extLst>
          </p:cNvPr>
          <p:cNvSpPr/>
          <p:nvPr/>
        </p:nvSpPr>
        <p:spPr>
          <a:xfrm>
            <a:off x="9900057" y="3734047"/>
            <a:ext cx="1967799" cy="1098222"/>
          </a:xfrm>
          <a:custGeom>
            <a:avLst/>
            <a:gdLst/>
            <a:ahLst/>
            <a:cxnLst/>
            <a:rect l="l" t="t" r="r" b="b"/>
            <a:pathLst>
              <a:path w="2725419" h="1744979">
                <a:moveTo>
                  <a:pt x="2285197"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1744732"/>
                </a:lnTo>
                <a:lnTo>
                  <a:pt x="2724974" y="1744732"/>
                </a:lnTo>
                <a:lnTo>
                  <a:pt x="2724974" y="439777"/>
                </a:lnTo>
                <a:lnTo>
                  <a:pt x="2722394" y="391858"/>
                </a:lnTo>
                <a:lnTo>
                  <a:pt x="2714831" y="345434"/>
                </a:lnTo>
                <a:lnTo>
                  <a:pt x="2702554" y="300773"/>
                </a:lnTo>
                <a:lnTo>
                  <a:pt x="2685832" y="258143"/>
                </a:lnTo>
                <a:lnTo>
                  <a:pt x="2664932" y="217813"/>
                </a:lnTo>
                <a:lnTo>
                  <a:pt x="2640123" y="180050"/>
                </a:lnTo>
                <a:lnTo>
                  <a:pt x="2611673" y="145123"/>
                </a:lnTo>
                <a:lnTo>
                  <a:pt x="2579851" y="113301"/>
                </a:lnTo>
                <a:lnTo>
                  <a:pt x="2544924" y="84851"/>
                </a:lnTo>
                <a:lnTo>
                  <a:pt x="2507161" y="60042"/>
                </a:lnTo>
                <a:lnTo>
                  <a:pt x="2466831" y="39142"/>
                </a:lnTo>
                <a:lnTo>
                  <a:pt x="2424201" y="22420"/>
                </a:lnTo>
                <a:lnTo>
                  <a:pt x="2379540" y="10143"/>
                </a:lnTo>
                <a:lnTo>
                  <a:pt x="2333116" y="2580"/>
                </a:lnTo>
                <a:lnTo>
                  <a:pt x="2285197" y="0"/>
                </a:lnTo>
                <a:close/>
              </a:path>
            </a:pathLst>
          </a:custGeom>
          <a:solidFill>
            <a:srgbClr val="FFFFFF"/>
          </a:solidFill>
        </p:spPr>
        <p:txBody>
          <a:bodyPr wrap="square" lIns="0" tIns="0" rIns="0" bIns="0" rtlCol="0"/>
          <a:lstStyle/>
          <a:p>
            <a:endParaRPr/>
          </a:p>
        </p:txBody>
      </p:sp>
      <p:sp>
        <p:nvSpPr>
          <p:cNvPr id="150" name="object 127">
            <a:extLst>
              <a:ext uri="{FF2B5EF4-FFF2-40B4-BE49-F238E27FC236}">
                <a16:creationId xmlns:a16="http://schemas.microsoft.com/office/drawing/2014/main" id="{D765CB5A-7163-4DDF-9E51-B2B86DA0E63F}"/>
              </a:ext>
            </a:extLst>
          </p:cNvPr>
          <p:cNvSpPr txBox="1"/>
          <p:nvPr/>
        </p:nvSpPr>
        <p:spPr>
          <a:xfrm>
            <a:off x="9988242" y="3932617"/>
            <a:ext cx="76944" cy="789504"/>
          </a:xfrm>
          <a:prstGeom prst="rect">
            <a:avLst/>
          </a:prstGeom>
        </p:spPr>
        <p:txBody>
          <a:bodyPr vert="vert270" wrap="square" lIns="0" tIns="17780" rIns="0" bIns="0" rtlCol="0">
            <a:spAutoFit/>
          </a:bodyPr>
          <a:lstStyle/>
          <a:p>
            <a:pPr marL="12700">
              <a:lnSpc>
                <a:spcPct val="100000"/>
              </a:lnSpc>
              <a:spcBef>
                <a:spcPts val="140"/>
              </a:spcBef>
            </a:pPr>
            <a:r>
              <a:rPr sz="500" b="1" spc="-5">
                <a:latin typeface="Segoe Pro Semibold"/>
                <a:cs typeface="Segoe Pro Semibold"/>
              </a:rPr>
              <a:t>INDIRECT</a:t>
            </a:r>
            <a:r>
              <a:rPr sz="500" b="1" spc="-35">
                <a:latin typeface="Segoe Pro Semibold"/>
                <a:cs typeface="Segoe Pro Semibold"/>
              </a:rPr>
              <a:t> </a:t>
            </a:r>
            <a:r>
              <a:rPr sz="500" b="1" spc="-10">
                <a:latin typeface="Segoe Pro Semibold"/>
                <a:cs typeface="Segoe Pro Semibold"/>
              </a:rPr>
              <a:t>STAKEHOLDER</a:t>
            </a:r>
            <a:endParaRPr sz="500">
              <a:latin typeface="Segoe Pro Semibold"/>
              <a:cs typeface="Segoe Pro Semibold"/>
            </a:endParaRPr>
          </a:p>
        </p:txBody>
      </p:sp>
      <p:sp>
        <p:nvSpPr>
          <p:cNvPr id="128" name="object 105">
            <a:extLst>
              <a:ext uri="{FF2B5EF4-FFF2-40B4-BE49-F238E27FC236}">
                <a16:creationId xmlns:a16="http://schemas.microsoft.com/office/drawing/2014/main" id="{2206A46C-5708-401F-8B8D-AB5C18630966}"/>
              </a:ext>
            </a:extLst>
          </p:cNvPr>
          <p:cNvSpPr txBox="1"/>
          <p:nvPr/>
        </p:nvSpPr>
        <p:spPr>
          <a:xfrm>
            <a:off x="10469336" y="3925916"/>
            <a:ext cx="828933" cy="373436"/>
          </a:xfrm>
          <a:prstGeom prst="rect">
            <a:avLst/>
          </a:prstGeom>
        </p:spPr>
        <p:txBody>
          <a:bodyPr vert="horz" wrap="square" lIns="0" tIns="12065" rIns="0" bIns="0" rtlCol="0">
            <a:spAutoFit/>
          </a:bodyPr>
          <a:lstStyle/>
          <a:p>
            <a:pPr marL="220979" marR="5080" indent="-208915">
              <a:lnSpc>
                <a:spcPct val="100800"/>
              </a:lnSpc>
              <a:spcBef>
                <a:spcPts val="95"/>
              </a:spcBef>
            </a:pPr>
            <a:r>
              <a:rPr sz="1200" b="1">
                <a:latin typeface="Segoe UI Semibold"/>
                <a:cs typeface="Segoe UI Semibold"/>
              </a:rPr>
              <a:t>Associa</a:t>
            </a:r>
            <a:r>
              <a:rPr sz="1200" b="1" spc="-5">
                <a:latin typeface="Segoe UI Semibold"/>
                <a:cs typeface="Segoe UI Semibold"/>
              </a:rPr>
              <a:t>t</a:t>
            </a:r>
            <a:r>
              <a:rPr sz="1200" b="1">
                <a:latin typeface="Segoe UI Semibold"/>
                <a:cs typeface="Segoe UI Semibold"/>
              </a:rPr>
              <a:t>ed</a:t>
            </a:r>
            <a:r>
              <a:rPr lang="en-US" sz="1200" b="1">
                <a:latin typeface="Segoe UI Semibold"/>
                <a:cs typeface="Segoe UI Semibold"/>
              </a:rPr>
              <a:t> </a:t>
            </a:r>
            <a:r>
              <a:rPr sz="1200" b="1">
                <a:latin typeface="Segoe UI Semibold"/>
                <a:cs typeface="Segoe UI Semibold"/>
              </a:rPr>
              <a:t>Parties</a:t>
            </a:r>
            <a:endParaRPr sz="1200">
              <a:latin typeface="Segoe UI Semibold"/>
              <a:cs typeface="Segoe UI Semibold"/>
            </a:endParaRPr>
          </a:p>
        </p:txBody>
      </p:sp>
      <p:sp>
        <p:nvSpPr>
          <p:cNvPr id="129" name="object 106">
            <a:extLst>
              <a:ext uri="{FF2B5EF4-FFF2-40B4-BE49-F238E27FC236}">
                <a16:creationId xmlns:a16="http://schemas.microsoft.com/office/drawing/2014/main" id="{5FF1DBDC-A01A-4C12-8408-8308A33E83DD}"/>
              </a:ext>
            </a:extLst>
          </p:cNvPr>
          <p:cNvSpPr txBox="1"/>
          <p:nvPr/>
        </p:nvSpPr>
        <p:spPr>
          <a:xfrm>
            <a:off x="10148949" y="5059864"/>
            <a:ext cx="1523073" cy="845296"/>
          </a:xfrm>
          <a:prstGeom prst="rect">
            <a:avLst/>
          </a:prstGeom>
        </p:spPr>
        <p:txBody>
          <a:bodyPr vert="horz" wrap="square" lIns="0" tIns="12065" rIns="0" bIns="0" rtlCol="0">
            <a:spAutoFit/>
          </a:bodyPr>
          <a:lstStyle/>
          <a:p>
            <a:pPr marL="12700" marR="5080">
              <a:lnSpc>
                <a:spcPct val="110000"/>
              </a:lnSpc>
              <a:spcBef>
                <a:spcPts val="95"/>
              </a:spcBef>
            </a:pPr>
            <a:r>
              <a:rPr lang="en-US" sz="1000" spc="10">
                <a:solidFill>
                  <a:srgbClr val="FFFFFF"/>
                </a:solidFill>
                <a:latin typeface="Segoe UI"/>
                <a:cs typeface="Segoe UI"/>
              </a:rPr>
              <a:t>Who may have substantial interest in the system based on their relationship to other stakeholders?</a:t>
            </a:r>
          </a:p>
        </p:txBody>
      </p:sp>
      <p:sp>
        <p:nvSpPr>
          <p:cNvPr id="130" name="object 107">
            <a:extLst>
              <a:ext uri="{FF2B5EF4-FFF2-40B4-BE49-F238E27FC236}">
                <a16:creationId xmlns:a16="http://schemas.microsoft.com/office/drawing/2014/main" id="{2E6A578B-27C4-4B75-B39C-078EF4029619}"/>
              </a:ext>
            </a:extLst>
          </p:cNvPr>
          <p:cNvSpPr txBox="1"/>
          <p:nvPr/>
        </p:nvSpPr>
        <p:spPr>
          <a:xfrm>
            <a:off x="10148949" y="6229876"/>
            <a:ext cx="1525183" cy="255198"/>
          </a:xfrm>
          <a:prstGeom prst="rect">
            <a:avLst/>
          </a:prstGeom>
        </p:spPr>
        <p:txBody>
          <a:bodyPr vert="horz" wrap="square" lIns="0" tIns="12065" rIns="0" bIns="0" rtlCol="0">
            <a:spAutoFit/>
          </a:bodyPr>
          <a:lstStyle/>
          <a:p>
            <a:pPr marL="12700" marR="5080">
              <a:lnSpc>
                <a:spcPct val="102099"/>
              </a:lnSpc>
              <a:spcBef>
                <a:spcPts val="95"/>
              </a:spcBef>
            </a:pPr>
            <a:r>
              <a:rPr sz="800" b="1" i="1">
                <a:solidFill>
                  <a:srgbClr val="FFFFFF"/>
                </a:solidFill>
                <a:latin typeface="Segoe UI Semibold"/>
                <a:cs typeface="Segoe UI Semibold"/>
              </a:rPr>
              <a:t>E.g., </a:t>
            </a:r>
            <a:r>
              <a:rPr sz="800" b="1" i="1" spc="5">
                <a:solidFill>
                  <a:srgbClr val="FFFFFF"/>
                </a:solidFill>
                <a:latin typeface="Segoe UI Semibold"/>
                <a:cs typeface="Segoe UI Semibold"/>
              </a:rPr>
              <a:t>company partners, </a:t>
            </a:r>
            <a:r>
              <a:rPr sz="800" b="1" i="1" spc="10">
                <a:solidFill>
                  <a:srgbClr val="FFFFFF"/>
                </a:solidFill>
                <a:latin typeface="Segoe UI Semibold"/>
                <a:cs typeface="Segoe UI Semibold"/>
              </a:rPr>
              <a:t>family</a:t>
            </a:r>
            <a:r>
              <a:rPr lang="en-US" sz="800" b="1" i="1" spc="10">
                <a:solidFill>
                  <a:srgbClr val="FFFFFF"/>
                </a:solidFill>
                <a:latin typeface="Segoe UI Semibold"/>
                <a:cs typeface="Segoe UI Semibold"/>
              </a:rPr>
              <a:t> </a:t>
            </a:r>
            <a:r>
              <a:rPr sz="800" b="1" i="1" spc="10">
                <a:solidFill>
                  <a:srgbClr val="FFFFFF"/>
                </a:solidFill>
                <a:latin typeface="Segoe UI Semibold"/>
                <a:cs typeface="Segoe UI Semibold"/>
              </a:rPr>
              <a:t>members</a:t>
            </a:r>
            <a:endParaRPr sz="800">
              <a:latin typeface="Segoe UI Semibold"/>
              <a:cs typeface="Segoe UI Semibold"/>
            </a:endParaRPr>
          </a:p>
        </p:txBody>
      </p:sp>
      <p:grpSp>
        <p:nvGrpSpPr>
          <p:cNvPr id="131" name="object 108">
            <a:extLst>
              <a:ext uri="{FF2B5EF4-FFF2-40B4-BE49-F238E27FC236}">
                <a16:creationId xmlns:a16="http://schemas.microsoft.com/office/drawing/2014/main" id="{CAF72C77-F2E2-478F-9E44-2537492EF0D2}"/>
              </a:ext>
              <a:ext uri="{C183D7F6-B498-43B3-948B-1728B52AA6E4}">
                <adec:decorative xmlns:adec="http://schemas.microsoft.com/office/drawing/2017/decorative" val="1"/>
              </a:ext>
            </a:extLst>
          </p:cNvPr>
          <p:cNvGrpSpPr/>
          <p:nvPr/>
        </p:nvGrpSpPr>
        <p:grpSpPr>
          <a:xfrm>
            <a:off x="10705281" y="4504541"/>
            <a:ext cx="470558" cy="428311"/>
            <a:chOff x="16796591" y="7263299"/>
            <a:chExt cx="919480" cy="836930"/>
          </a:xfrm>
        </p:grpSpPr>
        <p:sp>
          <p:nvSpPr>
            <p:cNvPr id="132" name="object 109">
              <a:extLst>
                <a:ext uri="{FF2B5EF4-FFF2-40B4-BE49-F238E27FC236}">
                  <a16:creationId xmlns:a16="http://schemas.microsoft.com/office/drawing/2014/main" id="{95EBE29E-F916-4FAC-8D2C-1B8DE0BD4885}"/>
                </a:ext>
              </a:extLst>
            </p:cNvPr>
            <p:cNvSpPr/>
            <p:nvPr/>
          </p:nvSpPr>
          <p:spPr>
            <a:xfrm>
              <a:off x="16868537" y="7313361"/>
              <a:ext cx="502920" cy="247650"/>
            </a:xfrm>
            <a:custGeom>
              <a:avLst/>
              <a:gdLst/>
              <a:ahLst/>
              <a:cxnLst/>
              <a:rect l="l" t="t" r="r" b="b"/>
              <a:pathLst>
                <a:path w="502919" h="247650">
                  <a:moveTo>
                    <a:pt x="0" y="0"/>
                  </a:moveTo>
                  <a:lnTo>
                    <a:pt x="251186" y="247280"/>
                  </a:lnTo>
                  <a:lnTo>
                    <a:pt x="502382" y="0"/>
                  </a:lnTo>
                  <a:lnTo>
                    <a:pt x="251186" y="0"/>
                  </a:lnTo>
                </a:path>
              </a:pathLst>
            </a:custGeom>
            <a:ln w="20941">
              <a:solidFill>
                <a:srgbClr val="188240"/>
              </a:solidFill>
            </a:ln>
          </p:spPr>
          <p:txBody>
            <a:bodyPr wrap="square" lIns="0" tIns="0" rIns="0" bIns="0" rtlCol="0"/>
            <a:lstStyle/>
            <a:p>
              <a:endParaRPr/>
            </a:p>
          </p:txBody>
        </p:sp>
        <p:pic>
          <p:nvPicPr>
            <p:cNvPr id="133" name="object 110">
              <a:extLst>
                <a:ext uri="{FF2B5EF4-FFF2-40B4-BE49-F238E27FC236}">
                  <a16:creationId xmlns:a16="http://schemas.microsoft.com/office/drawing/2014/main" id="{D44CB661-3878-4856-9450-BF1E99E3A4D4}"/>
                </a:ext>
              </a:extLst>
            </p:cNvPr>
            <p:cNvPicPr/>
            <p:nvPr/>
          </p:nvPicPr>
          <p:blipFill>
            <a:blip r:embed="rId13" cstate="print"/>
            <a:stretch>
              <a:fillRect/>
            </a:stretch>
          </p:blipFill>
          <p:spPr>
            <a:xfrm>
              <a:off x="16796591" y="7263299"/>
              <a:ext cx="131263" cy="125148"/>
            </a:xfrm>
            <a:prstGeom prst="rect">
              <a:avLst/>
            </a:prstGeom>
          </p:spPr>
        </p:pic>
        <p:pic>
          <p:nvPicPr>
            <p:cNvPr id="134" name="object 111">
              <a:extLst>
                <a:ext uri="{FF2B5EF4-FFF2-40B4-BE49-F238E27FC236}">
                  <a16:creationId xmlns:a16="http://schemas.microsoft.com/office/drawing/2014/main" id="{8638D8D7-549A-4A8A-82AA-19B786A758CD}"/>
                </a:ext>
              </a:extLst>
            </p:cNvPr>
            <p:cNvPicPr/>
            <p:nvPr/>
          </p:nvPicPr>
          <p:blipFill>
            <a:blip r:embed="rId14" cstate="print"/>
            <a:stretch>
              <a:fillRect/>
            </a:stretch>
          </p:blipFill>
          <p:spPr>
            <a:xfrm>
              <a:off x="17059120" y="7263299"/>
              <a:ext cx="131263" cy="125148"/>
            </a:xfrm>
            <a:prstGeom prst="rect">
              <a:avLst/>
            </a:prstGeom>
          </p:spPr>
        </p:pic>
        <p:pic>
          <p:nvPicPr>
            <p:cNvPr id="135" name="object 112">
              <a:extLst>
                <a:ext uri="{FF2B5EF4-FFF2-40B4-BE49-F238E27FC236}">
                  <a16:creationId xmlns:a16="http://schemas.microsoft.com/office/drawing/2014/main" id="{76FBC459-6F87-40AA-8DFE-A346685908FC}"/>
                </a:ext>
              </a:extLst>
            </p:cNvPr>
            <p:cNvPicPr/>
            <p:nvPr/>
          </p:nvPicPr>
          <p:blipFill>
            <a:blip r:embed="rId14" cstate="print"/>
            <a:stretch>
              <a:fillRect/>
            </a:stretch>
          </p:blipFill>
          <p:spPr>
            <a:xfrm>
              <a:off x="17321651" y="7263299"/>
              <a:ext cx="131263" cy="125148"/>
            </a:xfrm>
            <a:prstGeom prst="rect">
              <a:avLst/>
            </a:prstGeom>
          </p:spPr>
        </p:pic>
        <p:pic>
          <p:nvPicPr>
            <p:cNvPr id="136" name="object 113">
              <a:extLst>
                <a:ext uri="{FF2B5EF4-FFF2-40B4-BE49-F238E27FC236}">
                  <a16:creationId xmlns:a16="http://schemas.microsoft.com/office/drawing/2014/main" id="{E6DF81E1-6B3E-4347-B796-1C61D97943C1}"/>
                </a:ext>
              </a:extLst>
            </p:cNvPr>
            <p:cNvPicPr/>
            <p:nvPr/>
          </p:nvPicPr>
          <p:blipFill>
            <a:blip r:embed="rId15" cstate="print"/>
            <a:stretch>
              <a:fillRect/>
            </a:stretch>
          </p:blipFill>
          <p:spPr>
            <a:xfrm>
              <a:off x="17584181" y="7263299"/>
              <a:ext cx="131263" cy="125148"/>
            </a:xfrm>
            <a:prstGeom prst="rect">
              <a:avLst/>
            </a:prstGeom>
          </p:spPr>
        </p:pic>
        <p:pic>
          <p:nvPicPr>
            <p:cNvPr id="137" name="object 114">
              <a:extLst>
                <a:ext uri="{FF2B5EF4-FFF2-40B4-BE49-F238E27FC236}">
                  <a16:creationId xmlns:a16="http://schemas.microsoft.com/office/drawing/2014/main" id="{8E3D5221-F0F8-4377-ADFB-D9C54D7FBC86}"/>
                </a:ext>
              </a:extLst>
            </p:cNvPr>
            <p:cNvPicPr/>
            <p:nvPr/>
          </p:nvPicPr>
          <p:blipFill>
            <a:blip r:embed="rId16" cstate="print"/>
            <a:stretch>
              <a:fillRect/>
            </a:stretch>
          </p:blipFill>
          <p:spPr>
            <a:xfrm>
              <a:off x="16796591" y="7500560"/>
              <a:ext cx="131263" cy="125148"/>
            </a:xfrm>
            <a:prstGeom prst="rect">
              <a:avLst/>
            </a:prstGeom>
          </p:spPr>
        </p:pic>
        <p:pic>
          <p:nvPicPr>
            <p:cNvPr id="138" name="object 115">
              <a:extLst>
                <a:ext uri="{FF2B5EF4-FFF2-40B4-BE49-F238E27FC236}">
                  <a16:creationId xmlns:a16="http://schemas.microsoft.com/office/drawing/2014/main" id="{E137825E-2DAA-4BC4-A452-BE689205CB9D}"/>
                </a:ext>
              </a:extLst>
            </p:cNvPr>
            <p:cNvPicPr/>
            <p:nvPr/>
          </p:nvPicPr>
          <p:blipFill>
            <a:blip r:embed="rId17" cstate="print"/>
            <a:stretch>
              <a:fillRect/>
            </a:stretch>
          </p:blipFill>
          <p:spPr>
            <a:xfrm>
              <a:off x="17059120" y="7500560"/>
              <a:ext cx="131263" cy="125148"/>
            </a:xfrm>
            <a:prstGeom prst="rect">
              <a:avLst/>
            </a:prstGeom>
          </p:spPr>
        </p:pic>
        <p:pic>
          <p:nvPicPr>
            <p:cNvPr id="139" name="object 116">
              <a:extLst>
                <a:ext uri="{FF2B5EF4-FFF2-40B4-BE49-F238E27FC236}">
                  <a16:creationId xmlns:a16="http://schemas.microsoft.com/office/drawing/2014/main" id="{E6D2D47F-5149-465D-8939-E6D07B3FE0A7}"/>
                </a:ext>
              </a:extLst>
            </p:cNvPr>
            <p:cNvPicPr/>
            <p:nvPr/>
          </p:nvPicPr>
          <p:blipFill>
            <a:blip r:embed="rId18" cstate="print"/>
            <a:stretch>
              <a:fillRect/>
            </a:stretch>
          </p:blipFill>
          <p:spPr>
            <a:xfrm>
              <a:off x="17321651" y="7500560"/>
              <a:ext cx="131263" cy="125148"/>
            </a:xfrm>
            <a:prstGeom prst="rect">
              <a:avLst/>
            </a:prstGeom>
          </p:spPr>
        </p:pic>
        <p:pic>
          <p:nvPicPr>
            <p:cNvPr id="140" name="object 117">
              <a:extLst>
                <a:ext uri="{FF2B5EF4-FFF2-40B4-BE49-F238E27FC236}">
                  <a16:creationId xmlns:a16="http://schemas.microsoft.com/office/drawing/2014/main" id="{063953DD-38B1-4831-AA90-00AA7102B12A}"/>
                </a:ext>
              </a:extLst>
            </p:cNvPr>
            <p:cNvPicPr/>
            <p:nvPr/>
          </p:nvPicPr>
          <p:blipFill>
            <a:blip r:embed="rId18" cstate="print"/>
            <a:stretch>
              <a:fillRect/>
            </a:stretch>
          </p:blipFill>
          <p:spPr>
            <a:xfrm>
              <a:off x="17584181" y="7500560"/>
              <a:ext cx="131263" cy="125148"/>
            </a:xfrm>
            <a:prstGeom prst="rect">
              <a:avLst/>
            </a:prstGeom>
          </p:spPr>
        </p:pic>
        <p:pic>
          <p:nvPicPr>
            <p:cNvPr id="141" name="object 118">
              <a:extLst>
                <a:ext uri="{FF2B5EF4-FFF2-40B4-BE49-F238E27FC236}">
                  <a16:creationId xmlns:a16="http://schemas.microsoft.com/office/drawing/2014/main" id="{5ACBB722-4122-4CF0-9F7C-08FD579C15F9}"/>
                </a:ext>
              </a:extLst>
            </p:cNvPr>
            <p:cNvPicPr/>
            <p:nvPr/>
          </p:nvPicPr>
          <p:blipFill>
            <a:blip r:embed="rId16" cstate="print"/>
            <a:stretch>
              <a:fillRect/>
            </a:stretch>
          </p:blipFill>
          <p:spPr>
            <a:xfrm>
              <a:off x="16796591" y="7737811"/>
              <a:ext cx="131263" cy="125148"/>
            </a:xfrm>
            <a:prstGeom prst="rect">
              <a:avLst/>
            </a:prstGeom>
          </p:spPr>
        </p:pic>
        <p:pic>
          <p:nvPicPr>
            <p:cNvPr id="142" name="object 119">
              <a:extLst>
                <a:ext uri="{FF2B5EF4-FFF2-40B4-BE49-F238E27FC236}">
                  <a16:creationId xmlns:a16="http://schemas.microsoft.com/office/drawing/2014/main" id="{F2DFC9E2-A01D-4709-A265-4EBFE4943284}"/>
                </a:ext>
              </a:extLst>
            </p:cNvPr>
            <p:cNvPicPr/>
            <p:nvPr/>
          </p:nvPicPr>
          <p:blipFill>
            <a:blip r:embed="rId18" cstate="print"/>
            <a:stretch>
              <a:fillRect/>
            </a:stretch>
          </p:blipFill>
          <p:spPr>
            <a:xfrm>
              <a:off x="17321651" y="7737811"/>
              <a:ext cx="131263" cy="125148"/>
            </a:xfrm>
            <a:prstGeom prst="rect">
              <a:avLst/>
            </a:prstGeom>
          </p:spPr>
        </p:pic>
        <p:pic>
          <p:nvPicPr>
            <p:cNvPr id="143" name="object 120">
              <a:extLst>
                <a:ext uri="{FF2B5EF4-FFF2-40B4-BE49-F238E27FC236}">
                  <a16:creationId xmlns:a16="http://schemas.microsoft.com/office/drawing/2014/main" id="{1D3D948B-9A07-47D5-99E2-1F92EB48D72C}"/>
                </a:ext>
              </a:extLst>
            </p:cNvPr>
            <p:cNvPicPr/>
            <p:nvPr/>
          </p:nvPicPr>
          <p:blipFill>
            <a:blip r:embed="rId18" cstate="print"/>
            <a:stretch>
              <a:fillRect/>
            </a:stretch>
          </p:blipFill>
          <p:spPr>
            <a:xfrm>
              <a:off x="17059120" y="7737811"/>
              <a:ext cx="131263" cy="125148"/>
            </a:xfrm>
            <a:prstGeom prst="rect">
              <a:avLst/>
            </a:prstGeom>
          </p:spPr>
        </p:pic>
        <p:pic>
          <p:nvPicPr>
            <p:cNvPr id="144" name="object 121">
              <a:extLst>
                <a:ext uri="{FF2B5EF4-FFF2-40B4-BE49-F238E27FC236}">
                  <a16:creationId xmlns:a16="http://schemas.microsoft.com/office/drawing/2014/main" id="{281E74B1-FD53-4AE1-847A-3E460B1A015A}"/>
                </a:ext>
              </a:extLst>
            </p:cNvPr>
            <p:cNvPicPr/>
            <p:nvPr/>
          </p:nvPicPr>
          <p:blipFill>
            <a:blip r:embed="rId19" cstate="print"/>
            <a:stretch>
              <a:fillRect/>
            </a:stretch>
          </p:blipFill>
          <p:spPr>
            <a:xfrm>
              <a:off x="16796591" y="7975064"/>
              <a:ext cx="131263" cy="125137"/>
            </a:xfrm>
            <a:prstGeom prst="rect">
              <a:avLst/>
            </a:prstGeom>
          </p:spPr>
        </p:pic>
        <p:pic>
          <p:nvPicPr>
            <p:cNvPr id="145" name="object 122">
              <a:extLst>
                <a:ext uri="{FF2B5EF4-FFF2-40B4-BE49-F238E27FC236}">
                  <a16:creationId xmlns:a16="http://schemas.microsoft.com/office/drawing/2014/main" id="{F6764229-F1FD-463A-B264-E9AF29C0D107}"/>
                </a:ext>
              </a:extLst>
            </p:cNvPr>
            <p:cNvPicPr/>
            <p:nvPr/>
          </p:nvPicPr>
          <p:blipFill>
            <a:blip r:embed="rId20" cstate="print"/>
            <a:stretch>
              <a:fillRect/>
            </a:stretch>
          </p:blipFill>
          <p:spPr>
            <a:xfrm>
              <a:off x="17584181" y="7737811"/>
              <a:ext cx="131263" cy="125148"/>
            </a:xfrm>
            <a:prstGeom prst="rect">
              <a:avLst/>
            </a:prstGeom>
          </p:spPr>
        </p:pic>
        <p:pic>
          <p:nvPicPr>
            <p:cNvPr id="146" name="object 123">
              <a:extLst>
                <a:ext uri="{FF2B5EF4-FFF2-40B4-BE49-F238E27FC236}">
                  <a16:creationId xmlns:a16="http://schemas.microsoft.com/office/drawing/2014/main" id="{AC774858-3C87-4975-ABAB-03E3B9058CC1}"/>
                </a:ext>
              </a:extLst>
            </p:cNvPr>
            <p:cNvPicPr/>
            <p:nvPr/>
          </p:nvPicPr>
          <p:blipFill>
            <a:blip r:embed="rId15" cstate="print"/>
            <a:stretch>
              <a:fillRect/>
            </a:stretch>
          </p:blipFill>
          <p:spPr>
            <a:xfrm>
              <a:off x="17059120" y="7975064"/>
              <a:ext cx="131263" cy="125137"/>
            </a:xfrm>
            <a:prstGeom prst="rect">
              <a:avLst/>
            </a:prstGeom>
          </p:spPr>
        </p:pic>
        <p:pic>
          <p:nvPicPr>
            <p:cNvPr id="147" name="object 124">
              <a:extLst>
                <a:ext uri="{FF2B5EF4-FFF2-40B4-BE49-F238E27FC236}">
                  <a16:creationId xmlns:a16="http://schemas.microsoft.com/office/drawing/2014/main" id="{839F4A4C-EB31-4B8C-BAC5-C5F64A2DCFAF}"/>
                </a:ext>
              </a:extLst>
            </p:cNvPr>
            <p:cNvPicPr/>
            <p:nvPr/>
          </p:nvPicPr>
          <p:blipFill>
            <a:blip r:embed="rId21" cstate="print"/>
            <a:stretch>
              <a:fillRect/>
            </a:stretch>
          </p:blipFill>
          <p:spPr>
            <a:xfrm>
              <a:off x="17321651" y="7975064"/>
              <a:ext cx="131263" cy="125137"/>
            </a:xfrm>
            <a:prstGeom prst="rect">
              <a:avLst/>
            </a:prstGeom>
          </p:spPr>
        </p:pic>
        <p:pic>
          <p:nvPicPr>
            <p:cNvPr id="148" name="object 125">
              <a:extLst>
                <a:ext uri="{FF2B5EF4-FFF2-40B4-BE49-F238E27FC236}">
                  <a16:creationId xmlns:a16="http://schemas.microsoft.com/office/drawing/2014/main" id="{074CFF65-C3B8-4633-9F78-E9CD1DA29DDC}"/>
                </a:ext>
              </a:extLst>
            </p:cNvPr>
            <p:cNvPicPr/>
            <p:nvPr/>
          </p:nvPicPr>
          <p:blipFill>
            <a:blip r:embed="rId21" cstate="print"/>
            <a:stretch>
              <a:fillRect/>
            </a:stretch>
          </p:blipFill>
          <p:spPr>
            <a:xfrm>
              <a:off x="17584181" y="7975064"/>
              <a:ext cx="131263" cy="125137"/>
            </a:xfrm>
            <a:prstGeom prst="rect">
              <a:avLst/>
            </a:prstGeom>
          </p:spPr>
        </p:pic>
        <p:sp>
          <p:nvSpPr>
            <p:cNvPr id="149" name="object 126">
              <a:extLst>
                <a:ext uri="{FF2B5EF4-FFF2-40B4-BE49-F238E27FC236}">
                  <a16:creationId xmlns:a16="http://schemas.microsoft.com/office/drawing/2014/main" id="{CB12DB13-21D1-42E5-8213-A196FC1FEC6B}"/>
                </a:ext>
              </a:extLst>
            </p:cNvPr>
            <p:cNvSpPr/>
            <p:nvPr/>
          </p:nvSpPr>
          <p:spPr>
            <a:xfrm>
              <a:off x="17387287" y="7800382"/>
              <a:ext cx="271780" cy="237490"/>
            </a:xfrm>
            <a:custGeom>
              <a:avLst/>
              <a:gdLst/>
              <a:ahLst/>
              <a:cxnLst/>
              <a:rect l="l" t="t" r="r" b="b"/>
              <a:pathLst>
                <a:path w="271780" h="237490">
                  <a:moveTo>
                    <a:pt x="0" y="237259"/>
                  </a:moveTo>
                  <a:lnTo>
                    <a:pt x="271719" y="237092"/>
                  </a:lnTo>
                  <a:lnTo>
                    <a:pt x="271719" y="0"/>
                  </a:lnTo>
                </a:path>
              </a:pathLst>
            </a:custGeom>
            <a:ln w="20941">
              <a:solidFill>
                <a:srgbClr val="007CC4"/>
              </a:solidFill>
            </a:ln>
          </p:spPr>
          <p:txBody>
            <a:bodyPr wrap="square" lIns="0" tIns="0" rIns="0" bIns="0" rtlCol="0"/>
            <a:lstStyle/>
            <a:p>
              <a:endParaRPr/>
            </a:p>
          </p:txBody>
        </p:sp>
      </p:grpSp>
      <p:grpSp>
        <p:nvGrpSpPr>
          <p:cNvPr id="158" name="object 135">
            <a:extLst>
              <a:ext uri="{FF2B5EF4-FFF2-40B4-BE49-F238E27FC236}">
                <a16:creationId xmlns:a16="http://schemas.microsoft.com/office/drawing/2014/main" id="{D5D36F06-F9EF-4FE5-A88A-AF14BF3BDF74}"/>
              </a:ext>
              <a:ext uri="{C183D7F6-B498-43B3-948B-1728B52AA6E4}">
                <adec:decorative xmlns:adec="http://schemas.microsoft.com/office/drawing/2017/decorative" val="1"/>
              </a:ext>
            </a:extLst>
          </p:cNvPr>
          <p:cNvGrpSpPr/>
          <p:nvPr/>
        </p:nvGrpSpPr>
        <p:grpSpPr>
          <a:xfrm>
            <a:off x="8317228" y="4503592"/>
            <a:ext cx="534017" cy="518795"/>
            <a:chOff x="13381797" y="7269445"/>
            <a:chExt cx="1047115" cy="1017269"/>
          </a:xfrm>
        </p:grpSpPr>
        <p:pic>
          <p:nvPicPr>
            <p:cNvPr id="159" name="object 136">
              <a:extLst>
                <a:ext uri="{FF2B5EF4-FFF2-40B4-BE49-F238E27FC236}">
                  <a16:creationId xmlns:a16="http://schemas.microsoft.com/office/drawing/2014/main" id="{8937AF47-0220-41A0-BA56-92B8A5CB8274}"/>
                </a:ext>
              </a:extLst>
            </p:cNvPr>
            <p:cNvPicPr/>
            <p:nvPr/>
          </p:nvPicPr>
          <p:blipFill>
            <a:blip r:embed="rId22" cstate="print"/>
            <a:stretch>
              <a:fillRect/>
            </a:stretch>
          </p:blipFill>
          <p:spPr>
            <a:xfrm>
              <a:off x="14186383" y="7425458"/>
              <a:ext cx="121085" cy="117462"/>
            </a:xfrm>
            <a:prstGeom prst="rect">
              <a:avLst/>
            </a:prstGeom>
          </p:spPr>
        </p:pic>
        <p:pic>
          <p:nvPicPr>
            <p:cNvPr id="160" name="object 137">
              <a:extLst>
                <a:ext uri="{FF2B5EF4-FFF2-40B4-BE49-F238E27FC236}">
                  <a16:creationId xmlns:a16="http://schemas.microsoft.com/office/drawing/2014/main" id="{A4A9E805-C0B7-45F6-8205-0D2441766A04}"/>
                </a:ext>
              </a:extLst>
            </p:cNvPr>
            <p:cNvPicPr/>
            <p:nvPr/>
          </p:nvPicPr>
          <p:blipFill>
            <a:blip r:embed="rId23" cstate="print"/>
            <a:stretch>
              <a:fillRect/>
            </a:stretch>
          </p:blipFill>
          <p:spPr>
            <a:xfrm>
              <a:off x="13381797" y="7714917"/>
              <a:ext cx="121294" cy="117682"/>
            </a:xfrm>
            <a:prstGeom prst="rect">
              <a:avLst/>
            </a:prstGeom>
          </p:spPr>
        </p:pic>
        <p:pic>
          <p:nvPicPr>
            <p:cNvPr id="161" name="object 138">
              <a:extLst>
                <a:ext uri="{FF2B5EF4-FFF2-40B4-BE49-F238E27FC236}">
                  <a16:creationId xmlns:a16="http://schemas.microsoft.com/office/drawing/2014/main" id="{BF4DCABB-ECBF-4496-B985-F4FEFE55F1D8}"/>
                </a:ext>
              </a:extLst>
            </p:cNvPr>
            <p:cNvPicPr/>
            <p:nvPr/>
          </p:nvPicPr>
          <p:blipFill>
            <a:blip r:embed="rId24" cstate="print"/>
            <a:stretch>
              <a:fillRect/>
            </a:stretch>
          </p:blipFill>
          <p:spPr>
            <a:xfrm>
              <a:off x="14307580" y="7714917"/>
              <a:ext cx="121294" cy="117682"/>
            </a:xfrm>
            <a:prstGeom prst="rect">
              <a:avLst/>
            </a:prstGeom>
          </p:spPr>
        </p:pic>
        <p:pic>
          <p:nvPicPr>
            <p:cNvPr id="162" name="object 139">
              <a:extLst>
                <a:ext uri="{FF2B5EF4-FFF2-40B4-BE49-F238E27FC236}">
                  <a16:creationId xmlns:a16="http://schemas.microsoft.com/office/drawing/2014/main" id="{92A5EC46-2C7D-4AB4-A18E-8CC33AAA3B15}"/>
                </a:ext>
              </a:extLst>
            </p:cNvPr>
            <p:cNvPicPr/>
            <p:nvPr/>
          </p:nvPicPr>
          <p:blipFill>
            <a:blip r:embed="rId25" cstate="print"/>
            <a:stretch>
              <a:fillRect/>
            </a:stretch>
          </p:blipFill>
          <p:spPr>
            <a:xfrm>
              <a:off x="13844688" y="7269445"/>
              <a:ext cx="121294" cy="117682"/>
            </a:xfrm>
            <a:prstGeom prst="rect">
              <a:avLst/>
            </a:prstGeom>
          </p:spPr>
        </p:pic>
        <p:pic>
          <p:nvPicPr>
            <p:cNvPr id="163" name="object 140">
              <a:extLst>
                <a:ext uri="{FF2B5EF4-FFF2-40B4-BE49-F238E27FC236}">
                  <a16:creationId xmlns:a16="http://schemas.microsoft.com/office/drawing/2014/main" id="{5341B138-6EF6-4D1C-B80A-731C9F89C5AC}"/>
                </a:ext>
              </a:extLst>
            </p:cNvPr>
            <p:cNvPicPr/>
            <p:nvPr/>
          </p:nvPicPr>
          <p:blipFill>
            <a:blip r:embed="rId26" cstate="print"/>
            <a:stretch>
              <a:fillRect/>
            </a:stretch>
          </p:blipFill>
          <p:spPr>
            <a:xfrm>
              <a:off x="13500886" y="7425352"/>
              <a:ext cx="121294" cy="117682"/>
            </a:xfrm>
            <a:prstGeom prst="rect">
              <a:avLst/>
            </a:prstGeom>
          </p:spPr>
        </p:pic>
        <p:pic>
          <p:nvPicPr>
            <p:cNvPr id="164" name="object 141">
              <a:extLst>
                <a:ext uri="{FF2B5EF4-FFF2-40B4-BE49-F238E27FC236}">
                  <a16:creationId xmlns:a16="http://schemas.microsoft.com/office/drawing/2014/main" id="{53EB4718-40AD-4FCC-BD53-53FE1827F92C}"/>
                </a:ext>
              </a:extLst>
            </p:cNvPr>
            <p:cNvPicPr/>
            <p:nvPr/>
          </p:nvPicPr>
          <p:blipFill>
            <a:blip r:embed="rId27" cstate="print"/>
            <a:stretch>
              <a:fillRect/>
            </a:stretch>
          </p:blipFill>
          <p:spPr>
            <a:xfrm>
              <a:off x="14175452" y="8012762"/>
              <a:ext cx="121074" cy="117462"/>
            </a:xfrm>
            <a:prstGeom prst="rect">
              <a:avLst/>
            </a:prstGeom>
          </p:spPr>
        </p:pic>
        <p:pic>
          <p:nvPicPr>
            <p:cNvPr id="165" name="object 142">
              <a:extLst>
                <a:ext uri="{FF2B5EF4-FFF2-40B4-BE49-F238E27FC236}">
                  <a16:creationId xmlns:a16="http://schemas.microsoft.com/office/drawing/2014/main" id="{B7AFC62C-9104-46B5-9D95-6D61FE90D5B4}"/>
                </a:ext>
              </a:extLst>
            </p:cNvPr>
            <p:cNvPicPr/>
            <p:nvPr/>
          </p:nvPicPr>
          <p:blipFill>
            <a:blip r:embed="rId28" cstate="print"/>
            <a:stretch>
              <a:fillRect/>
            </a:stretch>
          </p:blipFill>
          <p:spPr>
            <a:xfrm>
              <a:off x="13833753" y="8168547"/>
              <a:ext cx="121294" cy="117682"/>
            </a:xfrm>
            <a:prstGeom prst="rect">
              <a:avLst/>
            </a:prstGeom>
          </p:spPr>
        </p:pic>
        <p:pic>
          <p:nvPicPr>
            <p:cNvPr id="166" name="object 143">
              <a:extLst>
                <a:ext uri="{FF2B5EF4-FFF2-40B4-BE49-F238E27FC236}">
                  <a16:creationId xmlns:a16="http://schemas.microsoft.com/office/drawing/2014/main" id="{2B256620-76C1-4719-B206-1FE63CA63003}"/>
                </a:ext>
              </a:extLst>
            </p:cNvPr>
            <p:cNvPicPr/>
            <p:nvPr/>
          </p:nvPicPr>
          <p:blipFill>
            <a:blip r:embed="rId29" cstate="print"/>
            <a:stretch>
              <a:fillRect/>
            </a:stretch>
          </p:blipFill>
          <p:spPr>
            <a:xfrm>
              <a:off x="13489951" y="8012650"/>
              <a:ext cx="121294" cy="117682"/>
            </a:xfrm>
            <a:prstGeom prst="rect">
              <a:avLst/>
            </a:prstGeom>
          </p:spPr>
        </p:pic>
        <p:sp>
          <p:nvSpPr>
            <p:cNvPr id="167" name="object 144">
              <a:extLst>
                <a:ext uri="{FF2B5EF4-FFF2-40B4-BE49-F238E27FC236}">
                  <a16:creationId xmlns:a16="http://schemas.microsoft.com/office/drawing/2014/main" id="{FF45954F-F55C-4D28-BF72-D9099C0813CD}"/>
                </a:ext>
              </a:extLst>
            </p:cNvPr>
            <p:cNvSpPr/>
            <p:nvPr/>
          </p:nvSpPr>
          <p:spPr>
            <a:xfrm>
              <a:off x="13814235" y="7728425"/>
              <a:ext cx="262255" cy="186690"/>
            </a:xfrm>
            <a:custGeom>
              <a:avLst/>
              <a:gdLst/>
              <a:ahLst/>
              <a:cxnLst/>
              <a:rect l="l" t="t" r="r" b="b"/>
              <a:pathLst>
                <a:path w="262255" h="186690">
                  <a:moveTo>
                    <a:pt x="261772" y="0"/>
                  </a:moveTo>
                  <a:lnTo>
                    <a:pt x="0" y="0"/>
                  </a:lnTo>
                  <a:lnTo>
                    <a:pt x="0" y="94500"/>
                  </a:lnTo>
                  <a:lnTo>
                    <a:pt x="0" y="186461"/>
                  </a:lnTo>
                  <a:lnTo>
                    <a:pt x="261772" y="186461"/>
                  </a:lnTo>
                  <a:lnTo>
                    <a:pt x="261772" y="94500"/>
                  </a:lnTo>
                  <a:lnTo>
                    <a:pt x="261772" y="0"/>
                  </a:lnTo>
                  <a:close/>
                </a:path>
              </a:pathLst>
            </a:custGeom>
            <a:solidFill>
              <a:srgbClr val="007CC4"/>
            </a:solidFill>
          </p:spPr>
          <p:txBody>
            <a:bodyPr wrap="square" lIns="0" tIns="0" rIns="0" bIns="0" rtlCol="0"/>
            <a:lstStyle/>
            <a:p>
              <a:endParaRPr/>
            </a:p>
          </p:txBody>
        </p:sp>
        <p:sp>
          <p:nvSpPr>
            <p:cNvPr id="168" name="object 145">
              <a:extLst>
                <a:ext uri="{FF2B5EF4-FFF2-40B4-BE49-F238E27FC236}">
                  <a16:creationId xmlns:a16="http://schemas.microsoft.com/office/drawing/2014/main" id="{04B710EB-6E19-4A2C-B0D2-6230B51C90EF}"/>
                </a:ext>
              </a:extLst>
            </p:cNvPr>
            <p:cNvSpPr/>
            <p:nvPr/>
          </p:nvSpPr>
          <p:spPr>
            <a:xfrm>
              <a:off x="13768723" y="7584814"/>
              <a:ext cx="351155" cy="145415"/>
            </a:xfrm>
            <a:custGeom>
              <a:avLst/>
              <a:gdLst/>
              <a:ahLst/>
              <a:cxnLst/>
              <a:rect l="l" t="t" r="r" b="b"/>
              <a:pathLst>
                <a:path w="351155" h="145415">
                  <a:moveTo>
                    <a:pt x="175272" y="0"/>
                  </a:moveTo>
                  <a:lnTo>
                    <a:pt x="0" y="145346"/>
                  </a:lnTo>
                  <a:lnTo>
                    <a:pt x="350554" y="145346"/>
                  </a:lnTo>
                  <a:lnTo>
                    <a:pt x="175272" y="0"/>
                  </a:lnTo>
                  <a:close/>
                </a:path>
              </a:pathLst>
            </a:custGeom>
            <a:solidFill>
              <a:srgbClr val="005185"/>
            </a:solidFill>
          </p:spPr>
          <p:txBody>
            <a:bodyPr wrap="square" lIns="0" tIns="0" rIns="0" bIns="0" rtlCol="0"/>
            <a:lstStyle/>
            <a:p>
              <a:endParaRPr/>
            </a:p>
          </p:txBody>
        </p:sp>
        <p:sp>
          <p:nvSpPr>
            <p:cNvPr id="169" name="object 146">
              <a:extLst>
                <a:ext uri="{FF2B5EF4-FFF2-40B4-BE49-F238E27FC236}">
                  <a16:creationId xmlns:a16="http://schemas.microsoft.com/office/drawing/2014/main" id="{B8DD3D6C-D8F0-4E2D-9FA6-519297E4ABA2}"/>
                </a:ext>
              </a:extLst>
            </p:cNvPr>
            <p:cNvSpPr/>
            <p:nvPr/>
          </p:nvSpPr>
          <p:spPr>
            <a:xfrm>
              <a:off x="13700609" y="7822923"/>
              <a:ext cx="163195" cy="120014"/>
            </a:xfrm>
            <a:custGeom>
              <a:avLst/>
              <a:gdLst/>
              <a:ahLst/>
              <a:cxnLst/>
              <a:rect l="l" t="t" r="r" b="b"/>
              <a:pathLst>
                <a:path w="163194" h="120015">
                  <a:moveTo>
                    <a:pt x="162843" y="0"/>
                  </a:moveTo>
                  <a:lnTo>
                    <a:pt x="0" y="0"/>
                  </a:lnTo>
                  <a:lnTo>
                    <a:pt x="0" y="119943"/>
                  </a:lnTo>
                  <a:lnTo>
                    <a:pt x="162843" y="119943"/>
                  </a:lnTo>
                  <a:lnTo>
                    <a:pt x="162843" y="0"/>
                  </a:lnTo>
                  <a:close/>
                </a:path>
              </a:pathLst>
            </a:custGeom>
            <a:solidFill>
              <a:srgbClr val="FFB900"/>
            </a:solidFill>
          </p:spPr>
          <p:txBody>
            <a:bodyPr wrap="square" lIns="0" tIns="0" rIns="0" bIns="0" rtlCol="0"/>
            <a:lstStyle/>
            <a:p>
              <a:endParaRPr/>
            </a:p>
          </p:txBody>
        </p:sp>
        <p:sp>
          <p:nvSpPr>
            <p:cNvPr id="170" name="object 147">
              <a:extLst>
                <a:ext uri="{FF2B5EF4-FFF2-40B4-BE49-F238E27FC236}">
                  <a16:creationId xmlns:a16="http://schemas.microsoft.com/office/drawing/2014/main" id="{F8EA0884-DB66-4A7B-9D36-C8B667F1A0E4}"/>
                </a:ext>
              </a:extLst>
            </p:cNvPr>
            <p:cNvSpPr/>
            <p:nvPr/>
          </p:nvSpPr>
          <p:spPr>
            <a:xfrm>
              <a:off x="13675690" y="7736111"/>
              <a:ext cx="209550" cy="88265"/>
            </a:xfrm>
            <a:custGeom>
              <a:avLst/>
              <a:gdLst/>
              <a:ahLst/>
              <a:cxnLst/>
              <a:rect l="l" t="t" r="r" b="b"/>
              <a:pathLst>
                <a:path w="209550" h="88265">
                  <a:moveTo>
                    <a:pt x="104687" y="0"/>
                  </a:moveTo>
                  <a:lnTo>
                    <a:pt x="0" y="88164"/>
                  </a:lnTo>
                  <a:lnTo>
                    <a:pt x="209386" y="88164"/>
                  </a:lnTo>
                  <a:lnTo>
                    <a:pt x="104687" y="0"/>
                  </a:lnTo>
                  <a:close/>
                </a:path>
              </a:pathLst>
            </a:custGeom>
            <a:solidFill>
              <a:srgbClr val="F78D2A"/>
            </a:solidFill>
          </p:spPr>
          <p:txBody>
            <a:bodyPr wrap="square" lIns="0" tIns="0" rIns="0" bIns="0" rtlCol="0"/>
            <a:lstStyle/>
            <a:p>
              <a:endParaRPr/>
            </a:p>
          </p:txBody>
        </p:sp>
      </p:grpSp>
      <p:grpSp>
        <p:nvGrpSpPr>
          <p:cNvPr id="62" name="object 39">
            <a:extLst>
              <a:ext uri="{FF2B5EF4-FFF2-40B4-BE49-F238E27FC236}">
                <a16:creationId xmlns:a16="http://schemas.microsoft.com/office/drawing/2014/main" id="{5291EFBB-DDA3-49EF-9984-67DF30C2821D}"/>
              </a:ext>
              <a:ext uri="{C183D7F6-B498-43B3-948B-1728B52AA6E4}">
                <adec:decorative xmlns:adec="http://schemas.microsoft.com/office/drawing/2017/decorative" val="1"/>
              </a:ext>
            </a:extLst>
          </p:cNvPr>
          <p:cNvGrpSpPr/>
          <p:nvPr/>
        </p:nvGrpSpPr>
        <p:grpSpPr>
          <a:xfrm>
            <a:off x="1307216" y="1314906"/>
            <a:ext cx="510853" cy="497530"/>
            <a:chOff x="2248853" y="2770868"/>
            <a:chExt cx="998219" cy="972185"/>
          </a:xfrm>
        </p:grpSpPr>
        <p:sp>
          <p:nvSpPr>
            <p:cNvPr id="63" name="object 40">
              <a:extLst>
                <a:ext uri="{FF2B5EF4-FFF2-40B4-BE49-F238E27FC236}">
                  <a16:creationId xmlns:a16="http://schemas.microsoft.com/office/drawing/2014/main" id="{AB45A6B5-1BE6-41A9-8D87-9C6F0016D261}"/>
                </a:ext>
              </a:extLst>
            </p:cNvPr>
            <p:cNvSpPr/>
            <p:nvPr/>
          </p:nvSpPr>
          <p:spPr>
            <a:xfrm>
              <a:off x="3063521" y="3038244"/>
              <a:ext cx="183515" cy="182880"/>
            </a:xfrm>
            <a:custGeom>
              <a:avLst/>
              <a:gdLst/>
              <a:ahLst/>
              <a:cxnLst/>
              <a:rect l="l" t="t" r="r" b="b"/>
              <a:pathLst>
                <a:path w="183514" h="182880">
                  <a:moveTo>
                    <a:pt x="73516" y="0"/>
                  </a:moveTo>
                  <a:lnTo>
                    <a:pt x="0" y="73285"/>
                  </a:lnTo>
                  <a:lnTo>
                    <a:pt x="109514" y="182455"/>
                  </a:lnTo>
                  <a:lnTo>
                    <a:pt x="183020" y="109169"/>
                  </a:lnTo>
                  <a:lnTo>
                    <a:pt x="73516" y="0"/>
                  </a:lnTo>
                  <a:close/>
                </a:path>
              </a:pathLst>
            </a:custGeom>
            <a:solidFill>
              <a:srgbClr val="000000"/>
            </a:solidFill>
          </p:spPr>
          <p:txBody>
            <a:bodyPr wrap="square" lIns="0" tIns="0" rIns="0" bIns="0" rtlCol="0"/>
            <a:lstStyle/>
            <a:p>
              <a:endParaRPr/>
            </a:p>
          </p:txBody>
        </p:sp>
        <p:sp>
          <p:nvSpPr>
            <p:cNvPr id="64" name="object 41">
              <a:extLst>
                <a:ext uri="{FF2B5EF4-FFF2-40B4-BE49-F238E27FC236}">
                  <a16:creationId xmlns:a16="http://schemas.microsoft.com/office/drawing/2014/main" id="{96338ECA-76B9-4B43-BE47-E353D1AF03A2}"/>
                </a:ext>
              </a:extLst>
            </p:cNvPr>
            <p:cNvSpPr/>
            <p:nvPr/>
          </p:nvSpPr>
          <p:spPr>
            <a:xfrm>
              <a:off x="2248853" y="3329689"/>
              <a:ext cx="514350" cy="413384"/>
            </a:xfrm>
            <a:custGeom>
              <a:avLst/>
              <a:gdLst/>
              <a:ahLst/>
              <a:cxnLst/>
              <a:rect l="l" t="t" r="r" b="b"/>
              <a:pathLst>
                <a:path w="514350" h="413385">
                  <a:moveTo>
                    <a:pt x="513806" y="0"/>
                  </a:moveTo>
                  <a:lnTo>
                    <a:pt x="0" y="0"/>
                  </a:lnTo>
                  <a:lnTo>
                    <a:pt x="0" y="413243"/>
                  </a:lnTo>
                  <a:lnTo>
                    <a:pt x="513806" y="413243"/>
                  </a:lnTo>
                  <a:lnTo>
                    <a:pt x="513806" y="0"/>
                  </a:lnTo>
                  <a:close/>
                </a:path>
              </a:pathLst>
            </a:custGeom>
            <a:solidFill>
              <a:srgbClr val="007CC4"/>
            </a:solidFill>
          </p:spPr>
          <p:txBody>
            <a:bodyPr wrap="square" lIns="0" tIns="0" rIns="0" bIns="0" rtlCol="0"/>
            <a:lstStyle/>
            <a:p>
              <a:endParaRPr/>
            </a:p>
          </p:txBody>
        </p:sp>
        <p:sp>
          <p:nvSpPr>
            <p:cNvPr id="65" name="object 42">
              <a:extLst>
                <a:ext uri="{FF2B5EF4-FFF2-40B4-BE49-F238E27FC236}">
                  <a16:creationId xmlns:a16="http://schemas.microsoft.com/office/drawing/2014/main" id="{5A8BE7B3-3878-41F3-99A3-F6D7EA28BD96}"/>
                </a:ext>
              </a:extLst>
            </p:cNvPr>
            <p:cNvSpPr/>
            <p:nvPr/>
          </p:nvSpPr>
          <p:spPr>
            <a:xfrm>
              <a:off x="2248854" y="3329690"/>
              <a:ext cx="514350" cy="242570"/>
            </a:xfrm>
            <a:custGeom>
              <a:avLst/>
              <a:gdLst/>
              <a:ahLst/>
              <a:cxnLst/>
              <a:rect l="l" t="t" r="r" b="b"/>
              <a:pathLst>
                <a:path w="514350" h="242570">
                  <a:moveTo>
                    <a:pt x="513806" y="0"/>
                  </a:moveTo>
                  <a:lnTo>
                    <a:pt x="0" y="0"/>
                  </a:lnTo>
                  <a:lnTo>
                    <a:pt x="256903" y="242484"/>
                  </a:lnTo>
                  <a:lnTo>
                    <a:pt x="513806" y="0"/>
                  </a:lnTo>
                  <a:close/>
                </a:path>
              </a:pathLst>
            </a:custGeom>
            <a:solidFill>
              <a:srgbClr val="F78D2A"/>
            </a:solidFill>
          </p:spPr>
          <p:txBody>
            <a:bodyPr wrap="square" lIns="0" tIns="0" rIns="0" bIns="0" rtlCol="0"/>
            <a:lstStyle/>
            <a:p>
              <a:endParaRPr/>
            </a:p>
          </p:txBody>
        </p:sp>
        <p:sp>
          <p:nvSpPr>
            <p:cNvPr id="66" name="object 43">
              <a:extLst>
                <a:ext uri="{FF2B5EF4-FFF2-40B4-BE49-F238E27FC236}">
                  <a16:creationId xmlns:a16="http://schemas.microsoft.com/office/drawing/2014/main" id="{D1E757CF-E4FB-4649-B21A-81839689D817}"/>
                </a:ext>
              </a:extLst>
            </p:cNvPr>
            <p:cNvSpPr/>
            <p:nvPr/>
          </p:nvSpPr>
          <p:spPr>
            <a:xfrm>
              <a:off x="2248858" y="2770868"/>
              <a:ext cx="524510" cy="524510"/>
            </a:xfrm>
            <a:custGeom>
              <a:avLst/>
              <a:gdLst/>
              <a:ahLst/>
              <a:cxnLst/>
              <a:rect l="l" t="t" r="r" b="b"/>
              <a:pathLst>
                <a:path w="524510" h="524510">
                  <a:moveTo>
                    <a:pt x="261981" y="0"/>
                  </a:moveTo>
                  <a:lnTo>
                    <a:pt x="214890" y="4220"/>
                  </a:lnTo>
                  <a:lnTo>
                    <a:pt x="170568" y="16390"/>
                  </a:lnTo>
                  <a:lnTo>
                    <a:pt x="129755" y="35768"/>
                  </a:lnTo>
                  <a:lnTo>
                    <a:pt x="93190" y="61615"/>
                  </a:lnTo>
                  <a:lnTo>
                    <a:pt x="61615" y="93190"/>
                  </a:lnTo>
                  <a:lnTo>
                    <a:pt x="35768" y="129755"/>
                  </a:lnTo>
                  <a:lnTo>
                    <a:pt x="16390" y="170568"/>
                  </a:lnTo>
                  <a:lnTo>
                    <a:pt x="4220" y="214890"/>
                  </a:lnTo>
                  <a:lnTo>
                    <a:pt x="0" y="261981"/>
                  </a:lnTo>
                  <a:lnTo>
                    <a:pt x="4220" y="309075"/>
                  </a:lnTo>
                  <a:lnTo>
                    <a:pt x="16390" y="353400"/>
                  </a:lnTo>
                  <a:lnTo>
                    <a:pt x="35768" y="394215"/>
                  </a:lnTo>
                  <a:lnTo>
                    <a:pt x="61615" y="430780"/>
                  </a:lnTo>
                  <a:lnTo>
                    <a:pt x="93190" y="462357"/>
                  </a:lnTo>
                  <a:lnTo>
                    <a:pt x="129755" y="488204"/>
                  </a:lnTo>
                  <a:lnTo>
                    <a:pt x="170568" y="507583"/>
                  </a:lnTo>
                  <a:lnTo>
                    <a:pt x="214890" y="519752"/>
                  </a:lnTo>
                  <a:lnTo>
                    <a:pt x="261981" y="523973"/>
                  </a:lnTo>
                  <a:lnTo>
                    <a:pt x="309072" y="519752"/>
                  </a:lnTo>
                  <a:lnTo>
                    <a:pt x="353394" y="507583"/>
                  </a:lnTo>
                  <a:lnTo>
                    <a:pt x="394207" y="488204"/>
                  </a:lnTo>
                  <a:lnTo>
                    <a:pt x="430772" y="462357"/>
                  </a:lnTo>
                  <a:lnTo>
                    <a:pt x="462347" y="430780"/>
                  </a:lnTo>
                  <a:lnTo>
                    <a:pt x="488194" y="394215"/>
                  </a:lnTo>
                  <a:lnTo>
                    <a:pt x="507572" y="353400"/>
                  </a:lnTo>
                  <a:lnTo>
                    <a:pt x="519742" y="309075"/>
                  </a:lnTo>
                  <a:lnTo>
                    <a:pt x="523963" y="261981"/>
                  </a:lnTo>
                  <a:lnTo>
                    <a:pt x="519742" y="214890"/>
                  </a:lnTo>
                  <a:lnTo>
                    <a:pt x="507572" y="170568"/>
                  </a:lnTo>
                  <a:lnTo>
                    <a:pt x="488194" y="129755"/>
                  </a:lnTo>
                  <a:lnTo>
                    <a:pt x="462347" y="93190"/>
                  </a:lnTo>
                  <a:lnTo>
                    <a:pt x="430772" y="61615"/>
                  </a:lnTo>
                  <a:lnTo>
                    <a:pt x="394207" y="35768"/>
                  </a:lnTo>
                  <a:lnTo>
                    <a:pt x="353394" y="16390"/>
                  </a:lnTo>
                  <a:lnTo>
                    <a:pt x="309072" y="4220"/>
                  </a:lnTo>
                  <a:lnTo>
                    <a:pt x="261981" y="0"/>
                  </a:lnTo>
                  <a:close/>
                </a:path>
              </a:pathLst>
            </a:custGeom>
            <a:solidFill>
              <a:srgbClr val="FFB900"/>
            </a:solidFill>
          </p:spPr>
          <p:txBody>
            <a:bodyPr wrap="square" lIns="0" tIns="0" rIns="0" bIns="0" rtlCol="0"/>
            <a:lstStyle/>
            <a:p>
              <a:endParaRPr/>
            </a:p>
          </p:txBody>
        </p:sp>
        <p:pic>
          <p:nvPicPr>
            <p:cNvPr id="67" name="object 44">
              <a:extLst>
                <a:ext uri="{FF2B5EF4-FFF2-40B4-BE49-F238E27FC236}">
                  <a16:creationId xmlns:a16="http://schemas.microsoft.com/office/drawing/2014/main" id="{48FE9C67-B9FF-458D-B806-D2249A3DB6AB}"/>
                </a:ext>
              </a:extLst>
            </p:cNvPr>
            <p:cNvPicPr/>
            <p:nvPr/>
          </p:nvPicPr>
          <p:blipFill>
            <a:blip r:embed="rId30" cstate="print"/>
            <a:stretch>
              <a:fillRect/>
            </a:stretch>
          </p:blipFill>
          <p:spPr>
            <a:xfrm>
              <a:off x="2497285" y="2950528"/>
              <a:ext cx="65024" cy="65034"/>
            </a:xfrm>
            <a:prstGeom prst="rect">
              <a:avLst/>
            </a:prstGeom>
          </p:spPr>
        </p:pic>
        <p:pic>
          <p:nvPicPr>
            <p:cNvPr id="68" name="object 45">
              <a:extLst>
                <a:ext uri="{FF2B5EF4-FFF2-40B4-BE49-F238E27FC236}">
                  <a16:creationId xmlns:a16="http://schemas.microsoft.com/office/drawing/2014/main" id="{61E009B5-42A6-45E8-9A19-47AD0ECC2731}"/>
                </a:ext>
              </a:extLst>
            </p:cNvPr>
            <p:cNvPicPr/>
            <p:nvPr/>
          </p:nvPicPr>
          <p:blipFill>
            <a:blip r:embed="rId30" cstate="print"/>
            <a:stretch>
              <a:fillRect/>
            </a:stretch>
          </p:blipFill>
          <p:spPr>
            <a:xfrm>
              <a:off x="2628194" y="2931796"/>
              <a:ext cx="65024" cy="65034"/>
            </a:xfrm>
            <a:prstGeom prst="rect">
              <a:avLst/>
            </a:prstGeom>
          </p:spPr>
        </p:pic>
        <p:pic>
          <p:nvPicPr>
            <p:cNvPr id="69" name="object 46">
              <a:extLst>
                <a:ext uri="{FF2B5EF4-FFF2-40B4-BE49-F238E27FC236}">
                  <a16:creationId xmlns:a16="http://schemas.microsoft.com/office/drawing/2014/main" id="{90EEC68A-7D12-4EDF-A9FC-0F73D00FA1A0}"/>
                </a:ext>
              </a:extLst>
            </p:cNvPr>
            <p:cNvPicPr/>
            <p:nvPr/>
          </p:nvPicPr>
          <p:blipFill>
            <a:blip r:embed="rId31" cstate="print"/>
            <a:stretch>
              <a:fillRect/>
            </a:stretch>
          </p:blipFill>
          <p:spPr>
            <a:xfrm>
              <a:off x="2917723" y="2815062"/>
              <a:ext cx="145796" cy="143545"/>
            </a:xfrm>
            <a:prstGeom prst="rect">
              <a:avLst/>
            </a:prstGeom>
          </p:spPr>
        </p:pic>
      </p:grpSp>
    </p:spTree>
    <p:extLst>
      <p:ext uri="{BB962C8B-B14F-4D97-AF65-F5344CB8AC3E}">
        <p14:creationId xmlns:p14="http://schemas.microsoft.com/office/powerpoint/2010/main" val="1676990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18374CD3-BD54-40BB-9F27-BF5E47C95C8F}"/>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nvSpPr>
        <p:spPr>
          <a:xfrm>
            <a:off x="0" y="0"/>
            <a:ext cx="4572000"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DEB3DCD9-58D0-4D3B-89D3-A3B92CA855C9}"/>
              </a:ext>
              <a:ext uri="{C183D7F6-B498-43B3-948B-1728B52AA6E4}">
                <adec:decorative xmlns:adec="http://schemas.microsoft.com/office/drawing/2017/decorative" val="1"/>
              </a:ext>
            </a:extLst>
          </p:cNvPr>
          <p:cNvSpPr/>
          <p:nvPr/>
        </p:nvSpPr>
        <p:spPr>
          <a:xfrm>
            <a:off x="4562475" y="0"/>
            <a:ext cx="7629525"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 Placeholder 1">
            <a:extLst>
              <a:ext uri="{FF2B5EF4-FFF2-40B4-BE49-F238E27FC236}">
                <a16:creationId xmlns:a16="http://schemas.microsoft.com/office/drawing/2014/main" id="{9B38CDF1-392A-4846-B0EA-74F3A85B7954}"/>
              </a:ext>
            </a:extLst>
          </p:cNvPr>
          <p:cNvSpPr txBox="1">
            <a:spLocks/>
          </p:cNvSpPr>
          <p:nvPr/>
        </p:nvSpPr>
        <p:spPr>
          <a:xfrm>
            <a:off x="659629" y="1038908"/>
            <a:ext cx="3086683" cy="209164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None/>
              <a:defRPr sz="3478" kern="1200">
                <a:solidFill>
                  <a:srgbClr val="243A5E"/>
                </a:solidFill>
                <a:latin typeface="Segoe UI Semibold" panose="020B0702040204020203" pitchFamily="34" charset="0"/>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3478" kern="1200">
                <a:solidFill>
                  <a:schemeClr val="tx1"/>
                </a:solidFill>
                <a:latin typeface="Segoe UI Semibold" panose="020B0702040204020203" pitchFamily="34" charset="0"/>
                <a:ea typeface="+mn-ea"/>
                <a:cs typeface="Segoe UI Semibold" panose="020B07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3478" kern="1200">
                <a:solidFill>
                  <a:schemeClr val="tx1"/>
                </a:solidFill>
                <a:latin typeface="Segoe UI Semibold" panose="020B0702040204020203" pitchFamily="34" charset="0"/>
                <a:ea typeface="+mn-ea"/>
                <a:cs typeface="Segoe UI Semibold" panose="020B07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3478" kern="1200">
                <a:solidFill>
                  <a:schemeClr val="tx1"/>
                </a:solidFill>
                <a:latin typeface="Segoe UI Semibold" panose="020B0702040204020203" pitchFamily="34" charset="0"/>
                <a:ea typeface="+mn-ea"/>
                <a:cs typeface="Segoe UI Semibold" panose="020B07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3478" kern="1200">
                <a:solidFill>
                  <a:schemeClr val="tx1"/>
                </a:solidFill>
                <a:latin typeface="Segoe UI Semibold" panose="020B0702040204020203" pitchFamily="34" charset="0"/>
                <a:ea typeface="+mn-ea"/>
                <a:cs typeface="Segoe UI Semibold" panose="020B07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en-US" sz="3200" dirty="0">
                <a:solidFill>
                  <a:schemeClr val="bg1"/>
                </a:solidFill>
                <a:latin typeface="Segoe Pro" panose="020B0502040504020203" pitchFamily="34" charset="0"/>
                <a:cs typeface="Times New Roman" panose="02020603050405020304" pitchFamily="18" charset="0"/>
              </a:rPr>
              <a:t>Brainstorming potential benefits and potential harms:</a:t>
            </a:r>
          </a:p>
          <a:p>
            <a:pPr marL="0" indent="0"/>
            <a:r>
              <a:rPr lang="en-US" sz="3200" dirty="0">
                <a:solidFill>
                  <a:schemeClr val="bg1"/>
                </a:solidFill>
                <a:latin typeface="Segoe Pro LIGHT"/>
                <a:cs typeface="Times New Roman" panose="02020603050405020304" pitchFamily="18" charset="0"/>
              </a:rPr>
              <a:t>Part 2 Activity</a:t>
            </a:r>
            <a:endParaRPr lang="en-GB" sz="3200" dirty="0">
              <a:solidFill>
                <a:schemeClr val="bg1"/>
              </a:solidFill>
              <a:latin typeface="Segoe Pro LIGHT"/>
            </a:endParaRPr>
          </a:p>
        </p:txBody>
      </p:sp>
      <p:sp>
        <p:nvSpPr>
          <p:cNvPr id="5" name="Content Placeholder 4">
            <a:extLst>
              <a:ext uri="{FF2B5EF4-FFF2-40B4-BE49-F238E27FC236}">
                <a16:creationId xmlns:a16="http://schemas.microsoft.com/office/drawing/2014/main" id="{18D666AA-87E1-4E1B-9589-C0C9285F350F}"/>
              </a:ext>
            </a:extLst>
          </p:cNvPr>
          <p:cNvSpPr>
            <a:spLocks noGrp="1"/>
          </p:cNvSpPr>
          <p:nvPr>
            <p:ph idx="1"/>
          </p:nvPr>
        </p:nvSpPr>
        <p:spPr>
          <a:xfrm>
            <a:off x="695325" y="3390005"/>
            <a:ext cx="3048000" cy="3106046"/>
          </a:xfrm>
        </p:spPr>
        <p:txBody>
          <a:bodyPr>
            <a:normAutofit fontScale="77500" lnSpcReduction="20000"/>
          </a:bodyPr>
          <a:lstStyle/>
          <a:p>
            <a:pPr marR="0" algn="l" rtl="0"/>
            <a:r>
              <a:rPr lang="en-GB" sz="2800" b="1" i="0" u="none" strike="noStrike" baseline="30000">
                <a:solidFill>
                  <a:schemeClr val="bg1"/>
                </a:solidFill>
                <a:latin typeface="Segoe UI" panose="020B0502040204020203" pitchFamily="34" charset="0"/>
              </a:rPr>
              <a:t>Steps</a:t>
            </a:r>
            <a:endParaRPr lang="en-GB" sz="2800" b="0" i="0" u="none" strike="noStrike" baseline="30000">
              <a:solidFill>
                <a:schemeClr val="bg1"/>
              </a:solidFill>
              <a:latin typeface="Segoe UI" panose="020B0502040204020203" pitchFamily="34" charset="0"/>
            </a:endParaRPr>
          </a:p>
          <a:p>
            <a:pPr marL="0" marR="0" indent="0" algn="l" rtl="0">
              <a:lnSpc>
                <a:spcPct val="120000"/>
              </a:lnSpc>
            </a:pPr>
            <a:r>
              <a:rPr lang="en-GB" sz="2100" baseline="30000">
                <a:solidFill>
                  <a:schemeClr val="bg1"/>
                </a:solidFill>
                <a:latin typeface="Segoe UI Semibold" panose="020B0702040204020203" pitchFamily="34" charset="0"/>
              </a:rPr>
              <a:t>1) Stakeholder</a:t>
            </a:r>
          </a:p>
          <a:p>
            <a:pPr marL="0" marR="0" indent="0" algn="l" rtl="0">
              <a:lnSpc>
                <a:spcPct val="120000"/>
              </a:lnSpc>
              <a:spcBef>
                <a:spcPts val="0"/>
              </a:spcBef>
            </a:pPr>
            <a:r>
              <a:rPr lang="en-GB" sz="2100" baseline="30000">
                <a:solidFill>
                  <a:schemeClr val="bg1"/>
                </a:solidFill>
                <a:latin typeface="Segoe UI" panose="020B0502040204020203" pitchFamily="34" charset="0"/>
              </a:rPr>
              <a:t>Think about one stakeholder at a time.</a:t>
            </a:r>
          </a:p>
          <a:p>
            <a:pPr marL="0" marR="0" indent="0" algn="l" rtl="0">
              <a:lnSpc>
                <a:spcPct val="120000"/>
              </a:lnSpc>
              <a:spcBef>
                <a:spcPts val="0"/>
              </a:spcBef>
            </a:pPr>
            <a:endParaRPr lang="en-GB" sz="2100" baseline="30000">
              <a:solidFill>
                <a:schemeClr val="bg1"/>
              </a:solidFill>
              <a:latin typeface="Segoe UI" panose="020B0502040204020203" pitchFamily="34" charset="0"/>
            </a:endParaRPr>
          </a:p>
          <a:p>
            <a:pPr marL="0" indent="0">
              <a:lnSpc>
                <a:spcPct val="120000"/>
              </a:lnSpc>
              <a:spcBef>
                <a:spcPts val="0"/>
              </a:spcBef>
            </a:pPr>
            <a:r>
              <a:rPr lang="en-GB" sz="2100" baseline="30000">
                <a:solidFill>
                  <a:schemeClr val="bg1"/>
                </a:solidFill>
                <a:latin typeface="Segoe UI Semibold" panose="020B0702040204020203" pitchFamily="34" charset="0"/>
              </a:rPr>
              <a:t>2) How might they benefit?</a:t>
            </a:r>
          </a:p>
          <a:p>
            <a:pPr marL="0" indent="0">
              <a:lnSpc>
                <a:spcPct val="120000"/>
              </a:lnSpc>
              <a:spcBef>
                <a:spcPts val="0"/>
              </a:spcBef>
            </a:pPr>
            <a:r>
              <a:rPr lang="en-GB" sz="1400">
                <a:solidFill>
                  <a:schemeClr val="bg1"/>
                </a:solidFill>
              </a:rPr>
              <a:t>Ideate potential benefits for a stakeholder by asking: How might they benefit directly or indirectly from interacting with the system?</a:t>
            </a:r>
          </a:p>
          <a:p>
            <a:pPr marL="0" marR="0" indent="0" algn="l" rtl="0">
              <a:lnSpc>
                <a:spcPct val="120000"/>
              </a:lnSpc>
              <a:spcBef>
                <a:spcPts val="0"/>
              </a:spcBef>
            </a:pPr>
            <a:endParaRPr lang="en-GB">
              <a:solidFill>
                <a:schemeClr val="bg1"/>
              </a:solidFill>
            </a:endParaRPr>
          </a:p>
          <a:p>
            <a:pPr marL="0" marR="0" indent="0" algn="l" rtl="0">
              <a:lnSpc>
                <a:spcPct val="120000"/>
              </a:lnSpc>
            </a:pPr>
            <a:r>
              <a:rPr lang="en-GB" sz="2100" baseline="30000">
                <a:solidFill>
                  <a:schemeClr val="bg1"/>
                </a:solidFill>
                <a:latin typeface="Segoe UI Semibold" panose="020B0702040204020203" pitchFamily="34" charset="0"/>
              </a:rPr>
              <a:t>3) Harms prompts</a:t>
            </a:r>
          </a:p>
          <a:p>
            <a:pPr marL="0" marR="0" indent="0" algn="l" rtl="0">
              <a:lnSpc>
                <a:spcPct val="120000"/>
              </a:lnSpc>
              <a:spcBef>
                <a:spcPts val="0"/>
              </a:spcBef>
            </a:pPr>
            <a:r>
              <a:rPr lang="en-GB" sz="1400">
                <a:solidFill>
                  <a:schemeClr val="bg1"/>
                </a:solidFill>
              </a:rPr>
              <a:t>It is often difficult to think of ways the system might negatively impact stakeholders. Use the prompts on the following pages to help you brainstorm potential harms related to the Microsoft AI Principles.</a:t>
            </a:r>
          </a:p>
        </p:txBody>
      </p:sp>
      <p:sp>
        <p:nvSpPr>
          <p:cNvPr id="13" name="Content Placeholder 4">
            <a:extLst>
              <a:ext uri="{FF2B5EF4-FFF2-40B4-BE49-F238E27FC236}">
                <a16:creationId xmlns:a16="http://schemas.microsoft.com/office/drawing/2014/main" id="{FBB0C82D-CA11-433F-A9DD-AA7987BA32D6}"/>
              </a:ext>
            </a:extLst>
          </p:cNvPr>
          <p:cNvSpPr txBox="1">
            <a:spLocks/>
          </p:cNvSpPr>
          <p:nvPr/>
        </p:nvSpPr>
        <p:spPr>
          <a:xfrm>
            <a:off x="5177440" y="957521"/>
            <a:ext cx="6399593" cy="20899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None/>
              <a:defRPr sz="1325" b="0" kern="1200">
                <a:solidFill>
                  <a:schemeClr val="tx1"/>
                </a:solidFill>
                <a:latin typeface="Segoe UI "/>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l" rtl="0">
              <a:lnSpc>
                <a:spcPct val="120000"/>
              </a:lnSpc>
            </a:pPr>
            <a:r>
              <a:rPr lang="en-GB" sz="1200" i="0" u="none" strike="noStrike" baseline="30000">
                <a:solidFill>
                  <a:srgbClr val="000000"/>
                </a:solidFill>
                <a:latin typeface="Segoe UI" panose="020B0502040204020203" pitchFamily="34" charset="0"/>
              </a:rPr>
              <a:t>In the example below the team brainstormed potential benefits and harms for the stakeholder ‘surgery patient‘, which is the evaluation or decision subject. The team started by asking how this stakeholder could benefit directly or indirectly from using the system. After brainstorming, they summarized the benefits as: better understanding of the length of hospital stay and better able to plan for things like childcare or house sitting while in recovery.</a:t>
            </a:r>
            <a:endParaRPr lang="en-GB" sz="1200" i="0" u="none" strike="noStrike" baseline="30000">
              <a:solidFill>
                <a:srgbClr val="000000"/>
              </a:solidFill>
              <a:highlight>
                <a:srgbClr val="FFFF00"/>
              </a:highlight>
              <a:latin typeface="Segoe UI" panose="020B0502040204020203" pitchFamily="34" charset="0"/>
            </a:endParaRPr>
          </a:p>
          <a:p>
            <a:pPr marL="0" marR="0" indent="0" algn="l" rtl="0">
              <a:lnSpc>
                <a:spcPct val="120000"/>
              </a:lnSpc>
            </a:pPr>
            <a:r>
              <a:rPr lang="en-GB" sz="1200" i="0" u="none" strike="noStrike" baseline="30000">
                <a:solidFill>
                  <a:srgbClr val="000000"/>
                </a:solidFill>
                <a:latin typeface="Segoe UI" panose="020B0502040204020203" pitchFamily="34" charset="0"/>
              </a:rPr>
              <a:t>To think about the potential harms of the system the team looked at the harms prompts on the following pages. Listed below are examples of two different potential harms for this stakeholder but the list may be longer. The </a:t>
            </a:r>
            <a:r>
              <a:rPr lang="en-GB" sz="1200" baseline="30000">
                <a:solidFill>
                  <a:srgbClr val="000000"/>
                </a:solidFill>
                <a:latin typeface="Segoe UI" panose="020B0502040204020203" pitchFamily="34" charset="0"/>
              </a:rPr>
              <a:t>accountability prompt for human oversight and control led the team to think about how automatically allocating beds based on system predictions could cause harm. </a:t>
            </a:r>
            <a:r>
              <a:rPr lang="en-GB" sz="1200" i="0" u="none" strike="noStrike" baseline="30000">
                <a:solidFill>
                  <a:srgbClr val="000000"/>
                </a:solidFill>
                <a:latin typeface="Segoe UI" panose="020B0502040204020203" pitchFamily="34" charset="0"/>
              </a:rPr>
              <a:t>The transparency prompt for system intelligibility started an interesting conversation about how knowledge of the outputs could affect hospital operations. The team discussed how not understanding the system well enough could result in patient care decisions that are not in the patient’s best interest. The team documented each of these harms, aligned to the respective AI principles, in the stakeholders, potential benefits, and potential harms table as shown below.</a:t>
            </a:r>
            <a:endParaRPr lang="en-GB" sz="1050" baseline="30000">
              <a:solidFill>
                <a:srgbClr val="000000"/>
              </a:solidFill>
              <a:latin typeface="Segoe Pro" panose="020B0502040504020203" pitchFamily="34" charset="0"/>
            </a:endParaRPr>
          </a:p>
        </p:txBody>
      </p:sp>
      <p:sp>
        <p:nvSpPr>
          <p:cNvPr id="10" name="Rectangle 9">
            <a:extLst>
              <a:ext uri="{FF2B5EF4-FFF2-40B4-BE49-F238E27FC236}">
                <a16:creationId xmlns:a16="http://schemas.microsoft.com/office/drawing/2014/main" id="{64DD1D7D-CA06-4510-9B94-B20D38B0D3C0}"/>
              </a:ext>
              <a:ext uri="{C183D7F6-B498-43B3-948B-1728B52AA6E4}">
                <adec:decorative xmlns:adec="http://schemas.microsoft.com/office/drawing/2017/decorative" val="1"/>
              </a:ext>
            </a:extLst>
          </p:cNvPr>
          <p:cNvSpPr/>
          <p:nvPr/>
        </p:nvSpPr>
        <p:spPr>
          <a:xfrm>
            <a:off x="5444565" y="3790278"/>
            <a:ext cx="6052110" cy="118334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63C3EABF-B322-4698-8FA6-D2BD58A64A66}"/>
              </a:ext>
              <a:ext uri="{C183D7F6-B498-43B3-948B-1728B52AA6E4}">
                <adec:decorative xmlns:adec="http://schemas.microsoft.com/office/drawing/2017/decorative" val="1"/>
              </a:ext>
            </a:extLst>
          </p:cNvPr>
          <p:cNvSpPr/>
          <p:nvPr/>
        </p:nvSpPr>
        <p:spPr>
          <a:xfrm>
            <a:off x="5444565" y="4991548"/>
            <a:ext cx="6052110" cy="14463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157E4762-B486-4E60-88E4-6CFD8BB6774C}"/>
              </a:ext>
              <a:ext uri="{C183D7F6-B498-43B3-948B-1728B52AA6E4}">
                <adec:decorative xmlns:adec="http://schemas.microsoft.com/office/drawing/2017/decorative" val="1"/>
              </a:ext>
            </a:extLst>
          </p:cNvPr>
          <p:cNvSpPr/>
          <p:nvPr/>
        </p:nvSpPr>
        <p:spPr>
          <a:xfrm>
            <a:off x="5444565" y="4961666"/>
            <a:ext cx="6052110" cy="14702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4" name="object 24">
            <a:extLst>
              <a:ext uri="{FF2B5EF4-FFF2-40B4-BE49-F238E27FC236}">
                <a16:creationId xmlns:a16="http://schemas.microsoft.com/office/drawing/2014/main" id="{CD838561-DE28-46FD-9154-3628261E0C10}"/>
              </a:ext>
            </a:extLst>
          </p:cNvPr>
          <p:cNvGraphicFramePr>
            <a:graphicFrameLocks noGrp="1"/>
          </p:cNvGraphicFramePr>
          <p:nvPr>
            <p:extLst>
              <p:ext uri="{D42A27DB-BD31-4B8C-83A1-F6EECF244321}">
                <p14:modId xmlns:p14="http://schemas.microsoft.com/office/powerpoint/2010/main" val="1302084425"/>
              </p:ext>
            </p:extLst>
          </p:nvPr>
        </p:nvGraphicFramePr>
        <p:xfrm>
          <a:off x="5448300" y="2841827"/>
          <a:ext cx="6048375" cy="314598"/>
        </p:xfrm>
        <a:graphic>
          <a:graphicData uri="http://schemas.openxmlformats.org/drawingml/2006/table">
            <a:tbl>
              <a:tblPr firstRow="1" bandRow="1">
                <a:tableStyleId>{7E9639D4-E3E2-4D34-9284-5A2195B3D0D7}</a:tableStyleId>
              </a:tblPr>
              <a:tblGrid>
                <a:gridCol w="1143000">
                  <a:extLst>
                    <a:ext uri="{9D8B030D-6E8A-4147-A177-3AD203B41FA5}">
                      <a16:colId xmlns:a16="http://schemas.microsoft.com/office/drawing/2014/main" val="20000"/>
                    </a:ext>
                  </a:extLst>
                </a:gridCol>
                <a:gridCol w="1996440">
                  <a:extLst>
                    <a:ext uri="{9D8B030D-6E8A-4147-A177-3AD203B41FA5}">
                      <a16:colId xmlns:a16="http://schemas.microsoft.com/office/drawing/2014/main" val="3214177755"/>
                    </a:ext>
                  </a:extLst>
                </a:gridCol>
                <a:gridCol w="2908935">
                  <a:extLst>
                    <a:ext uri="{9D8B030D-6E8A-4147-A177-3AD203B41FA5}">
                      <a16:colId xmlns:a16="http://schemas.microsoft.com/office/drawing/2014/main" val="375089472"/>
                    </a:ext>
                  </a:extLst>
                </a:gridCol>
              </a:tblGrid>
              <a:tr h="314598">
                <a:tc>
                  <a:txBody>
                    <a:bodyPr/>
                    <a:lstStyle/>
                    <a:p>
                      <a:pPr marL="248920">
                        <a:lnSpc>
                          <a:spcPct val="100000"/>
                        </a:lnSpc>
                        <a:spcBef>
                          <a:spcPts val="1110"/>
                        </a:spcBef>
                      </a:pPr>
                      <a:r>
                        <a:rPr sz="1100" b="0" spc="5">
                          <a:solidFill>
                            <a:srgbClr val="FFFFFF"/>
                          </a:solidFill>
                          <a:latin typeface="Segoe UI Semibold" panose="020B0702040204020203" pitchFamily="34" charset="0"/>
                          <a:cs typeface="Segoe UI Semibold" panose="020B0702040204020203" pitchFamily="34" charset="0"/>
                        </a:rPr>
                        <a:t>Stakeholders</a:t>
                      </a:r>
                      <a:endParaRPr sz="1100" b="0">
                        <a:latin typeface="Segoe UI Semibold" panose="020B0702040204020203" pitchFamily="34" charset="0"/>
                        <a:cs typeface="Segoe UI Semibold" panose="020B0702040204020203" pitchFamily="34" charset="0"/>
                      </a:endParaRPr>
                    </a:p>
                  </a:txBody>
                  <a:tcPr marL="0" marR="0" marT="85484" marB="0">
                    <a:lnL w="6350" cap="flat" cmpd="sng" algn="ctr">
                      <a:noFill/>
                      <a:prstDash val="solid"/>
                      <a:miter lim="800000"/>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243A5E"/>
                    </a:solidFill>
                  </a:tcPr>
                </a:tc>
                <a:tc>
                  <a:txBody>
                    <a:bodyPr/>
                    <a:lstStyle/>
                    <a:p>
                      <a:pPr marL="248920">
                        <a:lnSpc>
                          <a:spcPct val="100000"/>
                        </a:lnSpc>
                        <a:spcBef>
                          <a:spcPts val="1110"/>
                        </a:spcBef>
                      </a:pPr>
                      <a:r>
                        <a:rPr lang="en-GB" sz="1100" b="0">
                          <a:latin typeface="Segoe UI Semibold" panose="020B0702040204020203" pitchFamily="34" charset="0"/>
                          <a:cs typeface="Segoe UI Semibold" panose="020B0702040204020203" pitchFamily="34" charset="0"/>
                        </a:rPr>
                        <a:t>Potential benefits</a:t>
                      </a:r>
                      <a:endParaRPr sz="1100" b="0">
                        <a:latin typeface="Segoe UI Semibold" panose="020B0702040204020203" pitchFamily="34" charset="0"/>
                        <a:cs typeface="Segoe UI Semibold" panose="020B0702040204020203" pitchFamily="34" charset="0"/>
                      </a:endParaRPr>
                    </a:p>
                  </a:txBody>
                  <a:tcPr marL="0" marR="0" marT="85484" marB="0">
                    <a:lnL>
                      <a:noFill/>
                    </a:lnL>
                    <a:lnR>
                      <a:noFill/>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243A5E"/>
                    </a:solidFill>
                  </a:tcPr>
                </a:tc>
                <a:tc>
                  <a:txBody>
                    <a:bodyPr/>
                    <a:lstStyle/>
                    <a:p>
                      <a:pPr marL="248920">
                        <a:lnSpc>
                          <a:spcPct val="100000"/>
                        </a:lnSpc>
                        <a:spcBef>
                          <a:spcPts val="1110"/>
                        </a:spcBef>
                      </a:pPr>
                      <a:r>
                        <a:rPr lang="en-GB" sz="1100" b="0">
                          <a:latin typeface="Segoe UI Semibold" panose="020B0702040204020203" pitchFamily="34" charset="0"/>
                          <a:cs typeface="Segoe UI Semibold" panose="020B0702040204020203" pitchFamily="34" charset="0"/>
                        </a:rPr>
                        <a:t>Potential harms</a:t>
                      </a:r>
                      <a:endParaRPr sz="1100" b="0">
                        <a:latin typeface="Segoe UI Semibold" panose="020B0702040204020203" pitchFamily="34" charset="0"/>
                        <a:cs typeface="Segoe UI Semibold" panose="020B0702040204020203" pitchFamily="34" charset="0"/>
                      </a:endParaRPr>
                    </a:p>
                  </a:txBody>
                  <a:tcPr marL="0" marR="0" marT="85484" marB="0">
                    <a:lnL>
                      <a:noFill/>
                    </a:lnL>
                    <a:lnR w="6350" cap="flat" cmpd="sng" algn="ctr">
                      <a:noFill/>
                      <a:prstDash val="solid"/>
                      <a:miter lim="800000"/>
                    </a:lnR>
                    <a:lnT w="63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solidFill>
                      <a:srgbClr val="243A5E"/>
                    </a:solidFill>
                  </a:tcPr>
                </a:tc>
                <a:extLst>
                  <a:ext uri="{0D108BD9-81ED-4DB2-BD59-A6C34878D82A}">
                    <a16:rowId xmlns:a16="http://schemas.microsoft.com/office/drawing/2014/main" val="10000"/>
                  </a:ext>
                </a:extLst>
              </a:tr>
            </a:tbl>
          </a:graphicData>
        </a:graphic>
      </p:graphicFrame>
      <p:sp>
        <p:nvSpPr>
          <p:cNvPr id="15" name="Rectangle 14">
            <a:extLst>
              <a:ext uri="{FF2B5EF4-FFF2-40B4-BE49-F238E27FC236}">
                <a16:creationId xmlns:a16="http://schemas.microsoft.com/office/drawing/2014/main" id="{467A7979-B510-4642-819F-EA62C69EC2F5}"/>
              </a:ext>
              <a:ext uri="{C183D7F6-B498-43B3-948B-1728B52AA6E4}">
                <adec:decorative xmlns:adec="http://schemas.microsoft.com/office/drawing/2017/decorative" val="1"/>
              </a:ext>
            </a:extLst>
          </p:cNvPr>
          <p:cNvSpPr/>
          <p:nvPr/>
        </p:nvSpPr>
        <p:spPr>
          <a:xfrm>
            <a:off x="5444565" y="3148608"/>
            <a:ext cx="6052110" cy="651435"/>
          </a:xfrm>
          <a:prstGeom prst="rect">
            <a:avLst/>
          </a:prstGeom>
          <a:solidFill>
            <a:srgbClr val="CBCB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bject 14">
            <a:extLst>
              <a:ext uri="{FF2B5EF4-FFF2-40B4-BE49-F238E27FC236}">
                <a16:creationId xmlns:a16="http://schemas.microsoft.com/office/drawing/2014/main" id="{68977869-BC7F-4E5C-9C1A-3FE3F987B4F3}"/>
              </a:ext>
              <a:ext uri="{C183D7F6-B498-43B3-948B-1728B52AA6E4}">
                <adec:decorative xmlns:adec="http://schemas.microsoft.com/office/drawing/2017/decorative" val="1"/>
              </a:ext>
            </a:extLst>
          </p:cNvPr>
          <p:cNvSpPr/>
          <p:nvPr/>
        </p:nvSpPr>
        <p:spPr>
          <a:xfrm>
            <a:off x="8713788" y="4165987"/>
            <a:ext cx="730250" cy="702172"/>
          </a:xfrm>
          <a:custGeom>
            <a:avLst/>
            <a:gdLst/>
            <a:ahLst/>
            <a:cxnLst/>
            <a:rect l="l" t="t" r="r" b="b"/>
            <a:pathLst>
              <a:path w="815975" h="815975">
                <a:moveTo>
                  <a:pt x="815828" y="0"/>
                </a:moveTo>
                <a:lnTo>
                  <a:pt x="0" y="0"/>
                </a:lnTo>
                <a:lnTo>
                  <a:pt x="0" y="815839"/>
                </a:lnTo>
                <a:lnTo>
                  <a:pt x="815828" y="815839"/>
                </a:lnTo>
                <a:lnTo>
                  <a:pt x="815828" y="0"/>
                </a:lnTo>
                <a:close/>
              </a:path>
            </a:pathLst>
          </a:custGeom>
          <a:solidFill>
            <a:srgbClr val="EBAC96"/>
          </a:solidFill>
        </p:spPr>
        <p:txBody>
          <a:bodyPr wrap="square" lIns="0" tIns="0" rIns="0" bIns="0" rtlCol="0"/>
          <a:lstStyle/>
          <a:p>
            <a:endParaRPr/>
          </a:p>
        </p:txBody>
      </p:sp>
      <p:sp>
        <p:nvSpPr>
          <p:cNvPr id="17" name="object 15">
            <a:extLst>
              <a:ext uri="{FF2B5EF4-FFF2-40B4-BE49-F238E27FC236}">
                <a16:creationId xmlns:a16="http://schemas.microsoft.com/office/drawing/2014/main" id="{6603C84A-5BBC-4A1C-BF61-D02E0F1E28D0}"/>
              </a:ext>
              <a:ext uri="{C183D7F6-B498-43B3-948B-1728B52AA6E4}">
                <adec:decorative xmlns:adec="http://schemas.microsoft.com/office/drawing/2017/decorative" val="1"/>
              </a:ext>
            </a:extLst>
          </p:cNvPr>
          <p:cNvSpPr/>
          <p:nvPr/>
        </p:nvSpPr>
        <p:spPr>
          <a:xfrm>
            <a:off x="6672580" y="3748086"/>
            <a:ext cx="888229" cy="998411"/>
          </a:xfrm>
          <a:custGeom>
            <a:avLst/>
            <a:gdLst/>
            <a:ahLst/>
            <a:cxnLst/>
            <a:rect l="l" t="t" r="r" b="b"/>
            <a:pathLst>
              <a:path w="910590" h="881379">
                <a:moveTo>
                  <a:pt x="910077" y="0"/>
                </a:moveTo>
                <a:lnTo>
                  <a:pt x="0" y="0"/>
                </a:lnTo>
                <a:lnTo>
                  <a:pt x="0" y="880821"/>
                </a:lnTo>
                <a:lnTo>
                  <a:pt x="910077" y="880821"/>
                </a:lnTo>
                <a:lnTo>
                  <a:pt x="910077" y="0"/>
                </a:lnTo>
                <a:close/>
              </a:path>
            </a:pathLst>
          </a:custGeom>
          <a:solidFill>
            <a:srgbClr val="FFE5A1"/>
          </a:solidFill>
        </p:spPr>
        <p:txBody>
          <a:bodyPr wrap="square" lIns="0" tIns="0" rIns="0" bIns="0" rtlCol="0"/>
          <a:lstStyle/>
          <a:p>
            <a:endParaRPr/>
          </a:p>
        </p:txBody>
      </p:sp>
      <p:sp>
        <p:nvSpPr>
          <p:cNvPr id="18" name="object 33">
            <a:extLst>
              <a:ext uri="{FF2B5EF4-FFF2-40B4-BE49-F238E27FC236}">
                <a16:creationId xmlns:a16="http://schemas.microsoft.com/office/drawing/2014/main" id="{7E5FCBD4-8229-4C4D-A211-48622B7F80B8}"/>
              </a:ext>
              <a:ext uri="{C183D7F6-B498-43B3-948B-1728B52AA6E4}">
                <adec:decorative xmlns:adec="http://schemas.microsoft.com/office/drawing/2017/decorative" val="1"/>
              </a:ext>
            </a:extLst>
          </p:cNvPr>
          <p:cNvSpPr/>
          <p:nvPr/>
        </p:nvSpPr>
        <p:spPr>
          <a:xfrm>
            <a:off x="9781722" y="3695492"/>
            <a:ext cx="1560511" cy="1337536"/>
          </a:xfrm>
          <a:custGeom>
            <a:avLst/>
            <a:gdLst/>
            <a:ahLst/>
            <a:cxnLst/>
            <a:rect l="l" t="t" r="r" b="b"/>
            <a:pathLst>
              <a:path w="1797050" h="1724659">
                <a:moveTo>
                  <a:pt x="686511" y="628230"/>
                </a:moveTo>
                <a:lnTo>
                  <a:pt x="0" y="628230"/>
                </a:lnTo>
                <a:lnTo>
                  <a:pt x="0" y="1350721"/>
                </a:lnTo>
                <a:lnTo>
                  <a:pt x="686511" y="1350721"/>
                </a:lnTo>
                <a:lnTo>
                  <a:pt x="686511" y="628230"/>
                </a:lnTo>
                <a:close/>
              </a:path>
              <a:path w="1797050" h="1724659">
                <a:moveTo>
                  <a:pt x="1691716" y="0"/>
                </a:moveTo>
                <a:lnTo>
                  <a:pt x="918667" y="0"/>
                </a:lnTo>
                <a:lnTo>
                  <a:pt x="918667" y="753910"/>
                </a:lnTo>
                <a:lnTo>
                  <a:pt x="1691716" y="753910"/>
                </a:lnTo>
                <a:lnTo>
                  <a:pt x="1691716" y="0"/>
                </a:lnTo>
                <a:close/>
              </a:path>
              <a:path w="1797050" h="1724659">
                <a:moveTo>
                  <a:pt x="1796872" y="917473"/>
                </a:moveTo>
                <a:lnTo>
                  <a:pt x="916419" y="917473"/>
                </a:lnTo>
                <a:lnTo>
                  <a:pt x="916419" y="1724634"/>
                </a:lnTo>
                <a:lnTo>
                  <a:pt x="1796872" y="1724634"/>
                </a:lnTo>
                <a:lnTo>
                  <a:pt x="1796872" y="917473"/>
                </a:lnTo>
                <a:close/>
              </a:path>
            </a:pathLst>
          </a:custGeom>
          <a:solidFill>
            <a:srgbClr val="C0B9DC"/>
          </a:solidFill>
        </p:spPr>
        <p:txBody>
          <a:bodyPr wrap="square" lIns="0" tIns="0" rIns="0" bIns="0" rtlCol="0"/>
          <a:lstStyle/>
          <a:p>
            <a:endParaRPr/>
          </a:p>
        </p:txBody>
      </p:sp>
      <p:sp>
        <p:nvSpPr>
          <p:cNvPr id="21" name="object 34">
            <a:extLst>
              <a:ext uri="{FF2B5EF4-FFF2-40B4-BE49-F238E27FC236}">
                <a16:creationId xmlns:a16="http://schemas.microsoft.com/office/drawing/2014/main" id="{C38FD38F-3236-4C96-9655-94043634CF72}"/>
              </a:ext>
              <a:ext uri="{C183D7F6-B498-43B3-948B-1728B52AA6E4}">
                <adec:decorative xmlns:adec="http://schemas.microsoft.com/office/drawing/2017/decorative" val="1"/>
              </a:ext>
            </a:extLst>
          </p:cNvPr>
          <p:cNvSpPr/>
          <p:nvPr/>
        </p:nvSpPr>
        <p:spPr>
          <a:xfrm>
            <a:off x="6736080" y="3292763"/>
            <a:ext cx="1736408" cy="402837"/>
          </a:xfrm>
          <a:custGeom>
            <a:avLst/>
            <a:gdLst/>
            <a:ahLst/>
            <a:cxnLst/>
            <a:rect l="l" t="t" r="r" b="b"/>
            <a:pathLst>
              <a:path w="2199640" h="519429">
                <a:moveTo>
                  <a:pt x="1940066" y="0"/>
                </a:moveTo>
                <a:lnTo>
                  <a:pt x="259541" y="0"/>
                </a:lnTo>
                <a:lnTo>
                  <a:pt x="212890" y="4181"/>
                </a:lnTo>
                <a:lnTo>
                  <a:pt x="168981" y="16236"/>
                </a:lnTo>
                <a:lnTo>
                  <a:pt x="128548" y="35433"/>
                </a:lnTo>
                <a:lnTo>
                  <a:pt x="92324" y="61038"/>
                </a:lnTo>
                <a:lnTo>
                  <a:pt x="61042" y="92318"/>
                </a:lnTo>
                <a:lnTo>
                  <a:pt x="35436" y="128540"/>
                </a:lnTo>
                <a:lnTo>
                  <a:pt x="16238" y="168972"/>
                </a:lnTo>
                <a:lnTo>
                  <a:pt x="4181" y="212880"/>
                </a:lnTo>
                <a:lnTo>
                  <a:pt x="0" y="259531"/>
                </a:lnTo>
                <a:lnTo>
                  <a:pt x="4181" y="306185"/>
                </a:lnTo>
                <a:lnTo>
                  <a:pt x="16238" y="350096"/>
                </a:lnTo>
                <a:lnTo>
                  <a:pt x="35436" y="390529"/>
                </a:lnTo>
                <a:lnTo>
                  <a:pt x="61042" y="426753"/>
                </a:lnTo>
                <a:lnTo>
                  <a:pt x="92324" y="458033"/>
                </a:lnTo>
                <a:lnTo>
                  <a:pt x="128548" y="483639"/>
                </a:lnTo>
                <a:lnTo>
                  <a:pt x="168981" y="502836"/>
                </a:lnTo>
                <a:lnTo>
                  <a:pt x="212890" y="514891"/>
                </a:lnTo>
                <a:lnTo>
                  <a:pt x="259541" y="519073"/>
                </a:lnTo>
                <a:lnTo>
                  <a:pt x="1940066" y="519073"/>
                </a:lnTo>
                <a:lnTo>
                  <a:pt x="1986717" y="514891"/>
                </a:lnTo>
                <a:lnTo>
                  <a:pt x="2030625" y="502836"/>
                </a:lnTo>
                <a:lnTo>
                  <a:pt x="2071057" y="483639"/>
                </a:lnTo>
                <a:lnTo>
                  <a:pt x="2107279" y="458033"/>
                </a:lnTo>
                <a:lnTo>
                  <a:pt x="2138559" y="426753"/>
                </a:lnTo>
                <a:lnTo>
                  <a:pt x="2164164" y="390529"/>
                </a:lnTo>
                <a:lnTo>
                  <a:pt x="2183361" y="350096"/>
                </a:lnTo>
                <a:lnTo>
                  <a:pt x="2195416" y="306185"/>
                </a:lnTo>
                <a:lnTo>
                  <a:pt x="2199597" y="259531"/>
                </a:lnTo>
                <a:lnTo>
                  <a:pt x="2195416" y="212880"/>
                </a:lnTo>
                <a:lnTo>
                  <a:pt x="2183361" y="168972"/>
                </a:lnTo>
                <a:lnTo>
                  <a:pt x="2164164" y="128540"/>
                </a:lnTo>
                <a:lnTo>
                  <a:pt x="2138559" y="92318"/>
                </a:lnTo>
                <a:lnTo>
                  <a:pt x="2107279" y="61038"/>
                </a:lnTo>
                <a:lnTo>
                  <a:pt x="2071057" y="35433"/>
                </a:lnTo>
                <a:lnTo>
                  <a:pt x="2030625" y="16236"/>
                </a:lnTo>
                <a:lnTo>
                  <a:pt x="1986717" y="4181"/>
                </a:lnTo>
                <a:lnTo>
                  <a:pt x="1940066" y="0"/>
                </a:lnTo>
                <a:close/>
              </a:path>
            </a:pathLst>
          </a:custGeom>
          <a:solidFill>
            <a:srgbClr val="FFFFFF"/>
          </a:solidFill>
          <a:effectLst>
            <a:outerShdw blurRad="63500" sx="102000" sy="102000" algn="ctr" rotWithShape="0">
              <a:prstClr val="black">
                <a:alpha val="40000"/>
              </a:prstClr>
            </a:outerShdw>
          </a:effectLst>
        </p:spPr>
        <p:txBody>
          <a:bodyPr wrap="square" lIns="0" tIns="0" rIns="0" bIns="0" rtlCol="0"/>
          <a:lstStyle/>
          <a:p>
            <a:endParaRPr/>
          </a:p>
        </p:txBody>
      </p:sp>
      <p:sp>
        <p:nvSpPr>
          <p:cNvPr id="22" name="object 7">
            <a:extLst>
              <a:ext uri="{FF2B5EF4-FFF2-40B4-BE49-F238E27FC236}">
                <a16:creationId xmlns:a16="http://schemas.microsoft.com/office/drawing/2014/main" id="{61A31DD9-A9F5-4115-BFC4-254F4014AF7E}"/>
              </a:ext>
              <a:ext uri="{C183D7F6-B498-43B3-948B-1728B52AA6E4}">
                <adec:decorative xmlns:adec="http://schemas.microsoft.com/office/drawing/2017/decorative" val="1"/>
              </a:ext>
            </a:extLst>
          </p:cNvPr>
          <p:cNvSpPr/>
          <p:nvPr/>
        </p:nvSpPr>
        <p:spPr>
          <a:xfrm>
            <a:off x="5226995" y="2840831"/>
            <a:ext cx="222359" cy="3591271"/>
          </a:xfrm>
          <a:custGeom>
            <a:avLst/>
            <a:gdLst/>
            <a:ahLst/>
            <a:cxnLst/>
            <a:rect l="l" t="t" r="r" b="b"/>
            <a:pathLst>
              <a:path w="290195" h="4649470">
                <a:moveTo>
                  <a:pt x="289781" y="0"/>
                </a:moveTo>
                <a:lnTo>
                  <a:pt x="0" y="0"/>
                </a:lnTo>
                <a:lnTo>
                  <a:pt x="0" y="4649073"/>
                </a:lnTo>
                <a:lnTo>
                  <a:pt x="289781" y="4649073"/>
                </a:lnTo>
                <a:lnTo>
                  <a:pt x="289781" y="0"/>
                </a:lnTo>
                <a:close/>
              </a:path>
            </a:pathLst>
          </a:custGeom>
          <a:solidFill>
            <a:srgbClr val="FFC733">
              <a:alpha val="91000"/>
            </a:srgbClr>
          </a:solidFill>
        </p:spPr>
        <p:txBody>
          <a:bodyPr wrap="square" lIns="0" tIns="0" rIns="0" bIns="0" rtlCol="0"/>
          <a:lstStyle/>
          <a:p>
            <a:endParaRPr/>
          </a:p>
        </p:txBody>
      </p:sp>
      <p:sp>
        <p:nvSpPr>
          <p:cNvPr id="26" name="object 11">
            <a:extLst>
              <a:ext uri="{FF2B5EF4-FFF2-40B4-BE49-F238E27FC236}">
                <a16:creationId xmlns:a16="http://schemas.microsoft.com/office/drawing/2014/main" id="{D2B3D109-5F1A-4491-95B2-359769A9F589}"/>
              </a:ext>
              <a:ext uri="{C183D7F6-B498-43B3-948B-1728B52AA6E4}">
                <adec:decorative xmlns:adec="http://schemas.microsoft.com/office/drawing/2017/decorative" val="1"/>
              </a:ext>
            </a:extLst>
          </p:cNvPr>
          <p:cNvSpPr txBox="1"/>
          <p:nvPr/>
        </p:nvSpPr>
        <p:spPr>
          <a:xfrm>
            <a:off x="5256370" y="3699511"/>
            <a:ext cx="161583" cy="285958"/>
          </a:xfrm>
          <a:prstGeom prst="rect">
            <a:avLst/>
          </a:prstGeom>
        </p:spPr>
        <p:txBody>
          <a:bodyPr vert="vert" wrap="square" lIns="0" tIns="24130" rIns="0" bIns="0" rtlCol="0">
            <a:spAutoFit/>
          </a:bodyPr>
          <a:lstStyle/>
          <a:p>
            <a:pPr marL="12700">
              <a:lnSpc>
                <a:spcPct val="100000"/>
              </a:lnSpc>
              <a:spcBef>
                <a:spcPts val="190"/>
              </a:spcBef>
            </a:pPr>
            <a:r>
              <a:rPr sz="1050" b="1" spc="-150">
                <a:latin typeface="Segoe Pro Semibold"/>
                <a:cs typeface="Segoe Pro Semibold"/>
              </a:rPr>
              <a:t>&gt;</a:t>
            </a:r>
            <a:r>
              <a:rPr sz="1050" b="1">
                <a:latin typeface="Segoe Pro Semibold"/>
                <a:cs typeface="Segoe Pro Semibold"/>
              </a:rPr>
              <a:t>&gt;</a:t>
            </a:r>
            <a:endParaRPr sz="1050">
              <a:latin typeface="Segoe Pro Semibold"/>
              <a:cs typeface="Segoe Pro Semibold"/>
            </a:endParaRPr>
          </a:p>
        </p:txBody>
      </p:sp>
      <p:sp>
        <p:nvSpPr>
          <p:cNvPr id="23" name="object 8">
            <a:extLst>
              <a:ext uri="{FF2B5EF4-FFF2-40B4-BE49-F238E27FC236}">
                <a16:creationId xmlns:a16="http://schemas.microsoft.com/office/drawing/2014/main" id="{2BAC50B8-34F8-4F1E-9243-C95A420E10E0}"/>
              </a:ext>
              <a:ext uri="{C183D7F6-B498-43B3-948B-1728B52AA6E4}">
                <adec:decorative xmlns:adec="http://schemas.microsoft.com/office/drawing/2017/decorative" val="1"/>
              </a:ext>
            </a:extLst>
          </p:cNvPr>
          <p:cNvSpPr txBox="1"/>
          <p:nvPr/>
        </p:nvSpPr>
        <p:spPr>
          <a:xfrm>
            <a:off x="5279454" y="3066098"/>
            <a:ext cx="138499" cy="634783"/>
          </a:xfrm>
          <a:prstGeom prst="rect">
            <a:avLst/>
          </a:prstGeom>
        </p:spPr>
        <p:txBody>
          <a:bodyPr vert="vert" wrap="square" lIns="0" tIns="24130" rIns="0" bIns="0" rtlCol="0">
            <a:spAutoFit/>
          </a:bodyPr>
          <a:lstStyle/>
          <a:p>
            <a:pPr marL="12700">
              <a:lnSpc>
                <a:spcPct val="100000"/>
              </a:lnSpc>
              <a:spcBef>
                <a:spcPts val="190"/>
              </a:spcBef>
            </a:pPr>
            <a:r>
              <a:rPr sz="900" b="1" spc="-15">
                <a:latin typeface="Segoe Pro Semibold"/>
                <a:cs typeface="Segoe Pro Semibold"/>
              </a:rPr>
              <a:t>P</a:t>
            </a:r>
            <a:r>
              <a:rPr sz="900" b="1">
                <a:latin typeface="Segoe Pro Semibold"/>
                <a:cs typeface="Segoe Pro Semibold"/>
              </a:rPr>
              <a:t>r</a:t>
            </a:r>
            <a:r>
              <a:rPr sz="900" b="1" spc="-10">
                <a:latin typeface="Segoe Pro Semibold"/>
                <a:cs typeface="Segoe Pro Semibold"/>
              </a:rPr>
              <a:t>om</a:t>
            </a:r>
            <a:r>
              <a:rPr sz="900" b="1" spc="-5">
                <a:latin typeface="Segoe Pro Semibold"/>
                <a:cs typeface="Segoe Pro Semibold"/>
              </a:rPr>
              <a:t>p</a:t>
            </a:r>
            <a:r>
              <a:rPr sz="900" b="1">
                <a:latin typeface="Segoe Pro Semibold"/>
                <a:cs typeface="Segoe Pro Semibold"/>
              </a:rPr>
              <a:t>ts</a:t>
            </a:r>
            <a:endParaRPr sz="900">
              <a:latin typeface="Segoe Pro Semibold"/>
              <a:cs typeface="Segoe Pro Semibold"/>
            </a:endParaRPr>
          </a:p>
        </p:txBody>
      </p:sp>
      <p:sp>
        <p:nvSpPr>
          <p:cNvPr id="25" name="object 10">
            <a:extLst>
              <a:ext uri="{FF2B5EF4-FFF2-40B4-BE49-F238E27FC236}">
                <a16:creationId xmlns:a16="http://schemas.microsoft.com/office/drawing/2014/main" id="{3EB76A66-2EE7-44E0-9004-317BECAFAA6B}"/>
              </a:ext>
              <a:ext uri="{C183D7F6-B498-43B3-948B-1728B52AA6E4}">
                <adec:decorative xmlns:adec="http://schemas.microsoft.com/office/drawing/2017/decorative" val="1"/>
              </a:ext>
            </a:extLst>
          </p:cNvPr>
          <p:cNvSpPr txBox="1"/>
          <p:nvPr/>
        </p:nvSpPr>
        <p:spPr>
          <a:xfrm>
            <a:off x="5279454" y="4820212"/>
            <a:ext cx="138499" cy="1844822"/>
          </a:xfrm>
          <a:prstGeom prst="rect">
            <a:avLst/>
          </a:prstGeom>
        </p:spPr>
        <p:txBody>
          <a:bodyPr vert="vert" wrap="square" lIns="0" tIns="24130" rIns="0" bIns="0" rtlCol="0">
            <a:spAutoFit/>
          </a:bodyPr>
          <a:lstStyle/>
          <a:p>
            <a:pPr marL="12700">
              <a:lnSpc>
                <a:spcPct val="100000"/>
              </a:lnSpc>
              <a:spcBef>
                <a:spcPts val="190"/>
              </a:spcBef>
            </a:pPr>
            <a:r>
              <a:rPr sz="900" b="1" spc="-60">
                <a:latin typeface="Segoe Pro Semibold"/>
                <a:cs typeface="Segoe Pro Semibold"/>
              </a:rPr>
              <a:t>&gt;&gt;</a:t>
            </a:r>
            <a:r>
              <a:rPr sz="900" b="1" spc="350">
                <a:latin typeface="Segoe Pro Semibold"/>
                <a:cs typeface="Segoe Pro Semibold"/>
              </a:rPr>
              <a:t> </a:t>
            </a:r>
            <a:r>
              <a:rPr sz="900" b="1" spc="5">
                <a:latin typeface="Segoe Pro Semibold"/>
                <a:cs typeface="Segoe Pro Semibold"/>
              </a:rPr>
              <a:t>Impact</a:t>
            </a:r>
            <a:r>
              <a:rPr sz="900" b="1" spc="-10">
                <a:latin typeface="Segoe Pro Semibold"/>
                <a:cs typeface="Segoe Pro Semibold"/>
              </a:rPr>
              <a:t> </a:t>
            </a:r>
            <a:r>
              <a:rPr sz="900" b="1" spc="10">
                <a:latin typeface="Segoe Pro Semibold"/>
                <a:cs typeface="Segoe Pro Semibold"/>
              </a:rPr>
              <a:t>Assessment</a:t>
            </a:r>
            <a:r>
              <a:rPr sz="900" b="1" spc="-15">
                <a:latin typeface="Segoe Pro Semibold"/>
                <a:cs typeface="Segoe Pro Semibold"/>
              </a:rPr>
              <a:t> </a:t>
            </a:r>
            <a:r>
              <a:rPr sz="900" b="1" spc="5">
                <a:latin typeface="Segoe Pro Semibold"/>
                <a:cs typeface="Segoe Pro Semibold"/>
              </a:rPr>
              <a:t>table</a:t>
            </a:r>
            <a:endParaRPr sz="900">
              <a:latin typeface="Segoe Pro Semibold"/>
              <a:cs typeface="Segoe Pro Semibold"/>
            </a:endParaRPr>
          </a:p>
        </p:txBody>
      </p:sp>
      <p:sp>
        <p:nvSpPr>
          <p:cNvPr id="24" name="object 9">
            <a:extLst>
              <a:ext uri="{FF2B5EF4-FFF2-40B4-BE49-F238E27FC236}">
                <a16:creationId xmlns:a16="http://schemas.microsoft.com/office/drawing/2014/main" id="{689F04A2-AD43-4282-9B59-E578BEE788C4}"/>
              </a:ext>
              <a:ext uri="{C183D7F6-B498-43B3-948B-1728B52AA6E4}">
                <adec:decorative xmlns:adec="http://schemas.microsoft.com/office/drawing/2017/decorative" val="1"/>
              </a:ext>
            </a:extLst>
          </p:cNvPr>
          <p:cNvSpPr txBox="1"/>
          <p:nvPr/>
        </p:nvSpPr>
        <p:spPr>
          <a:xfrm>
            <a:off x="5279454" y="4113121"/>
            <a:ext cx="138499" cy="807904"/>
          </a:xfrm>
          <a:prstGeom prst="rect">
            <a:avLst/>
          </a:prstGeom>
        </p:spPr>
        <p:txBody>
          <a:bodyPr vert="vert" wrap="square" lIns="0" tIns="24130" rIns="0" bIns="0" rtlCol="0">
            <a:spAutoFit/>
          </a:bodyPr>
          <a:lstStyle/>
          <a:p>
            <a:pPr marL="12700">
              <a:lnSpc>
                <a:spcPct val="100000"/>
              </a:lnSpc>
              <a:spcBef>
                <a:spcPts val="190"/>
              </a:spcBef>
            </a:pPr>
            <a:r>
              <a:rPr sz="900" b="1">
                <a:latin typeface="Segoe Pro Semibold"/>
                <a:cs typeface="Segoe Pro Semibold"/>
              </a:rPr>
              <a:t>Brainstorm</a:t>
            </a:r>
            <a:endParaRPr sz="900">
              <a:latin typeface="Segoe Pro Semibold"/>
              <a:cs typeface="Segoe Pro Semibold"/>
            </a:endParaRPr>
          </a:p>
        </p:txBody>
      </p:sp>
      <p:sp>
        <p:nvSpPr>
          <p:cNvPr id="45" name="TextBox 44">
            <a:extLst>
              <a:ext uri="{FF2B5EF4-FFF2-40B4-BE49-F238E27FC236}">
                <a16:creationId xmlns:a16="http://schemas.microsoft.com/office/drawing/2014/main" id="{044D3A60-FD7D-4462-A632-7660DB87D26C}"/>
              </a:ext>
            </a:extLst>
          </p:cNvPr>
          <p:cNvSpPr txBox="1"/>
          <p:nvPr/>
        </p:nvSpPr>
        <p:spPr>
          <a:xfrm>
            <a:off x="5337781" y="3269485"/>
            <a:ext cx="1354580" cy="338554"/>
          </a:xfrm>
          <a:prstGeom prst="rect">
            <a:avLst/>
          </a:prstGeom>
          <a:noFill/>
        </p:spPr>
        <p:txBody>
          <a:bodyPr wrap="square">
            <a:spAutoFit/>
          </a:bodyPr>
          <a:lstStyle/>
          <a:p>
            <a:pPr marL="161925">
              <a:lnSpc>
                <a:spcPct val="100000"/>
              </a:lnSpc>
              <a:spcBef>
                <a:spcPts val="1065"/>
              </a:spcBef>
            </a:pPr>
            <a:r>
              <a:rPr lang="en-GB" sz="800" i="1" spc="-5">
                <a:latin typeface="Segoe UI"/>
                <a:cs typeface="Segoe UI"/>
              </a:rPr>
              <a:t>Refer</a:t>
            </a:r>
            <a:r>
              <a:rPr lang="en-GB" sz="800" i="1" spc="-20">
                <a:latin typeface="Segoe UI"/>
                <a:cs typeface="Segoe UI"/>
              </a:rPr>
              <a:t> </a:t>
            </a:r>
            <a:r>
              <a:rPr lang="en-GB" sz="800" i="1">
                <a:latin typeface="Segoe UI"/>
                <a:cs typeface="Segoe UI"/>
              </a:rPr>
              <a:t>to</a:t>
            </a:r>
            <a:r>
              <a:rPr lang="en-GB" sz="800" i="1" spc="-20">
                <a:latin typeface="Segoe UI"/>
                <a:cs typeface="Segoe UI"/>
              </a:rPr>
              <a:t> </a:t>
            </a:r>
            <a:r>
              <a:rPr lang="en-GB" sz="800" i="1">
                <a:latin typeface="Segoe UI"/>
                <a:cs typeface="Segoe UI"/>
              </a:rPr>
              <a:t>stakeholder</a:t>
            </a:r>
            <a:endParaRPr lang="en-GB" sz="800">
              <a:latin typeface="Segoe UI"/>
              <a:cs typeface="Segoe UI"/>
            </a:endParaRPr>
          </a:p>
          <a:p>
            <a:pPr marL="161925">
              <a:lnSpc>
                <a:spcPct val="100000"/>
              </a:lnSpc>
              <a:spcBef>
                <a:spcPts val="5"/>
              </a:spcBef>
            </a:pPr>
            <a:r>
              <a:rPr lang="en-GB" sz="800" i="1">
                <a:latin typeface="Segoe UI"/>
                <a:cs typeface="Segoe UI"/>
              </a:rPr>
              <a:t>activity</a:t>
            </a:r>
            <a:endParaRPr lang="en-GB" sz="800">
              <a:latin typeface="Segoe UI"/>
              <a:cs typeface="Segoe UI"/>
            </a:endParaRPr>
          </a:p>
        </p:txBody>
      </p:sp>
      <p:sp>
        <p:nvSpPr>
          <p:cNvPr id="50" name="TextBox 49">
            <a:extLst>
              <a:ext uri="{FF2B5EF4-FFF2-40B4-BE49-F238E27FC236}">
                <a16:creationId xmlns:a16="http://schemas.microsoft.com/office/drawing/2014/main" id="{A3B5426B-E4F2-4BF6-ABEC-0471BA812FF2}"/>
              </a:ext>
            </a:extLst>
          </p:cNvPr>
          <p:cNvSpPr txBox="1"/>
          <p:nvPr/>
        </p:nvSpPr>
        <p:spPr>
          <a:xfrm>
            <a:off x="5239544" y="5223510"/>
            <a:ext cx="1527969" cy="1175450"/>
          </a:xfrm>
          <a:prstGeom prst="rect">
            <a:avLst/>
          </a:prstGeom>
          <a:noFill/>
        </p:spPr>
        <p:txBody>
          <a:bodyPr wrap="square">
            <a:spAutoFit/>
          </a:bodyPr>
          <a:lstStyle/>
          <a:p>
            <a:pPr marL="257810" marR="179070">
              <a:lnSpc>
                <a:spcPct val="107600"/>
              </a:lnSpc>
              <a:spcBef>
                <a:spcPts val="1300"/>
              </a:spcBef>
            </a:pPr>
            <a:r>
              <a:rPr lang="en-GB" sz="1100" b="1" spc="-5">
                <a:latin typeface="Segoe UI"/>
                <a:cs typeface="Segoe UI"/>
              </a:rPr>
              <a:t>Scheduled surgery patient </a:t>
            </a:r>
            <a:r>
              <a:rPr lang="en-GB" sz="1100">
                <a:latin typeface="Segoe UI"/>
                <a:cs typeface="Segoe UI"/>
              </a:rPr>
              <a:t>(evaluation or decision subject)</a:t>
            </a:r>
          </a:p>
        </p:txBody>
      </p:sp>
      <p:sp>
        <p:nvSpPr>
          <p:cNvPr id="46" name="TextBox 45">
            <a:extLst>
              <a:ext uri="{FF2B5EF4-FFF2-40B4-BE49-F238E27FC236}">
                <a16:creationId xmlns:a16="http://schemas.microsoft.com/office/drawing/2014/main" id="{9B65BAC0-CFAE-4936-8954-71EE008434CB}"/>
              </a:ext>
            </a:extLst>
          </p:cNvPr>
          <p:cNvSpPr txBox="1"/>
          <p:nvPr/>
        </p:nvSpPr>
        <p:spPr>
          <a:xfrm>
            <a:off x="6431280" y="3317923"/>
            <a:ext cx="2041208" cy="369332"/>
          </a:xfrm>
          <a:prstGeom prst="rect">
            <a:avLst/>
          </a:prstGeom>
          <a:noFill/>
        </p:spPr>
        <p:txBody>
          <a:bodyPr wrap="square">
            <a:spAutoFit/>
          </a:bodyPr>
          <a:lstStyle/>
          <a:p>
            <a:pPr marL="307975" algn="ctr">
              <a:lnSpc>
                <a:spcPct val="100000"/>
              </a:lnSpc>
            </a:pPr>
            <a:r>
              <a:rPr lang="en-GB" sz="900" b="1" i="1" spc="-5">
                <a:latin typeface="Segoe UI Semibold"/>
                <a:cs typeface="Segoe UI Semibold"/>
              </a:rPr>
              <a:t>How might</a:t>
            </a:r>
            <a:r>
              <a:rPr lang="en-GB" sz="900" b="1" i="1">
                <a:latin typeface="Segoe UI Semibold"/>
                <a:cs typeface="Segoe UI Semibold"/>
              </a:rPr>
              <a:t> </a:t>
            </a:r>
            <a:r>
              <a:rPr lang="en-GB" sz="900" b="1" i="1" spc="-5">
                <a:latin typeface="Segoe UI Semibold"/>
                <a:cs typeface="Segoe UI Semibold"/>
              </a:rPr>
              <a:t>this </a:t>
            </a:r>
            <a:r>
              <a:rPr lang="en-GB" sz="900" b="1" i="1" spc="-10">
                <a:latin typeface="Segoe UI Semibold"/>
                <a:cs typeface="Segoe UI Semibold"/>
              </a:rPr>
              <a:t>stakeholder</a:t>
            </a:r>
            <a:endParaRPr lang="en-GB" sz="900">
              <a:latin typeface="Segoe UI Semibold"/>
              <a:cs typeface="Segoe UI Semibold"/>
            </a:endParaRPr>
          </a:p>
          <a:p>
            <a:pPr marL="405130" algn="ctr">
              <a:lnSpc>
                <a:spcPct val="100000"/>
              </a:lnSpc>
              <a:spcBef>
                <a:spcPts val="5"/>
              </a:spcBef>
            </a:pPr>
            <a:r>
              <a:rPr lang="en-GB" sz="900" b="1" i="1" spc="-5">
                <a:latin typeface="Segoe UI Semibold"/>
                <a:cs typeface="Segoe UI Semibold"/>
              </a:rPr>
              <a:t>benefit</a:t>
            </a:r>
            <a:r>
              <a:rPr lang="en-GB" sz="900" b="1" i="1" spc="-10">
                <a:latin typeface="Segoe UI Semibold"/>
                <a:cs typeface="Segoe UI Semibold"/>
              </a:rPr>
              <a:t> </a:t>
            </a:r>
            <a:r>
              <a:rPr lang="en-GB" sz="900" b="1" i="1" spc="-5">
                <a:latin typeface="Segoe UI Semibold"/>
                <a:cs typeface="Segoe UI Semibold"/>
              </a:rPr>
              <a:t>from</a:t>
            </a:r>
            <a:r>
              <a:rPr lang="en-GB" sz="900" b="1" i="1" spc="-10">
                <a:latin typeface="Segoe UI Semibold"/>
                <a:cs typeface="Segoe UI Semibold"/>
              </a:rPr>
              <a:t> </a:t>
            </a:r>
            <a:r>
              <a:rPr lang="en-GB" sz="900" b="1" i="1" spc="-5">
                <a:latin typeface="Segoe UI Semibold"/>
                <a:cs typeface="Segoe UI Semibold"/>
              </a:rPr>
              <a:t>the</a:t>
            </a:r>
            <a:r>
              <a:rPr lang="en-GB" sz="900" b="1" i="1" spc="-10">
                <a:latin typeface="Segoe UI Semibold"/>
                <a:cs typeface="Segoe UI Semibold"/>
              </a:rPr>
              <a:t> </a:t>
            </a:r>
            <a:r>
              <a:rPr lang="en-GB" sz="900" b="1" i="1" spc="-5">
                <a:latin typeface="Segoe UI Semibold"/>
                <a:cs typeface="Segoe UI Semibold"/>
              </a:rPr>
              <a:t>system?</a:t>
            </a:r>
            <a:endParaRPr lang="en-GB" sz="900">
              <a:latin typeface="Segoe UI Semibold"/>
              <a:cs typeface="Segoe UI Semibold"/>
            </a:endParaRPr>
          </a:p>
        </p:txBody>
      </p:sp>
      <p:sp>
        <p:nvSpPr>
          <p:cNvPr id="27" name="TextBox 26">
            <a:extLst>
              <a:ext uri="{FF2B5EF4-FFF2-40B4-BE49-F238E27FC236}">
                <a16:creationId xmlns:a16="http://schemas.microsoft.com/office/drawing/2014/main" id="{04999847-C9C1-42B7-BF1C-D8827E7D010A}"/>
              </a:ext>
            </a:extLst>
          </p:cNvPr>
          <p:cNvSpPr txBox="1"/>
          <p:nvPr/>
        </p:nvSpPr>
        <p:spPr>
          <a:xfrm>
            <a:off x="6682073" y="3792390"/>
            <a:ext cx="859687" cy="954107"/>
          </a:xfrm>
          <a:prstGeom prst="rect">
            <a:avLst/>
          </a:prstGeom>
          <a:noFill/>
        </p:spPr>
        <p:txBody>
          <a:bodyPr wrap="square" rtlCol="0">
            <a:spAutoFit/>
          </a:bodyPr>
          <a:lstStyle/>
          <a:p>
            <a:r>
              <a:rPr lang="en-GB" sz="800"/>
              <a:t>The patient will have information about how long they might remain in the hospital</a:t>
            </a:r>
          </a:p>
        </p:txBody>
      </p:sp>
      <p:sp>
        <p:nvSpPr>
          <p:cNvPr id="51" name="object 32">
            <a:extLst>
              <a:ext uri="{FF2B5EF4-FFF2-40B4-BE49-F238E27FC236}">
                <a16:creationId xmlns:a16="http://schemas.microsoft.com/office/drawing/2014/main" id="{F4FB2803-7AF7-488C-8367-188EE8B4625C}"/>
              </a:ext>
              <a:ext uri="{C183D7F6-B498-43B3-948B-1728B52AA6E4}">
                <adec:decorative xmlns:adec="http://schemas.microsoft.com/office/drawing/2017/decorative" val="1"/>
              </a:ext>
            </a:extLst>
          </p:cNvPr>
          <p:cNvSpPr/>
          <p:nvPr/>
        </p:nvSpPr>
        <p:spPr>
          <a:xfrm>
            <a:off x="7507344" y="4441246"/>
            <a:ext cx="956979" cy="651435"/>
          </a:xfrm>
          <a:custGeom>
            <a:avLst/>
            <a:gdLst/>
            <a:ahLst/>
            <a:cxnLst/>
            <a:rect l="l" t="t" r="r" b="b"/>
            <a:pathLst>
              <a:path w="815975" h="725804">
                <a:moveTo>
                  <a:pt x="815828" y="0"/>
                </a:moveTo>
                <a:lnTo>
                  <a:pt x="0" y="0"/>
                </a:lnTo>
                <a:lnTo>
                  <a:pt x="0" y="725328"/>
                </a:lnTo>
                <a:lnTo>
                  <a:pt x="815828" y="725328"/>
                </a:lnTo>
                <a:lnTo>
                  <a:pt x="815828" y="0"/>
                </a:lnTo>
                <a:close/>
              </a:path>
            </a:pathLst>
          </a:custGeom>
          <a:solidFill>
            <a:srgbClr val="FFE5A1"/>
          </a:solidFill>
        </p:spPr>
        <p:txBody>
          <a:bodyPr wrap="square" lIns="0" tIns="0" rIns="0" bIns="0" rtlCol="0"/>
          <a:lstStyle/>
          <a:p>
            <a:endParaRPr/>
          </a:p>
        </p:txBody>
      </p:sp>
      <p:sp>
        <p:nvSpPr>
          <p:cNvPr id="52" name="TextBox 51">
            <a:extLst>
              <a:ext uri="{FF2B5EF4-FFF2-40B4-BE49-F238E27FC236}">
                <a16:creationId xmlns:a16="http://schemas.microsoft.com/office/drawing/2014/main" id="{65DF212C-1AD9-4B8A-A5FA-2B5231E3E301}"/>
              </a:ext>
            </a:extLst>
          </p:cNvPr>
          <p:cNvSpPr txBox="1"/>
          <p:nvPr/>
        </p:nvSpPr>
        <p:spPr>
          <a:xfrm>
            <a:off x="7551752" y="4492581"/>
            <a:ext cx="920736" cy="584775"/>
          </a:xfrm>
          <a:prstGeom prst="rect">
            <a:avLst/>
          </a:prstGeom>
          <a:noFill/>
        </p:spPr>
        <p:txBody>
          <a:bodyPr wrap="square" rtlCol="0">
            <a:spAutoFit/>
          </a:bodyPr>
          <a:lstStyle/>
          <a:p>
            <a:r>
              <a:rPr lang="en-GB" sz="800"/>
              <a:t>They can plan better around their recovery time</a:t>
            </a:r>
          </a:p>
        </p:txBody>
      </p:sp>
      <p:sp>
        <p:nvSpPr>
          <p:cNvPr id="55" name="TextBox 54">
            <a:extLst>
              <a:ext uri="{FF2B5EF4-FFF2-40B4-BE49-F238E27FC236}">
                <a16:creationId xmlns:a16="http://schemas.microsoft.com/office/drawing/2014/main" id="{247B45CA-D26B-47D9-8959-C07DC95B8492}"/>
              </a:ext>
            </a:extLst>
          </p:cNvPr>
          <p:cNvSpPr txBox="1"/>
          <p:nvPr/>
        </p:nvSpPr>
        <p:spPr>
          <a:xfrm>
            <a:off x="6370320" y="5205410"/>
            <a:ext cx="2261670" cy="1212191"/>
          </a:xfrm>
          <a:prstGeom prst="rect">
            <a:avLst/>
          </a:prstGeom>
          <a:noFill/>
        </p:spPr>
        <p:txBody>
          <a:bodyPr wrap="square">
            <a:spAutoFit/>
          </a:bodyPr>
          <a:lstStyle/>
          <a:p>
            <a:pPr marL="442595" marR="300990" indent="-171450">
              <a:lnSpc>
                <a:spcPct val="117800"/>
              </a:lnSpc>
              <a:spcBef>
                <a:spcPts val="1220"/>
              </a:spcBef>
              <a:buFont typeface="Arial" panose="020B0604020202020204" pitchFamily="34" charset="0"/>
              <a:buChar char="•"/>
            </a:pPr>
            <a:r>
              <a:rPr lang="en-GB" sz="900">
                <a:latin typeface="Segoe UI"/>
                <a:cs typeface="Segoe UI"/>
              </a:rPr>
              <a:t>Better understanding of length of hospital stay</a:t>
            </a:r>
          </a:p>
          <a:p>
            <a:pPr marL="442595" marR="300990" indent="-171450">
              <a:lnSpc>
                <a:spcPct val="117800"/>
              </a:lnSpc>
              <a:spcBef>
                <a:spcPts val="1220"/>
              </a:spcBef>
              <a:buFont typeface="Arial" panose="020B0604020202020204" pitchFamily="34" charset="0"/>
              <a:buChar char="•"/>
            </a:pPr>
            <a:r>
              <a:rPr lang="en-GB" sz="900">
                <a:latin typeface="Segoe UI"/>
                <a:cs typeface="Segoe UI"/>
              </a:rPr>
              <a:t>Better able to plan for things like childcare or house sitting while they’re recovering</a:t>
            </a:r>
          </a:p>
        </p:txBody>
      </p:sp>
      <p:grpSp>
        <p:nvGrpSpPr>
          <p:cNvPr id="31" name="Group 30">
            <a:extLst>
              <a:ext uri="{FF2B5EF4-FFF2-40B4-BE49-F238E27FC236}">
                <a16:creationId xmlns:a16="http://schemas.microsoft.com/office/drawing/2014/main" id="{653F478A-BD15-46EA-B81F-DA00E4D6AA1E}"/>
              </a:ext>
              <a:ext uri="{C183D7F6-B498-43B3-948B-1728B52AA6E4}">
                <adec:decorative xmlns:adec="http://schemas.microsoft.com/office/drawing/2017/decorative" val="1"/>
              </a:ext>
            </a:extLst>
          </p:cNvPr>
          <p:cNvGrpSpPr/>
          <p:nvPr/>
        </p:nvGrpSpPr>
        <p:grpSpPr>
          <a:xfrm rot="845974">
            <a:off x="8872463" y="3285266"/>
            <a:ext cx="422423" cy="670664"/>
            <a:chOff x="11496675" y="526311"/>
            <a:chExt cx="422423" cy="670664"/>
          </a:xfrm>
          <a:effectLst>
            <a:outerShdw blurRad="63500" sx="102000" sy="102000" algn="ctr" rotWithShape="0">
              <a:prstClr val="black">
                <a:alpha val="40000"/>
              </a:prstClr>
            </a:outerShdw>
          </a:effectLst>
        </p:grpSpPr>
        <p:sp>
          <p:nvSpPr>
            <p:cNvPr id="32" name="Rectangle: Rounded Corners 31">
              <a:extLst>
                <a:ext uri="{FF2B5EF4-FFF2-40B4-BE49-F238E27FC236}">
                  <a16:creationId xmlns:a16="http://schemas.microsoft.com/office/drawing/2014/main" id="{2C73830B-420A-4EE2-8CD8-20276782B7DE}"/>
                </a:ext>
              </a:extLst>
            </p:cNvPr>
            <p:cNvSpPr/>
            <p:nvPr/>
          </p:nvSpPr>
          <p:spPr>
            <a:xfrm>
              <a:off x="11496675" y="526311"/>
              <a:ext cx="422423" cy="6706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Top Corners Rounded 32">
              <a:extLst>
                <a:ext uri="{FF2B5EF4-FFF2-40B4-BE49-F238E27FC236}">
                  <a16:creationId xmlns:a16="http://schemas.microsoft.com/office/drawing/2014/main" id="{83A38F38-F7B9-4B24-BD42-9A051BAD181F}"/>
                </a:ext>
              </a:extLst>
            </p:cNvPr>
            <p:cNvSpPr/>
            <p:nvPr/>
          </p:nvSpPr>
          <p:spPr>
            <a:xfrm>
              <a:off x="11496675" y="526311"/>
              <a:ext cx="422423" cy="315064"/>
            </a:xfrm>
            <a:prstGeom prst="round2SameRect">
              <a:avLst>
                <a:gd name="adj1" fmla="val 21885"/>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4" name="Graphic 33">
              <a:extLst>
                <a:ext uri="{FF2B5EF4-FFF2-40B4-BE49-F238E27FC236}">
                  <a16:creationId xmlns:a16="http://schemas.microsoft.com/office/drawing/2014/main" id="{D1992A4E-98E8-4924-9D12-BB985D337C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06878" y="579215"/>
              <a:ext cx="216527" cy="198483"/>
            </a:xfrm>
            <a:prstGeom prst="rect">
              <a:avLst/>
            </a:prstGeom>
          </p:spPr>
        </p:pic>
        <p:cxnSp>
          <p:nvCxnSpPr>
            <p:cNvPr id="35" name="Straight Connector 34">
              <a:extLst>
                <a:ext uri="{FF2B5EF4-FFF2-40B4-BE49-F238E27FC236}">
                  <a16:creationId xmlns:a16="http://schemas.microsoft.com/office/drawing/2014/main" id="{D4800B06-6B9B-4B96-BEE3-702065680EEA}"/>
                </a:ext>
              </a:extLst>
            </p:cNvPr>
            <p:cNvCxnSpPr>
              <a:cxnSpLocks/>
            </p:cNvCxnSpPr>
            <p:nvPr/>
          </p:nvCxnSpPr>
          <p:spPr>
            <a:xfrm>
              <a:off x="11568112" y="904876"/>
              <a:ext cx="28813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E62535-F3C5-4065-94B5-78DB8FC58734}"/>
                </a:ext>
              </a:extLst>
            </p:cNvPr>
            <p:cNvCxnSpPr>
              <a:cxnSpLocks/>
            </p:cNvCxnSpPr>
            <p:nvPr/>
          </p:nvCxnSpPr>
          <p:spPr>
            <a:xfrm>
              <a:off x="11568112" y="962026"/>
              <a:ext cx="28813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3613B2F-A6F8-497B-A729-368232B0D9EA}"/>
                </a:ext>
              </a:extLst>
            </p:cNvPr>
            <p:cNvCxnSpPr>
              <a:cxnSpLocks/>
            </p:cNvCxnSpPr>
            <p:nvPr/>
          </p:nvCxnSpPr>
          <p:spPr>
            <a:xfrm>
              <a:off x="11568112" y="1081089"/>
              <a:ext cx="288132" cy="0"/>
            </a:xfrm>
            <a:prstGeom prst="line">
              <a:avLst/>
            </a:prstGeom>
            <a:ln w="28575">
              <a:solidFill>
                <a:srgbClr val="D83B01"/>
              </a:solidFill>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765AFDEA-1493-4005-A752-EA52EF8974A1}"/>
              </a:ext>
              <a:ext uri="{C183D7F6-B498-43B3-948B-1728B52AA6E4}">
                <adec:decorative xmlns:adec="http://schemas.microsoft.com/office/drawing/2017/decorative" val="1"/>
              </a:ext>
            </a:extLst>
          </p:cNvPr>
          <p:cNvGrpSpPr/>
          <p:nvPr/>
        </p:nvGrpSpPr>
        <p:grpSpPr>
          <a:xfrm>
            <a:off x="9843985" y="3277646"/>
            <a:ext cx="440773" cy="670664"/>
            <a:chOff x="9843985" y="3521486"/>
            <a:chExt cx="440773" cy="670664"/>
          </a:xfrm>
          <a:effectLst>
            <a:outerShdw blurRad="63500" sx="102000" sy="102000" algn="ctr" rotWithShape="0">
              <a:prstClr val="black">
                <a:alpha val="40000"/>
              </a:prstClr>
            </a:outerShdw>
          </a:effectLst>
        </p:grpSpPr>
        <p:sp>
          <p:nvSpPr>
            <p:cNvPr id="39" name="Rectangle: Rounded Corners 38">
              <a:extLst>
                <a:ext uri="{FF2B5EF4-FFF2-40B4-BE49-F238E27FC236}">
                  <a16:creationId xmlns:a16="http://schemas.microsoft.com/office/drawing/2014/main" id="{6C321433-B2D0-4FD5-8383-1513E8768CFB}"/>
                </a:ext>
              </a:extLst>
            </p:cNvPr>
            <p:cNvSpPr/>
            <p:nvPr/>
          </p:nvSpPr>
          <p:spPr>
            <a:xfrm rot="21244563">
              <a:off x="9862335" y="3521486"/>
              <a:ext cx="422423" cy="67066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Top Corners Rounded 39">
              <a:extLst>
                <a:ext uri="{FF2B5EF4-FFF2-40B4-BE49-F238E27FC236}">
                  <a16:creationId xmlns:a16="http://schemas.microsoft.com/office/drawing/2014/main" id="{162C7B83-64AA-4331-9835-4A8449CAD127}"/>
                </a:ext>
              </a:extLst>
            </p:cNvPr>
            <p:cNvSpPr/>
            <p:nvPr/>
          </p:nvSpPr>
          <p:spPr>
            <a:xfrm rot="21244563">
              <a:off x="9843985" y="3522435"/>
              <a:ext cx="422423" cy="315064"/>
            </a:xfrm>
            <a:prstGeom prst="round2SameRect">
              <a:avLst>
                <a:gd name="adj1" fmla="val 20781"/>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1" name="Straight Connector 40">
              <a:extLst>
                <a:ext uri="{FF2B5EF4-FFF2-40B4-BE49-F238E27FC236}">
                  <a16:creationId xmlns:a16="http://schemas.microsoft.com/office/drawing/2014/main" id="{8068A3A3-E61D-418A-9906-876710B1AE5E}"/>
                </a:ext>
              </a:extLst>
            </p:cNvPr>
            <p:cNvCxnSpPr>
              <a:cxnSpLocks/>
            </p:cNvCxnSpPr>
            <p:nvPr/>
          </p:nvCxnSpPr>
          <p:spPr>
            <a:xfrm rot="21244563">
              <a:off x="9938211" y="3899377"/>
              <a:ext cx="28813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3CE2677-2C91-4C97-AC93-B238EC3D5F40}"/>
                </a:ext>
              </a:extLst>
            </p:cNvPr>
            <p:cNvCxnSpPr>
              <a:cxnSpLocks/>
            </p:cNvCxnSpPr>
            <p:nvPr/>
          </p:nvCxnSpPr>
          <p:spPr>
            <a:xfrm rot="21244563">
              <a:off x="9944109" y="3956222"/>
              <a:ext cx="288132"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1314F81-3BA7-47F0-BA76-68B2521219EF}"/>
                </a:ext>
              </a:extLst>
            </p:cNvPr>
            <p:cNvCxnSpPr>
              <a:cxnSpLocks/>
            </p:cNvCxnSpPr>
            <p:nvPr/>
          </p:nvCxnSpPr>
          <p:spPr>
            <a:xfrm rot="21244563">
              <a:off x="9956398" y="4074649"/>
              <a:ext cx="288132" cy="0"/>
            </a:xfrm>
            <a:prstGeom prst="line">
              <a:avLst/>
            </a:prstGeom>
            <a:ln w="28575">
              <a:solidFill>
                <a:srgbClr val="7961A7"/>
              </a:solidFill>
            </a:ln>
          </p:spPr>
          <p:style>
            <a:lnRef idx="1">
              <a:schemeClr val="accent1"/>
            </a:lnRef>
            <a:fillRef idx="0">
              <a:schemeClr val="accent1"/>
            </a:fillRef>
            <a:effectRef idx="0">
              <a:schemeClr val="accent1"/>
            </a:effectRef>
            <a:fontRef idx="minor">
              <a:schemeClr val="tx1"/>
            </a:fontRef>
          </p:style>
        </p:cxnSp>
        <p:pic>
          <p:nvPicPr>
            <p:cNvPr id="44" name="Graphic 43">
              <a:extLst>
                <a:ext uri="{FF2B5EF4-FFF2-40B4-BE49-F238E27FC236}">
                  <a16:creationId xmlns:a16="http://schemas.microsoft.com/office/drawing/2014/main" id="{13BD878A-0A53-421E-AD97-B56B2629EFE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1244563">
              <a:off x="9930143" y="3609027"/>
              <a:ext cx="249874" cy="144159"/>
            </a:xfrm>
            <a:prstGeom prst="rect">
              <a:avLst/>
            </a:prstGeom>
          </p:spPr>
        </p:pic>
      </p:grpSp>
      <p:grpSp>
        <p:nvGrpSpPr>
          <p:cNvPr id="2" name="Group 1" descr="brainstormed harms for this stakeholder are:&#10;&#10;1. Automatic allocation could lead to compromised patient care&#10;&#10;2. It is hard for staff to make decisions&#10;&#10;3. Not enough knowledge of the system limitations&#10;&#10;4. Poor decisions can lead to compromised patient care">
            <a:extLst>
              <a:ext uri="{FF2B5EF4-FFF2-40B4-BE49-F238E27FC236}">
                <a16:creationId xmlns:a16="http://schemas.microsoft.com/office/drawing/2014/main" id="{13DD5EEE-240D-4DFE-A2C0-1CFDFEC19BD0}"/>
              </a:ext>
            </a:extLst>
          </p:cNvPr>
          <p:cNvGrpSpPr/>
          <p:nvPr/>
        </p:nvGrpSpPr>
        <p:grpSpPr>
          <a:xfrm>
            <a:off x="8724900" y="3700932"/>
            <a:ext cx="2645895" cy="1276331"/>
            <a:chOff x="8724900" y="3700932"/>
            <a:chExt cx="2645895" cy="1276331"/>
          </a:xfrm>
        </p:grpSpPr>
        <p:sp>
          <p:nvSpPr>
            <p:cNvPr id="47" name="TextBox 46">
              <a:extLst>
                <a:ext uri="{FF2B5EF4-FFF2-40B4-BE49-F238E27FC236}">
                  <a16:creationId xmlns:a16="http://schemas.microsoft.com/office/drawing/2014/main" id="{EACA45BC-E0E4-466F-A390-F3A68BE6BC24}"/>
                </a:ext>
              </a:extLst>
            </p:cNvPr>
            <p:cNvSpPr txBox="1"/>
            <p:nvPr/>
          </p:nvSpPr>
          <p:spPr>
            <a:xfrm>
              <a:off x="10424609" y="3700932"/>
              <a:ext cx="936812" cy="584775"/>
            </a:xfrm>
            <a:prstGeom prst="rect">
              <a:avLst/>
            </a:prstGeom>
            <a:noFill/>
          </p:spPr>
          <p:txBody>
            <a:bodyPr wrap="square">
              <a:spAutoFit/>
            </a:bodyPr>
            <a:lstStyle/>
            <a:p>
              <a:pPr marL="102235" marR="121920">
                <a:lnSpc>
                  <a:spcPct val="100000"/>
                </a:lnSpc>
                <a:spcBef>
                  <a:spcPts val="315"/>
                </a:spcBef>
              </a:pPr>
              <a:r>
                <a:rPr lang="en-GB" sz="800"/>
                <a:t>Not enough knowledge  of system  limitations</a:t>
              </a:r>
            </a:p>
          </p:txBody>
        </p:sp>
        <p:sp>
          <p:nvSpPr>
            <p:cNvPr id="30" name="TextBox 29">
              <a:extLst>
                <a:ext uri="{FF2B5EF4-FFF2-40B4-BE49-F238E27FC236}">
                  <a16:creationId xmlns:a16="http://schemas.microsoft.com/office/drawing/2014/main" id="{1887AC22-3CE9-44B1-A3EE-9008482322E9}"/>
                </a:ext>
              </a:extLst>
            </p:cNvPr>
            <p:cNvSpPr txBox="1"/>
            <p:nvPr/>
          </p:nvSpPr>
          <p:spPr>
            <a:xfrm>
              <a:off x="8724900" y="4224685"/>
              <a:ext cx="766354" cy="584775"/>
            </a:xfrm>
            <a:prstGeom prst="rect">
              <a:avLst/>
            </a:prstGeom>
            <a:noFill/>
          </p:spPr>
          <p:txBody>
            <a:bodyPr wrap="square" rtlCol="0">
              <a:spAutoFit/>
            </a:bodyPr>
            <a:lstStyle/>
            <a:p>
              <a:r>
                <a:rPr lang="en-GB" sz="800"/>
                <a:t>Automatic allocation = compromised patient care</a:t>
              </a:r>
            </a:p>
          </p:txBody>
        </p:sp>
        <p:sp>
          <p:nvSpPr>
            <p:cNvPr id="29" name="TextBox 28">
              <a:extLst>
                <a:ext uri="{FF2B5EF4-FFF2-40B4-BE49-F238E27FC236}">
                  <a16:creationId xmlns:a16="http://schemas.microsoft.com/office/drawing/2014/main" id="{67BED03D-4EFB-4355-9F15-AF4E91B7AD1B}"/>
                </a:ext>
              </a:extLst>
            </p:cNvPr>
            <p:cNvSpPr txBox="1"/>
            <p:nvPr/>
          </p:nvSpPr>
          <p:spPr>
            <a:xfrm>
              <a:off x="9763353" y="4167309"/>
              <a:ext cx="599848" cy="584775"/>
            </a:xfrm>
            <a:prstGeom prst="rect">
              <a:avLst/>
            </a:prstGeom>
            <a:noFill/>
          </p:spPr>
          <p:txBody>
            <a:bodyPr wrap="square" rtlCol="0">
              <a:spAutoFit/>
            </a:bodyPr>
            <a:lstStyle/>
            <a:p>
              <a:r>
                <a:rPr lang="en-GB" sz="800"/>
                <a:t>It is hard for staff to make decisions</a:t>
              </a:r>
            </a:p>
          </p:txBody>
        </p:sp>
        <p:sp>
          <p:nvSpPr>
            <p:cNvPr id="28" name="TextBox 27">
              <a:extLst>
                <a:ext uri="{FF2B5EF4-FFF2-40B4-BE49-F238E27FC236}">
                  <a16:creationId xmlns:a16="http://schemas.microsoft.com/office/drawing/2014/main" id="{0404EE12-3F6F-4990-8C00-97219980B23B}"/>
                </a:ext>
              </a:extLst>
            </p:cNvPr>
            <p:cNvSpPr txBox="1"/>
            <p:nvPr/>
          </p:nvSpPr>
          <p:spPr>
            <a:xfrm>
              <a:off x="10577785" y="4392488"/>
              <a:ext cx="793010" cy="584775"/>
            </a:xfrm>
            <a:prstGeom prst="rect">
              <a:avLst/>
            </a:prstGeom>
            <a:noFill/>
          </p:spPr>
          <p:txBody>
            <a:bodyPr wrap="square" rtlCol="0">
              <a:spAutoFit/>
            </a:bodyPr>
            <a:lstStyle/>
            <a:p>
              <a:r>
                <a:rPr lang="en-GB" sz="800"/>
                <a:t>Poor decisions = compromised patient care</a:t>
              </a:r>
            </a:p>
          </p:txBody>
        </p:sp>
      </p:grpSp>
      <p:sp>
        <p:nvSpPr>
          <p:cNvPr id="49" name="TextBox 48">
            <a:extLst>
              <a:ext uri="{FF2B5EF4-FFF2-40B4-BE49-F238E27FC236}">
                <a16:creationId xmlns:a16="http://schemas.microsoft.com/office/drawing/2014/main" id="{BDCEFD6A-8195-4B74-8525-1015843B1629}"/>
              </a:ext>
            </a:extLst>
          </p:cNvPr>
          <p:cNvSpPr txBox="1"/>
          <p:nvPr/>
        </p:nvSpPr>
        <p:spPr>
          <a:xfrm>
            <a:off x="8343899" y="5024434"/>
            <a:ext cx="3467101" cy="1532279"/>
          </a:xfrm>
          <a:prstGeom prst="rect">
            <a:avLst/>
          </a:prstGeom>
          <a:noFill/>
        </p:spPr>
        <p:txBody>
          <a:bodyPr wrap="square">
            <a:spAutoFit/>
          </a:bodyPr>
          <a:lstStyle/>
          <a:p>
            <a:pPr marL="271145" marR="300990">
              <a:lnSpc>
                <a:spcPct val="117800"/>
              </a:lnSpc>
              <a:spcBef>
                <a:spcPts val="1220"/>
              </a:spcBef>
            </a:pPr>
            <a:r>
              <a:rPr lang="en-GB" sz="800" b="1" i="1" spc="5">
                <a:solidFill>
                  <a:srgbClr val="D2232A"/>
                </a:solidFill>
                <a:latin typeface="Segoe UI"/>
                <a:cs typeface="Segoe UI"/>
              </a:rPr>
              <a:t>Accountability</a:t>
            </a:r>
            <a:r>
              <a:rPr lang="en-GB" sz="800" b="1" i="1" spc="15">
                <a:solidFill>
                  <a:srgbClr val="D2232A"/>
                </a:solidFill>
                <a:latin typeface="Segoe UI"/>
                <a:cs typeface="Segoe UI"/>
              </a:rPr>
              <a:t> </a:t>
            </a:r>
            <a:r>
              <a:rPr lang="en-GB" sz="800" b="1" i="1" spc="5">
                <a:solidFill>
                  <a:srgbClr val="D2232A"/>
                </a:solidFill>
                <a:latin typeface="Segoe UI"/>
                <a:cs typeface="Segoe UI"/>
              </a:rPr>
              <a:t>-</a:t>
            </a:r>
            <a:r>
              <a:rPr lang="en-GB" sz="800" b="1" i="1" spc="20">
                <a:solidFill>
                  <a:srgbClr val="D2232A"/>
                </a:solidFill>
                <a:latin typeface="Segoe UI"/>
                <a:cs typeface="Segoe UI"/>
              </a:rPr>
              <a:t> </a:t>
            </a:r>
            <a:r>
              <a:rPr lang="en-US" sz="800" spc="10">
                <a:latin typeface="Segoe UI"/>
                <a:cs typeface="Segoe UI"/>
              </a:rPr>
              <a:t>If the system automatically allocates hospital beds, without human oversight and approval, there may be instances where an inaccurate prediction compromises patient (decision subject) recovery </a:t>
            </a:r>
          </a:p>
          <a:p>
            <a:pPr marL="271145" marR="300990">
              <a:lnSpc>
                <a:spcPct val="117800"/>
              </a:lnSpc>
            </a:pPr>
            <a:r>
              <a:rPr lang="en-GB" sz="800" b="1" i="1" spc="-5">
                <a:solidFill>
                  <a:srgbClr val="51559E"/>
                </a:solidFill>
                <a:latin typeface="Segoe UI"/>
                <a:cs typeface="Segoe UI"/>
              </a:rPr>
              <a:t>Transparency </a:t>
            </a:r>
            <a:r>
              <a:rPr lang="en-GB" sz="800" b="1" i="1" spc="5">
                <a:solidFill>
                  <a:srgbClr val="51559E"/>
                </a:solidFill>
                <a:latin typeface="Segoe UI"/>
                <a:cs typeface="Segoe UI"/>
              </a:rPr>
              <a:t>- </a:t>
            </a:r>
            <a:r>
              <a:rPr lang="en-US" sz="800" i="1" spc="15">
                <a:solidFill>
                  <a:srgbClr val="3D4078"/>
                </a:solidFill>
                <a:latin typeface="Segoe UI"/>
                <a:cs typeface="Segoe UI"/>
              </a:rPr>
              <a:t> </a:t>
            </a:r>
            <a:r>
              <a:rPr lang="en-US" sz="800" spc="10">
                <a:latin typeface="Segoe UI"/>
                <a:cs typeface="Segoe UI"/>
              </a:rPr>
              <a:t>If the hospital staff (decision maker) does not understand how to interpret system outputs, a patient (decision subject) could be allocated a bed for a shorter amount of time impacting their ability to fully recover. </a:t>
            </a:r>
          </a:p>
          <a:p>
            <a:pPr marL="271145" marR="300990">
              <a:lnSpc>
                <a:spcPct val="117800"/>
              </a:lnSpc>
            </a:pPr>
            <a:endParaRPr lang="en-GB" sz="800">
              <a:latin typeface="Segoe UI"/>
              <a:cs typeface="Segoe UI"/>
            </a:endParaRPr>
          </a:p>
        </p:txBody>
      </p:sp>
      <p:cxnSp>
        <p:nvCxnSpPr>
          <p:cNvPr id="56" name="Straight Arrow Connector 55">
            <a:extLst>
              <a:ext uri="{FF2B5EF4-FFF2-40B4-BE49-F238E27FC236}">
                <a16:creationId xmlns:a16="http://schemas.microsoft.com/office/drawing/2014/main" id="{EE1A7437-5F89-4A9B-8981-935DD36F2D4C}"/>
              </a:ext>
              <a:ext uri="{C183D7F6-B498-43B3-948B-1728B52AA6E4}">
                <adec:decorative xmlns:adec="http://schemas.microsoft.com/office/drawing/2017/decorative" val="1"/>
              </a:ext>
            </a:extLst>
          </p:cNvPr>
          <p:cNvCxnSpPr/>
          <p:nvPr/>
        </p:nvCxnSpPr>
        <p:spPr>
          <a:xfrm>
            <a:off x="6006420" y="3854631"/>
            <a:ext cx="0" cy="1069521"/>
          </a:xfrm>
          <a:prstGeom prst="straightConnector1">
            <a:avLst/>
          </a:prstGeom>
          <a:ln>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AD4E1BD-0D9C-4EEC-A535-503677E42492}"/>
              </a:ext>
              <a:ext uri="{C183D7F6-B498-43B3-948B-1728B52AA6E4}">
                <adec:decorative xmlns:adec="http://schemas.microsoft.com/office/drawing/2017/decorative" val="1"/>
              </a:ext>
            </a:extLst>
          </p:cNvPr>
          <p:cNvCxnSpPr/>
          <p:nvPr/>
        </p:nvCxnSpPr>
        <p:spPr>
          <a:xfrm>
            <a:off x="6606540" y="2842260"/>
            <a:ext cx="0" cy="36042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90CC1E5-6935-4011-8D96-7F878030CF56}"/>
              </a:ext>
              <a:ext uri="{C183D7F6-B498-43B3-948B-1728B52AA6E4}">
                <adec:decorative xmlns:adec="http://schemas.microsoft.com/office/drawing/2017/decorative" val="1"/>
              </a:ext>
            </a:extLst>
          </p:cNvPr>
          <p:cNvCxnSpPr/>
          <p:nvPr/>
        </p:nvCxnSpPr>
        <p:spPr>
          <a:xfrm>
            <a:off x="8587740" y="2842260"/>
            <a:ext cx="0" cy="360426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63ADC5CF-5C4E-56C0-6B1D-D73A48676C93}"/>
              </a:ext>
            </a:extLst>
          </p:cNvPr>
          <p:cNvSpPr txBox="1">
            <a:spLocks/>
          </p:cNvSpPr>
          <p:nvPr/>
        </p:nvSpPr>
        <p:spPr>
          <a:xfrm>
            <a:off x="5173752" y="591251"/>
            <a:ext cx="6322923" cy="307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None/>
              <a:defRPr sz="1325" b="1" kern="1200">
                <a:solidFill>
                  <a:srgbClr val="0078D4"/>
                </a:solidFill>
                <a:latin typeface="Segoe UI "/>
                <a:ea typeface="+mn-ea"/>
                <a:cs typeface="Segoe UI Semibold" panose="020B07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Case study: </a:t>
            </a:r>
            <a:r>
              <a:rPr lang="en-GB" b="0"/>
              <a:t>Hospital Employee and Resource Optimization System (HEROS)</a:t>
            </a:r>
          </a:p>
        </p:txBody>
      </p:sp>
    </p:spTree>
    <p:extLst>
      <p:ext uri="{BB962C8B-B14F-4D97-AF65-F5344CB8AC3E}">
        <p14:creationId xmlns:p14="http://schemas.microsoft.com/office/powerpoint/2010/main" val="16703364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sp>
        <p:nvSpPr>
          <p:cNvPr id="73" name="object 44">
            <a:extLst>
              <a:ext uri="{FF2B5EF4-FFF2-40B4-BE49-F238E27FC236}">
                <a16:creationId xmlns:a16="http://schemas.microsoft.com/office/drawing/2014/main" id="{4BBA858F-5E13-484B-8609-67779E0C8DFC}"/>
              </a:ext>
              <a:ext uri="{C183D7F6-B498-43B3-948B-1728B52AA6E4}">
                <adec:decorative xmlns:adec="http://schemas.microsoft.com/office/drawing/2017/decorative" val="1"/>
              </a:ext>
            </a:extLst>
          </p:cNvPr>
          <p:cNvSpPr/>
          <p:nvPr/>
        </p:nvSpPr>
        <p:spPr>
          <a:xfrm>
            <a:off x="692243" y="1754647"/>
            <a:ext cx="2416082" cy="4203391"/>
          </a:xfrm>
          <a:custGeom>
            <a:avLst/>
            <a:gdLst/>
            <a:ahLst/>
            <a:cxnLst/>
            <a:rect l="l" t="t" r="r" b="b"/>
            <a:pathLst>
              <a:path w="2680970" h="4132579">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92746"/>
                </a:lnTo>
                <a:lnTo>
                  <a:pt x="2580" y="3740664"/>
                </a:lnTo>
                <a:lnTo>
                  <a:pt x="10143" y="3787088"/>
                </a:lnTo>
                <a:lnTo>
                  <a:pt x="22420" y="3831749"/>
                </a:lnTo>
                <a:lnTo>
                  <a:pt x="39142" y="3874379"/>
                </a:lnTo>
                <a:lnTo>
                  <a:pt x="60042" y="3914710"/>
                </a:lnTo>
                <a:lnTo>
                  <a:pt x="84851" y="3952473"/>
                </a:lnTo>
                <a:lnTo>
                  <a:pt x="113301" y="3987399"/>
                </a:lnTo>
                <a:lnTo>
                  <a:pt x="145123" y="4019222"/>
                </a:lnTo>
                <a:lnTo>
                  <a:pt x="180050" y="4047672"/>
                </a:lnTo>
                <a:lnTo>
                  <a:pt x="217813" y="4072481"/>
                </a:lnTo>
                <a:lnTo>
                  <a:pt x="258143" y="4093380"/>
                </a:lnTo>
                <a:lnTo>
                  <a:pt x="300773" y="4110103"/>
                </a:lnTo>
                <a:lnTo>
                  <a:pt x="345434" y="4122380"/>
                </a:lnTo>
                <a:lnTo>
                  <a:pt x="391858" y="4129942"/>
                </a:lnTo>
                <a:lnTo>
                  <a:pt x="439777" y="4132523"/>
                </a:lnTo>
                <a:lnTo>
                  <a:pt x="2240769" y="4132523"/>
                </a:lnTo>
                <a:lnTo>
                  <a:pt x="2288688" y="4129942"/>
                </a:lnTo>
                <a:lnTo>
                  <a:pt x="2335112" y="4122380"/>
                </a:lnTo>
                <a:lnTo>
                  <a:pt x="2379773" y="4110103"/>
                </a:lnTo>
                <a:lnTo>
                  <a:pt x="2422403" y="4093380"/>
                </a:lnTo>
                <a:lnTo>
                  <a:pt x="2462733" y="4072481"/>
                </a:lnTo>
                <a:lnTo>
                  <a:pt x="2500496" y="4047672"/>
                </a:lnTo>
                <a:lnTo>
                  <a:pt x="2535423" y="4019222"/>
                </a:lnTo>
                <a:lnTo>
                  <a:pt x="2567245" y="3987399"/>
                </a:lnTo>
                <a:lnTo>
                  <a:pt x="2595695" y="3952473"/>
                </a:lnTo>
                <a:lnTo>
                  <a:pt x="2620504" y="3914710"/>
                </a:lnTo>
                <a:lnTo>
                  <a:pt x="2641404" y="3874379"/>
                </a:lnTo>
                <a:lnTo>
                  <a:pt x="2658126" y="3831749"/>
                </a:lnTo>
                <a:lnTo>
                  <a:pt x="2670403" y="3787088"/>
                </a:lnTo>
                <a:lnTo>
                  <a:pt x="2677966" y="3740664"/>
                </a:lnTo>
                <a:lnTo>
                  <a:pt x="2680546" y="369274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FFFFFF"/>
          </a:solidFill>
        </p:spPr>
        <p:txBody>
          <a:bodyPr wrap="square" lIns="0" tIns="0" rIns="0" bIns="0" rtlCol="0"/>
          <a:lstStyle/>
          <a:p>
            <a:endParaRPr/>
          </a:p>
        </p:txBody>
      </p:sp>
      <p:sp>
        <p:nvSpPr>
          <p:cNvPr id="74" name="object 45">
            <a:extLst>
              <a:ext uri="{FF2B5EF4-FFF2-40B4-BE49-F238E27FC236}">
                <a16:creationId xmlns:a16="http://schemas.microsoft.com/office/drawing/2014/main" id="{59E03CB0-D270-4448-BA95-A4945AEFA6F7}"/>
              </a:ext>
              <a:ext uri="{C183D7F6-B498-43B3-948B-1728B52AA6E4}">
                <adec:decorative xmlns:adec="http://schemas.microsoft.com/office/drawing/2017/decorative" val="1"/>
              </a:ext>
            </a:extLst>
          </p:cNvPr>
          <p:cNvSpPr/>
          <p:nvPr/>
        </p:nvSpPr>
        <p:spPr>
          <a:xfrm>
            <a:off x="692243" y="1750389"/>
            <a:ext cx="2416082" cy="748335"/>
          </a:xfrm>
          <a:custGeom>
            <a:avLst/>
            <a:gdLst/>
            <a:ahLst/>
            <a:cxnLst/>
            <a:rect l="l" t="t" r="r" b="b"/>
            <a:pathLst>
              <a:path w="2680970" h="901065">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900496"/>
                </a:lnTo>
                <a:lnTo>
                  <a:pt x="2680546" y="90049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000000"/>
          </a:solidFill>
        </p:spPr>
        <p:txBody>
          <a:bodyPr wrap="square" lIns="0" tIns="0" rIns="0" bIns="0" rtlCol="0"/>
          <a:lstStyle/>
          <a:p>
            <a:endParaRPr/>
          </a:p>
        </p:txBody>
      </p:sp>
      <p:sp>
        <p:nvSpPr>
          <p:cNvPr id="5" name="Title 4">
            <a:extLst>
              <a:ext uri="{FF2B5EF4-FFF2-40B4-BE49-F238E27FC236}">
                <a16:creationId xmlns:a16="http://schemas.microsoft.com/office/drawing/2014/main" id="{B11489DC-7BC2-4E26-82E8-C4C9D0E5CA99}"/>
              </a:ext>
            </a:extLst>
          </p:cNvPr>
          <p:cNvSpPr txBox="1">
            <a:spLocks noGrp="1"/>
          </p:cNvSpPr>
          <p:nvPr>
            <p:ph type="title"/>
          </p:nvPr>
        </p:nvSpPr>
        <p:spPr>
          <a:xfrm>
            <a:off x="311056" y="137447"/>
            <a:ext cx="6097136"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Pro" panose="020B0502040504020203" pitchFamily="34" charset="0"/>
                <a:ea typeface="+mn-ea"/>
                <a:cs typeface="Times New Roman" panose="02020603050405020304" pitchFamily="18" charset="0"/>
              </a:rPr>
              <a:t>Brainstorming potential benefits and harms: </a:t>
            </a:r>
            <a:r>
              <a:rPr kumimoji="0" lang="en-US" sz="1800" b="0" i="0" u="none" strike="noStrike" kern="1200" cap="none" spc="0" normalizeH="0" baseline="0" noProof="0">
                <a:ln>
                  <a:noFill/>
                </a:ln>
                <a:solidFill>
                  <a:schemeClr val="bg1"/>
                </a:solidFill>
                <a:effectLst/>
                <a:uLnTx/>
                <a:uFillTx/>
                <a:latin typeface="Segoe Pro LIGHT"/>
                <a:ea typeface="+mn-ea"/>
                <a:cs typeface="Times New Roman" panose="02020603050405020304" pitchFamily="18" charset="0"/>
              </a:rPr>
              <a:t>Prompts</a:t>
            </a:r>
            <a:endParaRPr kumimoji="0" lang="en-GB" sz="1800" b="0" i="0" u="none" strike="noStrike" kern="1200" cap="none" spc="0" normalizeH="0" baseline="0" noProof="0">
              <a:ln>
                <a:noFill/>
              </a:ln>
              <a:solidFill>
                <a:schemeClr val="bg1"/>
              </a:solidFill>
              <a:effectLst/>
              <a:uLnTx/>
              <a:uFillTx/>
              <a:latin typeface="Segoe Pro LIGHT"/>
              <a:ea typeface="+mn-ea"/>
              <a:cs typeface="+mn-cs"/>
            </a:endParaRPr>
          </a:p>
        </p:txBody>
      </p:sp>
      <p:pic>
        <p:nvPicPr>
          <p:cNvPr id="33" name="Graphic 32" descr="Graphic of hands shaking, for Accountability principle.">
            <a:extLst>
              <a:ext uri="{FF2B5EF4-FFF2-40B4-BE49-F238E27FC236}">
                <a16:creationId xmlns:a16="http://schemas.microsoft.com/office/drawing/2014/main" id="{E3450D45-ED68-48B8-BBBC-CC72C8EF983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7738" y="1998662"/>
            <a:ext cx="358487" cy="328613"/>
          </a:xfrm>
          <a:prstGeom prst="rect">
            <a:avLst/>
          </a:prstGeom>
        </p:spPr>
      </p:pic>
      <p:sp>
        <p:nvSpPr>
          <p:cNvPr id="82" name="object 53">
            <a:extLst>
              <a:ext uri="{FF2B5EF4-FFF2-40B4-BE49-F238E27FC236}">
                <a16:creationId xmlns:a16="http://schemas.microsoft.com/office/drawing/2014/main" id="{0BBF9F84-B79C-4D56-AB1D-060D176C157B}"/>
              </a:ext>
            </a:extLst>
          </p:cNvPr>
          <p:cNvSpPr txBox="1"/>
          <p:nvPr/>
        </p:nvSpPr>
        <p:spPr>
          <a:xfrm>
            <a:off x="1540821" y="2034895"/>
            <a:ext cx="1343333" cy="253273"/>
          </a:xfrm>
          <a:prstGeom prst="rect">
            <a:avLst/>
          </a:prstGeom>
        </p:spPr>
        <p:txBody>
          <a:bodyPr vert="horz" wrap="square" lIns="0" tIns="14604" rIns="0" bIns="0" rtlCol="0">
            <a:spAutoFit/>
          </a:bodyPr>
          <a:lstStyle/>
          <a:p>
            <a:pPr marL="12700">
              <a:lnSpc>
                <a:spcPct val="100000"/>
              </a:lnSpc>
              <a:spcBef>
                <a:spcPts val="114"/>
              </a:spcBef>
            </a:pPr>
            <a:r>
              <a:rPr sz="1550" b="1">
                <a:solidFill>
                  <a:srgbClr val="FFFFFF"/>
                </a:solidFill>
                <a:latin typeface="Segoe UI Semibold"/>
                <a:cs typeface="Segoe UI Semibold"/>
              </a:rPr>
              <a:t>Accountability</a:t>
            </a:r>
            <a:endParaRPr sz="1550">
              <a:latin typeface="Segoe UI Semibold"/>
              <a:cs typeface="Segoe UI Semibold"/>
            </a:endParaRPr>
          </a:p>
        </p:txBody>
      </p:sp>
      <p:sp>
        <p:nvSpPr>
          <p:cNvPr id="80" name="object 51">
            <a:extLst>
              <a:ext uri="{FF2B5EF4-FFF2-40B4-BE49-F238E27FC236}">
                <a16:creationId xmlns:a16="http://schemas.microsoft.com/office/drawing/2014/main" id="{DD3EB217-CB4A-49CC-A556-750205C5EA6D}"/>
              </a:ext>
            </a:extLst>
          </p:cNvPr>
          <p:cNvSpPr txBox="1"/>
          <p:nvPr/>
        </p:nvSpPr>
        <p:spPr>
          <a:xfrm>
            <a:off x="964051" y="2666415"/>
            <a:ext cx="1891862" cy="2231316"/>
          </a:xfrm>
          <a:prstGeom prst="rect">
            <a:avLst/>
          </a:prstGeom>
        </p:spPr>
        <p:txBody>
          <a:bodyPr vert="horz" wrap="square" lIns="0" tIns="66675" rIns="0" bIns="0" rtlCol="0">
            <a:spAutoFit/>
          </a:bodyPr>
          <a:lstStyle/>
          <a:p>
            <a:pPr marL="12700">
              <a:lnSpc>
                <a:spcPct val="100000"/>
              </a:lnSpc>
              <a:spcBef>
                <a:spcPts val="525"/>
              </a:spcBef>
            </a:pPr>
            <a:r>
              <a:rPr sz="750" b="1" spc="40" dirty="0">
                <a:solidFill>
                  <a:srgbClr val="191919"/>
                </a:solidFill>
                <a:latin typeface="Segoe Pro Semibold"/>
                <a:cs typeface="Segoe Pro Semibold"/>
              </a:rPr>
              <a:t>POTENTIAL</a:t>
            </a:r>
            <a:r>
              <a:rPr sz="750" b="1" spc="65" dirty="0">
                <a:solidFill>
                  <a:srgbClr val="191919"/>
                </a:solidFill>
                <a:latin typeface="Segoe Pro Semibold"/>
                <a:cs typeface="Segoe Pro Semibold"/>
              </a:rPr>
              <a:t> </a:t>
            </a:r>
            <a:r>
              <a:rPr sz="750" b="1" spc="30" dirty="0">
                <a:solidFill>
                  <a:srgbClr val="191919"/>
                </a:solidFill>
                <a:latin typeface="Segoe Pro Semibold"/>
                <a:cs typeface="Segoe Pro Semibold"/>
              </a:rPr>
              <a:t>HARM</a:t>
            </a:r>
            <a:endParaRPr sz="750" dirty="0">
              <a:latin typeface="Segoe Pro Semibold"/>
              <a:cs typeface="Segoe Pro Semibold"/>
            </a:endParaRPr>
          </a:p>
          <a:p>
            <a:pPr marL="12700">
              <a:lnSpc>
                <a:spcPct val="100000"/>
              </a:lnSpc>
              <a:spcBef>
                <a:spcPts val="675"/>
              </a:spcBef>
            </a:pPr>
            <a:r>
              <a:rPr lang="en-US" sz="1150" b="1" spc="-5" dirty="0">
                <a:latin typeface="Segoe UI Semibold"/>
                <a:cs typeface="Segoe UI Semibold"/>
              </a:rPr>
              <a:t>Significant adverse impacts</a:t>
            </a:r>
            <a:endParaRPr sz="1150" dirty="0">
              <a:latin typeface="Segoe UI Semibold"/>
              <a:cs typeface="Segoe UI Semibold"/>
            </a:endParaRPr>
          </a:p>
          <a:p>
            <a:pPr marL="184150" marR="5080" indent="-171450">
              <a:lnSpc>
                <a:spcPct val="111000"/>
              </a:lnSpc>
              <a:spcBef>
                <a:spcPts val="475"/>
              </a:spcBef>
              <a:buFont typeface="Arial" panose="020B0604020202020204" pitchFamily="34" charset="0"/>
              <a:buChar char="•"/>
            </a:pPr>
            <a:r>
              <a:rPr sz="900" spc="5" dirty="0">
                <a:latin typeface="Segoe UI"/>
                <a:cs typeface="Segoe UI"/>
              </a:rPr>
              <a:t>Could </a:t>
            </a:r>
            <a:r>
              <a:rPr sz="900" spc="10" dirty="0">
                <a:latin typeface="Segoe UI"/>
                <a:cs typeface="Segoe UI"/>
              </a:rPr>
              <a:t>the </a:t>
            </a:r>
            <a:r>
              <a:rPr sz="900" spc="5" dirty="0">
                <a:latin typeface="Segoe UI"/>
                <a:cs typeface="Segoe UI"/>
              </a:rPr>
              <a:t>system impact </a:t>
            </a:r>
            <a:r>
              <a:rPr sz="900" dirty="0">
                <a:latin typeface="Segoe UI"/>
                <a:cs typeface="Segoe UI"/>
              </a:rPr>
              <a:t>legal</a:t>
            </a:r>
            <a:r>
              <a:rPr lang="en-US" sz="900" dirty="0">
                <a:latin typeface="Segoe UI"/>
                <a:cs typeface="Segoe UI"/>
              </a:rPr>
              <a:t> </a:t>
            </a:r>
            <a:r>
              <a:rPr sz="900" spc="5" dirty="0">
                <a:latin typeface="Segoe UI"/>
                <a:cs typeface="Segoe UI"/>
              </a:rPr>
              <a:t>position</a:t>
            </a:r>
            <a:r>
              <a:rPr sz="900" spc="-10" dirty="0">
                <a:latin typeface="Segoe UI"/>
                <a:cs typeface="Segoe UI"/>
              </a:rPr>
              <a:t> </a:t>
            </a:r>
            <a:r>
              <a:rPr sz="900" spc="10" dirty="0">
                <a:latin typeface="Segoe UI"/>
                <a:cs typeface="Segoe UI"/>
              </a:rPr>
              <a:t>or</a:t>
            </a:r>
            <a:r>
              <a:rPr sz="900" spc="-5" dirty="0">
                <a:latin typeface="Segoe UI"/>
                <a:cs typeface="Segoe UI"/>
              </a:rPr>
              <a:t> </a:t>
            </a:r>
            <a:r>
              <a:rPr sz="900" dirty="0">
                <a:latin typeface="Segoe UI"/>
                <a:cs typeface="Segoe UI"/>
              </a:rPr>
              <a:t>life</a:t>
            </a:r>
            <a:r>
              <a:rPr sz="900" spc="-10" dirty="0">
                <a:latin typeface="Segoe UI"/>
                <a:cs typeface="Segoe UI"/>
              </a:rPr>
              <a:t> </a:t>
            </a:r>
            <a:r>
              <a:rPr sz="900" spc="10" dirty="0">
                <a:latin typeface="Segoe UI"/>
                <a:cs typeface="Segoe UI"/>
              </a:rPr>
              <a:t>opportunities?</a:t>
            </a:r>
            <a:endParaRPr lang="en-US" sz="900" spc="10" dirty="0">
              <a:latin typeface="Segoe UI"/>
              <a:cs typeface="Segoe UI"/>
            </a:endParaRPr>
          </a:p>
          <a:p>
            <a:pPr marL="184150" marR="5080" indent="-171450">
              <a:lnSpc>
                <a:spcPct val="111000"/>
              </a:lnSpc>
              <a:spcBef>
                <a:spcPts val="475"/>
              </a:spcBef>
              <a:buFont typeface="Arial" panose="020B0604020202020204" pitchFamily="34" charset="0"/>
              <a:buChar char="•"/>
            </a:pPr>
            <a:r>
              <a:rPr lang="en-US" sz="900" spc="5" dirty="0">
                <a:latin typeface="Segoe UI"/>
                <a:cs typeface="Segoe UI"/>
              </a:rPr>
              <a:t>Could</a:t>
            </a:r>
            <a:r>
              <a:rPr lang="en-US" sz="900" spc="-15" dirty="0">
                <a:latin typeface="Segoe UI"/>
                <a:cs typeface="Segoe UI"/>
              </a:rPr>
              <a:t> </a:t>
            </a:r>
            <a:r>
              <a:rPr lang="en-US" sz="900" spc="10" dirty="0">
                <a:latin typeface="Segoe UI"/>
                <a:cs typeface="Segoe UI"/>
              </a:rPr>
              <a:t>the</a:t>
            </a:r>
            <a:r>
              <a:rPr lang="en-US" sz="900" spc="-10" dirty="0">
                <a:latin typeface="Segoe UI"/>
                <a:cs typeface="Segoe UI"/>
              </a:rPr>
              <a:t> </a:t>
            </a:r>
            <a:r>
              <a:rPr lang="en-US" sz="900" spc="5" dirty="0">
                <a:latin typeface="Segoe UI"/>
                <a:cs typeface="Segoe UI"/>
              </a:rPr>
              <a:t>system</a:t>
            </a:r>
            <a:r>
              <a:rPr lang="en-US" sz="900" spc="-10" dirty="0">
                <a:latin typeface="Segoe UI"/>
                <a:cs typeface="Segoe UI"/>
              </a:rPr>
              <a:t> </a:t>
            </a:r>
            <a:r>
              <a:rPr lang="en-US" sz="900" spc="10" dirty="0">
                <a:latin typeface="Segoe UI"/>
                <a:cs typeface="Segoe UI"/>
              </a:rPr>
              <a:t>uphold</a:t>
            </a:r>
            <a:r>
              <a:rPr lang="en-US" sz="900" spc="-10" dirty="0">
                <a:latin typeface="Segoe UI"/>
                <a:cs typeface="Segoe UI"/>
              </a:rPr>
              <a:t> </a:t>
            </a:r>
            <a:r>
              <a:rPr lang="en-US" sz="900" spc="10" dirty="0">
                <a:latin typeface="Segoe UI"/>
                <a:cs typeface="Segoe UI"/>
              </a:rPr>
              <a:t>or become a </a:t>
            </a:r>
            <a:r>
              <a:rPr lang="en-US" sz="900" spc="5" dirty="0">
                <a:latin typeface="Segoe UI"/>
                <a:cs typeface="Segoe UI"/>
              </a:rPr>
              <a:t>threat </a:t>
            </a:r>
            <a:r>
              <a:rPr lang="en-US" sz="900" spc="10" dirty="0">
                <a:latin typeface="Segoe UI"/>
                <a:cs typeface="Segoe UI"/>
              </a:rPr>
              <a:t>to human </a:t>
            </a:r>
            <a:r>
              <a:rPr lang="en-US" sz="900" spc="5" dirty="0">
                <a:latin typeface="Segoe UI"/>
                <a:cs typeface="Segoe UI"/>
              </a:rPr>
              <a:t>rights?</a:t>
            </a:r>
          </a:p>
          <a:p>
            <a:pPr marL="184150" marR="5080" indent="-171450">
              <a:lnSpc>
                <a:spcPct val="111000"/>
              </a:lnSpc>
              <a:spcBef>
                <a:spcPts val="475"/>
              </a:spcBef>
              <a:buFont typeface="Arial" panose="020B0604020202020204" pitchFamily="34" charset="0"/>
              <a:buChar char="•"/>
            </a:pPr>
            <a:r>
              <a:rPr lang="en-US" sz="900" spc="5" dirty="0">
                <a:latin typeface="Segoe UI"/>
                <a:cs typeface="Segoe UI"/>
              </a:rPr>
              <a:t>Could</a:t>
            </a:r>
            <a:r>
              <a:rPr lang="en-US" sz="900" spc="75" dirty="0">
                <a:latin typeface="Segoe UI"/>
                <a:cs typeface="Segoe UI"/>
              </a:rPr>
              <a:t> </a:t>
            </a:r>
            <a:r>
              <a:rPr lang="en-US" sz="900" spc="10" dirty="0">
                <a:latin typeface="Segoe UI"/>
                <a:cs typeface="Segoe UI"/>
              </a:rPr>
              <a:t>the</a:t>
            </a:r>
            <a:r>
              <a:rPr lang="en-US" sz="900" spc="75" dirty="0">
                <a:latin typeface="Segoe UI"/>
                <a:cs typeface="Segoe UI"/>
              </a:rPr>
              <a:t> </a:t>
            </a:r>
            <a:r>
              <a:rPr lang="en-US" sz="900" spc="5" dirty="0">
                <a:latin typeface="Segoe UI"/>
                <a:cs typeface="Segoe UI"/>
              </a:rPr>
              <a:t>system</a:t>
            </a:r>
            <a:r>
              <a:rPr lang="en-US" sz="900" spc="75" dirty="0">
                <a:latin typeface="Segoe UI"/>
                <a:cs typeface="Segoe UI"/>
              </a:rPr>
              <a:t> </a:t>
            </a:r>
            <a:r>
              <a:rPr lang="en-US" sz="900" spc="5" dirty="0">
                <a:latin typeface="Segoe UI"/>
                <a:cs typeface="Segoe UI"/>
              </a:rPr>
              <a:t>result</a:t>
            </a:r>
            <a:r>
              <a:rPr lang="en-US" sz="900" spc="75" dirty="0">
                <a:latin typeface="Segoe UI"/>
                <a:cs typeface="Segoe UI"/>
              </a:rPr>
              <a:t> </a:t>
            </a:r>
            <a:r>
              <a:rPr lang="en-US" sz="900" spc="5" dirty="0">
                <a:latin typeface="Segoe UI"/>
                <a:cs typeface="Segoe UI"/>
              </a:rPr>
              <a:t>in</a:t>
            </a:r>
            <a:r>
              <a:rPr lang="en-US" sz="900" spc="80" dirty="0">
                <a:latin typeface="Segoe UI"/>
                <a:cs typeface="Segoe UI"/>
              </a:rPr>
              <a:t> </a:t>
            </a:r>
            <a:r>
              <a:rPr lang="en-US" sz="900" spc="10" dirty="0">
                <a:latin typeface="Segoe UI"/>
                <a:cs typeface="Segoe UI"/>
              </a:rPr>
              <a:t>a </a:t>
            </a:r>
            <a:r>
              <a:rPr lang="en-US" sz="900" spc="5" dirty="0">
                <a:latin typeface="Segoe UI"/>
                <a:cs typeface="Segoe UI"/>
              </a:rPr>
              <a:t>risk of physical or psychological harm?</a:t>
            </a:r>
          </a:p>
          <a:p>
            <a:pPr marL="184150" marR="5080" indent="-171450">
              <a:lnSpc>
                <a:spcPct val="111000"/>
              </a:lnSpc>
              <a:spcBef>
                <a:spcPts val="475"/>
              </a:spcBef>
              <a:buFont typeface="Arial" panose="020B0604020202020204" pitchFamily="34" charset="0"/>
              <a:buChar char="•"/>
            </a:pPr>
            <a:r>
              <a:rPr lang="en-US" sz="900" spc="5" dirty="0">
                <a:latin typeface="Segoe UI"/>
                <a:cs typeface="Segoe UI"/>
              </a:rPr>
              <a:t>Does the system meet the definition of a Restricted Use?</a:t>
            </a:r>
          </a:p>
        </p:txBody>
      </p:sp>
      <p:sp>
        <p:nvSpPr>
          <p:cNvPr id="76" name="object 47">
            <a:extLst>
              <a:ext uri="{FF2B5EF4-FFF2-40B4-BE49-F238E27FC236}">
                <a16:creationId xmlns:a16="http://schemas.microsoft.com/office/drawing/2014/main" id="{BAFCCAC7-2166-421B-A636-58C2AD5FFD66}"/>
              </a:ext>
              <a:ext uri="{C183D7F6-B498-43B3-948B-1728B52AA6E4}">
                <adec:decorative xmlns:adec="http://schemas.microsoft.com/office/drawing/2017/decorative" val="1"/>
              </a:ext>
            </a:extLst>
          </p:cNvPr>
          <p:cNvSpPr/>
          <p:nvPr/>
        </p:nvSpPr>
        <p:spPr>
          <a:xfrm>
            <a:off x="3467099" y="1736724"/>
            <a:ext cx="2449513" cy="4221313"/>
          </a:xfrm>
          <a:custGeom>
            <a:avLst/>
            <a:gdLst/>
            <a:ahLst/>
            <a:cxnLst/>
            <a:rect l="l" t="t" r="r" b="b"/>
            <a:pathLst>
              <a:path w="2680970" h="4132579">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92746"/>
                </a:lnTo>
                <a:lnTo>
                  <a:pt x="2580" y="3740664"/>
                </a:lnTo>
                <a:lnTo>
                  <a:pt x="10143" y="3787088"/>
                </a:lnTo>
                <a:lnTo>
                  <a:pt x="22420" y="3831749"/>
                </a:lnTo>
                <a:lnTo>
                  <a:pt x="39142" y="3874379"/>
                </a:lnTo>
                <a:lnTo>
                  <a:pt x="60042" y="3914710"/>
                </a:lnTo>
                <a:lnTo>
                  <a:pt x="84851" y="3952473"/>
                </a:lnTo>
                <a:lnTo>
                  <a:pt x="113301" y="3987399"/>
                </a:lnTo>
                <a:lnTo>
                  <a:pt x="145123" y="4019222"/>
                </a:lnTo>
                <a:lnTo>
                  <a:pt x="180050" y="4047672"/>
                </a:lnTo>
                <a:lnTo>
                  <a:pt x="217813" y="4072481"/>
                </a:lnTo>
                <a:lnTo>
                  <a:pt x="258143" y="4093380"/>
                </a:lnTo>
                <a:lnTo>
                  <a:pt x="300773" y="4110103"/>
                </a:lnTo>
                <a:lnTo>
                  <a:pt x="345434" y="4122380"/>
                </a:lnTo>
                <a:lnTo>
                  <a:pt x="391858" y="4129942"/>
                </a:lnTo>
                <a:lnTo>
                  <a:pt x="439777" y="4132523"/>
                </a:lnTo>
                <a:lnTo>
                  <a:pt x="2240769" y="4132523"/>
                </a:lnTo>
                <a:lnTo>
                  <a:pt x="2288688" y="4129942"/>
                </a:lnTo>
                <a:lnTo>
                  <a:pt x="2335112" y="4122380"/>
                </a:lnTo>
                <a:lnTo>
                  <a:pt x="2379773" y="4110103"/>
                </a:lnTo>
                <a:lnTo>
                  <a:pt x="2422403" y="4093380"/>
                </a:lnTo>
                <a:lnTo>
                  <a:pt x="2462733" y="4072481"/>
                </a:lnTo>
                <a:lnTo>
                  <a:pt x="2500496" y="4047672"/>
                </a:lnTo>
                <a:lnTo>
                  <a:pt x="2535423" y="4019222"/>
                </a:lnTo>
                <a:lnTo>
                  <a:pt x="2567245" y="3987399"/>
                </a:lnTo>
                <a:lnTo>
                  <a:pt x="2595695" y="3952473"/>
                </a:lnTo>
                <a:lnTo>
                  <a:pt x="2620504" y="3914710"/>
                </a:lnTo>
                <a:lnTo>
                  <a:pt x="2641404" y="3874379"/>
                </a:lnTo>
                <a:lnTo>
                  <a:pt x="2658126" y="3831749"/>
                </a:lnTo>
                <a:lnTo>
                  <a:pt x="2670403" y="3787088"/>
                </a:lnTo>
                <a:lnTo>
                  <a:pt x="2677966" y="3740664"/>
                </a:lnTo>
                <a:lnTo>
                  <a:pt x="2680546" y="369274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FFFFFF"/>
          </a:solidFill>
        </p:spPr>
        <p:txBody>
          <a:bodyPr wrap="square" lIns="0" tIns="0" rIns="0" bIns="0" rtlCol="0"/>
          <a:lstStyle/>
          <a:p>
            <a:endParaRPr/>
          </a:p>
        </p:txBody>
      </p:sp>
      <p:sp>
        <p:nvSpPr>
          <p:cNvPr id="77" name="object 48">
            <a:extLst>
              <a:ext uri="{FF2B5EF4-FFF2-40B4-BE49-F238E27FC236}">
                <a16:creationId xmlns:a16="http://schemas.microsoft.com/office/drawing/2014/main" id="{16BEB805-B862-424D-AB46-375C55700A31}"/>
              </a:ext>
              <a:ext uri="{C183D7F6-B498-43B3-948B-1728B52AA6E4}">
                <adec:decorative xmlns:adec="http://schemas.microsoft.com/office/drawing/2017/decorative" val="1"/>
              </a:ext>
            </a:extLst>
          </p:cNvPr>
          <p:cNvSpPr/>
          <p:nvPr/>
        </p:nvSpPr>
        <p:spPr>
          <a:xfrm>
            <a:off x="3467099" y="1736725"/>
            <a:ext cx="2449513" cy="740349"/>
          </a:xfrm>
          <a:custGeom>
            <a:avLst/>
            <a:gdLst/>
            <a:ahLst/>
            <a:cxnLst/>
            <a:rect l="l" t="t" r="r" b="b"/>
            <a:pathLst>
              <a:path w="2680970" h="901065">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900496"/>
                </a:lnTo>
                <a:lnTo>
                  <a:pt x="2680546" y="90049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000000"/>
          </a:solidFill>
        </p:spPr>
        <p:txBody>
          <a:bodyPr wrap="square" lIns="0" tIns="0" rIns="0" bIns="0" rtlCol="0"/>
          <a:lstStyle/>
          <a:p>
            <a:endParaRPr/>
          </a:p>
        </p:txBody>
      </p:sp>
      <p:pic>
        <p:nvPicPr>
          <p:cNvPr id="4" name="Graphic 3" descr="Graphic of hands shaking, for Accountability principle.">
            <a:extLst>
              <a:ext uri="{FF2B5EF4-FFF2-40B4-BE49-F238E27FC236}">
                <a16:creationId xmlns:a16="http://schemas.microsoft.com/office/drawing/2014/main" id="{4B1EDC78-6628-431B-8394-B9A17C248A5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719512" y="1998662"/>
            <a:ext cx="358487" cy="328613"/>
          </a:xfrm>
          <a:prstGeom prst="rect">
            <a:avLst/>
          </a:prstGeom>
        </p:spPr>
      </p:pic>
      <p:sp>
        <p:nvSpPr>
          <p:cNvPr id="83" name="object 54">
            <a:extLst>
              <a:ext uri="{FF2B5EF4-FFF2-40B4-BE49-F238E27FC236}">
                <a16:creationId xmlns:a16="http://schemas.microsoft.com/office/drawing/2014/main" id="{A5D53E23-9165-471A-AD30-022CAE64CDC2}"/>
              </a:ext>
            </a:extLst>
          </p:cNvPr>
          <p:cNvSpPr txBox="1"/>
          <p:nvPr/>
        </p:nvSpPr>
        <p:spPr>
          <a:xfrm>
            <a:off x="4265732" y="2014881"/>
            <a:ext cx="1329307" cy="253273"/>
          </a:xfrm>
          <a:prstGeom prst="rect">
            <a:avLst/>
          </a:prstGeom>
        </p:spPr>
        <p:txBody>
          <a:bodyPr vert="horz" wrap="square" lIns="0" tIns="14604" rIns="0" bIns="0" rtlCol="0">
            <a:spAutoFit/>
          </a:bodyPr>
          <a:lstStyle/>
          <a:p>
            <a:pPr marL="12700">
              <a:lnSpc>
                <a:spcPct val="100000"/>
              </a:lnSpc>
              <a:spcBef>
                <a:spcPts val="114"/>
              </a:spcBef>
            </a:pPr>
            <a:r>
              <a:rPr sz="1550" b="1">
                <a:solidFill>
                  <a:srgbClr val="FFFFFF"/>
                </a:solidFill>
                <a:latin typeface="Segoe UI Semibold"/>
                <a:cs typeface="Segoe UI Semibold"/>
              </a:rPr>
              <a:t>Accountability</a:t>
            </a:r>
            <a:endParaRPr sz="1550">
              <a:latin typeface="Segoe UI Semibold"/>
              <a:cs typeface="Segoe UI Semibold"/>
            </a:endParaRPr>
          </a:p>
        </p:txBody>
      </p:sp>
      <p:sp>
        <p:nvSpPr>
          <p:cNvPr id="81" name="object 52">
            <a:extLst>
              <a:ext uri="{FF2B5EF4-FFF2-40B4-BE49-F238E27FC236}">
                <a16:creationId xmlns:a16="http://schemas.microsoft.com/office/drawing/2014/main" id="{F0CCE348-BA57-417F-9C93-6824BB856BCE}"/>
              </a:ext>
            </a:extLst>
          </p:cNvPr>
          <p:cNvSpPr txBox="1"/>
          <p:nvPr/>
        </p:nvSpPr>
        <p:spPr>
          <a:xfrm>
            <a:off x="3657210" y="2637087"/>
            <a:ext cx="2040205" cy="3014993"/>
          </a:xfrm>
          <a:prstGeom prst="rect">
            <a:avLst/>
          </a:prstGeom>
        </p:spPr>
        <p:txBody>
          <a:bodyPr vert="horz" wrap="square" lIns="0" tIns="66675" rIns="0" bIns="0" rtlCol="0">
            <a:spAutoFit/>
          </a:bodyPr>
          <a:lstStyle/>
          <a:p>
            <a:pPr marL="12700">
              <a:lnSpc>
                <a:spcPct val="100000"/>
              </a:lnSpc>
              <a:spcBef>
                <a:spcPts val="525"/>
              </a:spcBef>
            </a:pPr>
            <a:r>
              <a:rPr sz="750" b="1" spc="40">
                <a:solidFill>
                  <a:srgbClr val="191919"/>
                </a:solidFill>
                <a:latin typeface="Segoe Pro Semibold"/>
                <a:cs typeface="Segoe Pro Semibold"/>
              </a:rPr>
              <a:t>POTENTIAL</a:t>
            </a:r>
            <a:r>
              <a:rPr sz="750" b="1" spc="65">
                <a:solidFill>
                  <a:srgbClr val="191919"/>
                </a:solidFill>
                <a:latin typeface="Segoe Pro Semibold"/>
                <a:cs typeface="Segoe Pro Semibold"/>
              </a:rPr>
              <a:t> </a:t>
            </a:r>
            <a:r>
              <a:rPr sz="750" b="1" spc="30">
                <a:solidFill>
                  <a:srgbClr val="191919"/>
                </a:solidFill>
                <a:latin typeface="Segoe Pro Semibold"/>
                <a:cs typeface="Segoe Pro Semibold"/>
              </a:rPr>
              <a:t>HARM</a:t>
            </a:r>
            <a:endParaRPr sz="750">
              <a:latin typeface="Segoe Pro Semibold"/>
              <a:cs typeface="Segoe Pro Semibold"/>
            </a:endParaRPr>
          </a:p>
          <a:p>
            <a:pPr marL="12700">
              <a:lnSpc>
                <a:spcPct val="100000"/>
              </a:lnSpc>
              <a:spcBef>
                <a:spcPts val="675"/>
              </a:spcBef>
              <a:spcAft>
                <a:spcPts val="200"/>
              </a:spcAft>
            </a:pPr>
            <a:r>
              <a:rPr lang="en-US" sz="1150" b="1" spc="-10">
                <a:latin typeface="Segoe UI Semibold"/>
                <a:cs typeface="Segoe UI Semibold"/>
              </a:rPr>
              <a:t>Fit for purpose</a:t>
            </a:r>
            <a:endParaRPr sz="1150">
              <a:latin typeface="Segoe UI Semibold"/>
              <a:cs typeface="Segoe UI Semibold"/>
            </a:endParaRPr>
          </a:p>
          <a:p>
            <a:pPr marL="12700" marR="5080">
              <a:lnSpc>
                <a:spcPct val="110000"/>
              </a:lnSpc>
              <a:spcBef>
                <a:spcPts val="95"/>
              </a:spcBef>
            </a:pPr>
            <a:r>
              <a:rPr lang="en-US" sz="1050" spc="5">
                <a:latin typeface="Segoe UI"/>
                <a:cs typeface="Segoe UI"/>
              </a:rPr>
              <a:t>What harms might this stakeholder experience if the system does not effectively solve the intended problem? </a:t>
            </a:r>
          </a:p>
          <a:p>
            <a:pPr marL="12700" marR="330835">
              <a:lnSpc>
                <a:spcPct val="110000"/>
              </a:lnSpc>
              <a:spcBef>
                <a:spcPts val="114"/>
              </a:spcBef>
            </a:pPr>
            <a:endParaRPr lang="en-US" sz="1050" spc="10">
              <a:latin typeface="Segoe UI"/>
              <a:cs typeface="Segoe UI"/>
            </a:endParaRPr>
          </a:p>
          <a:p>
            <a:pPr marL="12700" marR="330835">
              <a:lnSpc>
                <a:spcPct val="110000"/>
              </a:lnSpc>
              <a:spcBef>
                <a:spcPts val="114"/>
              </a:spcBef>
            </a:pPr>
            <a:endParaRPr lang="en-US" sz="1050" spc="10">
              <a:latin typeface="Segoe UI"/>
              <a:cs typeface="Segoe UI"/>
            </a:endParaRPr>
          </a:p>
          <a:p>
            <a:pPr marL="12700" marR="330835">
              <a:lnSpc>
                <a:spcPct val="110000"/>
              </a:lnSpc>
              <a:spcBef>
                <a:spcPts val="114"/>
              </a:spcBef>
            </a:pPr>
            <a:endParaRPr lang="en-US" sz="1050" spc="10">
              <a:latin typeface="Segoe UI"/>
              <a:cs typeface="Segoe UI"/>
            </a:endParaRPr>
          </a:p>
          <a:p>
            <a:pPr marL="12700" marR="330835">
              <a:lnSpc>
                <a:spcPct val="110000"/>
              </a:lnSpc>
              <a:spcBef>
                <a:spcPts val="114"/>
              </a:spcBef>
            </a:pPr>
            <a:endParaRPr lang="en-US" sz="1050" spc="10">
              <a:latin typeface="Segoe UI"/>
              <a:cs typeface="Segoe UI"/>
            </a:endParaRPr>
          </a:p>
          <a:p>
            <a:pPr marL="12700" marR="5080">
              <a:lnSpc>
                <a:spcPct val="104099"/>
              </a:lnSpc>
            </a:pPr>
            <a:r>
              <a:rPr sz="950" i="1" spc="10">
                <a:solidFill>
                  <a:srgbClr val="D2232A"/>
                </a:solidFill>
                <a:latin typeface="Segoe UI"/>
                <a:cs typeface="Segoe UI"/>
              </a:rPr>
              <a:t>E.g., </a:t>
            </a:r>
            <a:r>
              <a:rPr lang="en-US" sz="950" i="1" spc="10">
                <a:solidFill>
                  <a:srgbClr val="D2232A"/>
                </a:solidFill>
                <a:latin typeface="Segoe UI"/>
                <a:cs typeface="Segoe UI"/>
              </a:rPr>
              <a:t>If the system is unable to accurately predict the length of hospital stays for surgery patients (the intended problem), then decision makers will either make poor decisions based on the system outputs or stop using the system.  </a:t>
            </a:r>
            <a:endParaRPr sz="950" i="1" spc="10">
              <a:solidFill>
                <a:srgbClr val="D2232A"/>
              </a:solidFill>
              <a:latin typeface="Segoe UI"/>
              <a:cs typeface="Segoe UI"/>
            </a:endParaRPr>
          </a:p>
        </p:txBody>
      </p:sp>
      <p:sp>
        <p:nvSpPr>
          <p:cNvPr id="97" name="object 68">
            <a:extLst>
              <a:ext uri="{FF2B5EF4-FFF2-40B4-BE49-F238E27FC236}">
                <a16:creationId xmlns:a16="http://schemas.microsoft.com/office/drawing/2014/main" id="{2DB8B5C7-0D84-4398-A18D-2BC0B6955B26}"/>
              </a:ext>
              <a:ext uri="{C183D7F6-B498-43B3-948B-1728B52AA6E4}">
                <adec:decorative xmlns:adec="http://schemas.microsoft.com/office/drawing/2017/decorative" val="1"/>
              </a:ext>
            </a:extLst>
          </p:cNvPr>
          <p:cNvSpPr/>
          <p:nvPr/>
        </p:nvSpPr>
        <p:spPr>
          <a:xfrm>
            <a:off x="6290535" y="1754647"/>
            <a:ext cx="2415313" cy="4221312"/>
          </a:xfrm>
          <a:custGeom>
            <a:avLst/>
            <a:gdLst/>
            <a:ahLst/>
            <a:cxnLst/>
            <a:rect l="l" t="t" r="r" b="b"/>
            <a:pathLst>
              <a:path w="2680970" h="4132579">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92746"/>
                </a:lnTo>
                <a:lnTo>
                  <a:pt x="2580" y="3740664"/>
                </a:lnTo>
                <a:lnTo>
                  <a:pt x="10143" y="3787088"/>
                </a:lnTo>
                <a:lnTo>
                  <a:pt x="22420" y="3831749"/>
                </a:lnTo>
                <a:lnTo>
                  <a:pt x="39142" y="3874379"/>
                </a:lnTo>
                <a:lnTo>
                  <a:pt x="60042" y="3914710"/>
                </a:lnTo>
                <a:lnTo>
                  <a:pt x="84851" y="3952473"/>
                </a:lnTo>
                <a:lnTo>
                  <a:pt x="113301" y="3987399"/>
                </a:lnTo>
                <a:lnTo>
                  <a:pt x="145123" y="4019222"/>
                </a:lnTo>
                <a:lnTo>
                  <a:pt x="180050" y="4047672"/>
                </a:lnTo>
                <a:lnTo>
                  <a:pt x="217813" y="4072481"/>
                </a:lnTo>
                <a:lnTo>
                  <a:pt x="258143" y="4093380"/>
                </a:lnTo>
                <a:lnTo>
                  <a:pt x="300773" y="4110103"/>
                </a:lnTo>
                <a:lnTo>
                  <a:pt x="345434" y="4122380"/>
                </a:lnTo>
                <a:lnTo>
                  <a:pt x="391858" y="4129942"/>
                </a:lnTo>
                <a:lnTo>
                  <a:pt x="439777" y="4132523"/>
                </a:lnTo>
                <a:lnTo>
                  <a:pt x="2240769" y="4132523"/>
                </a:lnTo>
                <a:lnTo>
                  <a:pt x="2288688" y="4129942"/>
                </a:lnTo>
                <a:lnTo>
                  <a:pt x="2335112" y="4122380"/>
                </a:lnTo>
                <a:lnTo>
                  <a:pt x="2379773" y="4110103"/>
                </a:lnTo>
                <a:lnTo>
                  <a:pt x="2422403" y="4093380"/>
                </a:lnTo>
                <a:lnTo>
                  <a:pt x="2462733" y="4072481"/>
                </a:lnTo>
                <a:lnTo>
                  <a:pt x="2500496" y="4047672"/>
                </a:lnTo>
                <a:lnTo>
                  <a:pt x="2535423" y="4019222"/>
                </a:lnTo>
                <a:lnTo>
                  <a:pt x="2567245" y="3987399"/>
                </a:lnTo>
                <a:lnTo>
                  <a:pt x="2595695" y="3952473"/>
                </a:lnTo>
                <a:lnTo>
                  <a:pt x="2620504" y="3914710"/>
                </a:lnTo>
                <a:lnTo>
                  <a:pt x="2641404" y="3874379"/>
                </a:lnTo>
                <a:lnTo>
                  <a:pt x="2658126" y="3831749"/>
                </a:lnTo>
                <a:lnTo>
                  <a:pt x="2670403" y="3787088"/>
                </a:lnTo>
                <a:lnTo>
                  <a:pt x="2677966" y="3740664"/>
                </a:lnTo>
                <a:lnTo>
                  <a:pt x="2680546" y="369274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FFFFFF"/>
          </a:solidFill>
        </p:spPr>
        <p:txBody>
          <a:bodyPr wrap="square" lIns="0" tIns="0" rIns="0" bIns="0" rtlCol="0"/>
          <a:lstStyle/>
          <a:p>
            <a:endParaRPr/>
          </a:p>
        </p:txBody>
      </p:sp>
      <p:sp>
        <p:nvSpPr>
          <p:cNvPr id="98" name="object 69">
            <a:extLst>
              <a:ext uri="{FF2B5EF4-FFF2-40B4-BE49-F238E27FC236}">
                <a16:creationId xmlns:a16="http://schemas.microsoft.com/office/drawing/2014/main" id="{2A439A11-4DC5-4C00-9C55-57D9451E3CC0}"/>
              </a:ext>
              <a:ext uri="{C183D7F6-B498-43B3-948B-1728B52AA6E4}">
                <adec:decorative xmlns:adec="http://schemas.microsoft.com/office/drawing/2017/decorative" val="1"/>
              </a:ext>
            </a:extLst>
          </p:cNvPr>
          <p:cNvSpPr/>
          <p:nvPr/>
        </p:nvSpPr>
        <p:spPr>
          <a:xfrm>
            <a:off x="6290535" y="1754647"/>
            <a:ext cx="2415313" cy="738798"/>
          </a:xfrm>
          <a:custGeom>
            <a:avLst/>
            <a:gdLst/>
            <a:ahLst/>
            <a:cxnLst/>
            <a:rect l="l" t="t" r="r" b="b"/>
            <a:pathLst>
              <a:path w="2680970" h="901065">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900496"/>
                </a:lnTo>
                <a:lnTo>
                  <a:pt x="2680546" y="90049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000000"/>
          </a:solidFill>
        </p:spPr>
        <p:txBody>
          <a:bodyPr wrap="square" lIns="0" tIns="0" rIns="0" bIns="0" rtlCol="0"/>
          <a:lstStyle/>
          <a:p>
            <a:endParaRPr/>
          </a:p>
        </p:txBody>
      </p:sp>
      <p:pic>
        <p:nvPicPr>
          <p:cNvPr id="34" name="Graphic 33" descr="Graphic of hands shaking, for Accountability principle.">
            <a:extLst>
              <a:ext uri="{FF2B5EF4-FFF2-40B4-BE49-F238E27FC236}">
                <a16:creationId xmlns:a16="http://schemas.microsoft.com/office/drawing/2014/main" id="{470313B5-FD86-4930-B235-617E4AAD7AE0}"/>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27800" y="1998662"/>
            <a:ext cx="358487" cy="328613"/>
          </a:xfrm>
          <a:prstGeom prst="rect">
            <a:avLst/>
          </a:prstGeom>
        </p:spPr>
      </p:pic>
      <p:sp>
        <p:nvSpPr>
          <p:cNvPr id="100" name="object 71">
            <a:extLst>
              <a:ext uri="{FF2B5EF4-FFF2-40B4-BE49-F238E27FC236}">
                <a16:creationId xmlns:a16="http://schemas.microsoft.com/office/drawing/2014/main" id="{6B060995-FC62-4848-BD48-10DE874880F4}"/>
              </a:ext>
            </a:extLst>
          </p:cNvPr>
          <p:cNvSpPr txBox="1"/>
          <p:nvPr/>
        </p:nvSpPr>
        <p:spPr>
          <a:xfrm>
            <a:off x="7065503" y="2032803"/>
            <a:ext cx="1335102" cy="253308"/>
          </a:xfrm>
          <a:prstGeom prst="rect">
            <a:avLst/>
          </a:prstGeom>
        </p:spPr>
        <p:txBody>
          <a:bodyPr vert="horz" wrap="square" lIns="0" tIns="14604" rIns="0" bIns="0" rtlCol="0">
            <a:spAutoFit/>
          </a:bodyPr>
          <a:lstStyle/>
          <a:p>
            <a:pPr marL="12700">
              <a:lnSpc>
                <a:spcPct val="100000"/>
              </a:lnSpc>
              <a:spcBef>
                <a:spcPts val="114"/>
              </a:spcBef>
            </a:pPr>
            <a:r>
              <a:rPr sz="1550" b="1">
                <a:solidFill>
                  <a:srgbClr val="FFFFFF"/>
                </a:solidFill>
                <a:latin typeface="Segoe UI Semibold"/>
                <a:cs typeface="Segoe UI Semibold"/>
              </a:rPr>
              <a:t>Accountability</a:t>
            </a:r>
            <a:endParaRPr sz="1550">
              <a:latin typeface="Segoe UI Semibold"/>
              <a:cs typeface="Segoe UI Semibold"/>
            </a:endParaRPr>
          </a:p>
        </p:txBody>
      </p:sp>
      <p:sp>
        <p:nvSpPr>
          <p:cNvPr id="99" name="object 70">
            <a:extLst>
              <a:ext uri="{FF2B5EF4-FFF2-40B4-BE49-F238E27FC236}">
                <a16:creationId xmlns:a16="http://schemas.microsoft.com/office/drawing/2014/main" id="{5B091F18-F62E-471B-B16F-A9A83D3F32D5}"/>
              </a:ext>
            </a:extLst>
          </p:cNvPr>
          <p:cNvSpPr txBox="1"/>
          <p:nvPr/>
        </p:nvSpPr>
        <p:spPr>
          <a:xfrm>
            <a:off x="6527799" y="2664324"/>
            <a:ext cx="2013299" cy="2525243"/>
          </a:xfrm>
          <a:prstGeom prst="rect">
            <a:avLst/>
          </a:prstGeom>
        </p:spPr>
        <p:txBody>
          <a:bodyPr vert="horz" wrap="square" lIns="0" tIns="66675" rIns="0" bIns="0" rtlCol="0">
            <a:spAutoFit/>
          </a:bodyPr>
          <a:lstStyle/>
          <a:p>
            <a:pPr marL="12700">
              <a:lnSpc>
                <a:spcPct val="100000"/>
              </a:lnSpc>
              <a:spcBef>
                <a:spcPts val="525"/>
              </a:spcBef>
            </a:pPr>
            <a:r>
              <a:rPr sz="750" b="1" spc="40">
                <a:solidFill>
                  <a:srgbClr val="191919"/>
                </a:solidFill>
                <a:latin typeface="Segoe Pro Semibold"/>
                <a:cs typeface="Segoe Pro Semibold"/>
              </a:rPr>
              <a:t>POTENTIAL</a:t>
            </a:r>
            <a:r>
              <a:rPr sz="750" b="1" spc="65">
                <a:solidFill>
                  <a:srgbClr val="191919"/>
                </a:solidFill>
                <a:latin typeface="Segoe Pro Semibold"/>
                <a:cs typeface="Segoe Pro Semibold"/>
              </a:rPr>
              <a:t> </a:t>
            </a:r>
            <a:r>
              <a:rPr sz="750" b="1" spc="30">
                <a:solidFill>
                  <a:srgbClr val="191919"/>
                </a:solidFill>
                <a:latin typeface="Segoe Pro Semibold"/>
                <a:cs typeface="Segoe Pro Semibold"/>
              </a:rPr>
              <a:t>HARM</a:t>
            </a:r>
            <a:endParaRPr sz="750">
              <a:latin typeface="Segoe Pro Semibold"/>
              <a:cs typeface="Segoe Pro Semibold"/>
            </a:endParaRPr>
          </a:p>
          <a:p>
            <a:pPr marL="12700" marR="330835">
              <a:lnSpc>
                <a:spcPct val="110000"/>
              </a:lnSpc>
              <a:spcBef>
                <a:spcPts val="645"/>
              </a:spcBef>
              <a:spcAft>
                <a:spcPts val="300"/>
              </a:spcAft>
            </a:pPr>
            <a:r>
              <a:rPr lang="en-US" sz="1150" b="1" spc="-5">
                <a:latin typeface="Segoe UI Semibold"/>
                <a:cs typeface="Segoe UI Semibold"/>
              </a:rPr>
              <a:t>Data governance</a:t>
            </a:r>
            <a:endParaRPr lang="en-US" sz="1150" b="1" spc="5">
              <a:latin typeface="Segoe UI Semibold"/>
              <a:cs typeface="Segoe UI Semibold"/>
            </a:endParaRPr>
          </a:p>
          <a:p>
            <a:pPr marL="12700" marR="5080">
              <a:lnSpc>
                <a:spcPct val="110000"/>
              </a:lnSpc>
              <a:spcBef>
                <a:spcPts val="95"/>
              </a:spcBef>
            </a:pPr>
            <a:r>
              <a:rPr lang="en-US" sz="1050" spc="5">
                <a:latin typeface="Segoe UI"/>
                <a:cs typeface="Segoe UI"/>
              </a:rPr>
              <a:t>What harms might this stakeholder experience if the data used to train the system have not been sufficiently managed or evaluated in relation to the system's intended use(s)?</a:t>
            </a:r>
          </a:p>
          <a:p>
            <a:pPr marL="12700" marR="5080">
              <a:lnSpc>
                <a:spcPct val="110000"/>
              </a:lnSpc>
              <a:spcBef>
                <a:spcPts val="95"/>
              </a:spcBef>
            </a:pPr>
            <a:endParaRPr lang="en-US" sz="1050" spc="5">
              <a:latin typeface="Segoe UI"/>
              <a:cs typeface="Segoe UI"/>
            </a:endParaRPr>
          </a:p>
          <a:p>
            <a:pPr marL="12700" marR="5080">
              <a:lnSpc>
                <a:spcPct val="104099"/>
              </a:lnSpc>
              <a:spcBef>
                <a:spcPts val="114"/>
              </a:spcBef>
            </a:pPr>
            <a:r>
              <a:rPr lang="en-US" sz="950" i="1" spc="10">
                <a:solidFill>
                  <a:srgbClr val="D2232A"/>
                </a:solidFill>
                <a:latin typeface="Segoe UI"/>
                <a:cs typeface="Segoe UI"/>
              </a:rPr>
              <a:t>E.g., If the system is trained using data from all types of hospital stays it may not accurately represent hospital stays specifically for surgery patients. </a:t>
            </a:r>
          </a:p>
        </p:txBody>
      </p:sp>
      <p:sp>
        <p:nvSpPr>
          <p:cNvPr id="2" name="object 68">
            <a:extLst>
              <a:ext uri="{FF2B5EF4-FFF2-40B4-BE49-F238E27FC236}">
                <a16:creationId xmlns:a16="http://schemas.microsoft.com/office/drawing/2014/main" id="{C8A07411-8C9C-409F-9F8B-72A62FD4148B}"/>
              </a:ext>
              <a:ext uri="{C183D7F6-B498-43B3-948B-1728B52AA6E4}">
                <adec:decorative xmlns:adec="http://schemas.microsoft.com/office/drawing/2017/decorative" val="1"/>
              </a:ext>
            </a:extLst>
          </p:cNvPr>
          <p:cNvSpPr/>
          <p:nvPr/>
        </p:nvSpPr>
        <p:spPr>
          <a:xfrm>
            <a:off x="9098822" y="1754647"/>
            <a:ext cx="2415313" cy="4221312"/>
          </a:xfrm>
          <a:custGeom>
            <a:avLst/>
            <a:gdLst/>
            <a:ahLst/>
            <a:cxnLst/>
            <a:rect l="l" t="t" r="r" b="b"/>
            <a:pathLst>
              <a:path w="2680970" h="4132579">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3692746"/>
                </a:lnTo>
                <a:lnTo>
                  <a:pt x="2580" y="3740664"/>
                </a:lnTo>
                <a:lnTo>
                  <a:pt x="10143" y="3787088"/>
                </a:lnTo>
                <a:lnTo>
                  <a:pt x="22420" y="3831749"/>
                </a:lnTo>
                <a:lnTo>
                  <a:pt x="39142" y="3874379"/>
                </a:lnTo>
                <a:lnTo>
                  <a:pt x="60042" y="3914710"/>
                </a:lnTo>
                <a:lnTo>
                  <a:pt x="84851" y="3952473"/>
                </a:lnTo>
                <a:lnTo>
                  <a:pt x="113301" y="3987399"/>
                </a:lnTo>
                <a:lnTo>
                  <a:pt x="145123" y="4019222"/>
                </a:lnTo>
                <a:lnTo>
                  <a:pt x="180050" y="4047672"/>
                </a:lnTo>
                <a:lnTo>
                  <a:pt x="217813" y="4072481"/>
                </a:lnTo>
                <a:lnTo>
                  <a:pt x="258143" y="4093380"/>
                </a:lnTo>
                <a:lnTo>
                  <a:pt x="300773" y="4110103"/>
                </a:lnTo>
                <a:lnTo>
                  <a:pt x="345434" y="4122380"/>
                </a:lnTo>
                <a:lnTo>
                  <a:pt x="391858" y="4129942"/>
                </a:lnTo>
                <a:lnTo>
                  <a:pt x="439777" y="4132523"/>
                </a:lnTo>
                <a:lnTo>
                  <a:pt x="2240769" y="4132523"/>
                </a:lnTo>
                <a:lnTo>
                  <a:pt x="2288688" y="4129942"/>
                </a:lnTo>
                <a:lnTo>
                  <a:pt x="2335112" y="4122380"/>
                </a:lnTo>
                <a:lnTo>
                  <a:pt x="2379773" y="4110103"/>
                </a:lnTo>
                <a:lnTo>
                  <a:pt x="2422403" y="4093380"/>
                </a:lnTo>
                <a:lnTo>
                  <a:pt x="2462733" y="4072481"/>
                </a:lnTo>
                <a:lnTo>
                  <a:pt x="2500496" y="4047672"/>
                </a:lnTo>
                <a:lnTo>
                  <a:pt x="2535423" y="4019222"/>
                </a:lnTo>
                <a:lnTo>
                  <a:pt x="2567245" y="3987399"/>
                </a:lnTo>
                <a:lnTo>
                  <a:pt x="2595695" y="3952473"/>
                </a:lnTo>
                <a:lnTo>
                  <a:pt x="2620504" y="3914710"/>
                </a:lnTo>
                <a:lnTo>
                  <a:pt x="2641404" y="3874379"/>
                </a:lnTo>
                <a:lnTo>
                  <a:pt x="2658126" y="3831749"/>
                </a:lnTo>
                <a:lnTo>
                  <a:pt x="2670403" y="3787088"/>
                </a:lnTo>
                <a:lnTo>
                  <a:pt x="2677966" y="3740664"/>
                </a:lnTo>
                <a:lnTo>
                  <a:pt x="2680546" y="369274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FFFFFF"/>
          </a:solidFill>
        </p:spPr>
        <p:txBody>
          <a:bodyPr wrap="square" lIns="0" tIns="0" rIns="0" bIns="0" rtlCol="0"/>
          <a:lstStyle/>
          <a:p>
            <a:endParaRPr/>
          </a:p>
        </p:txBody>
      </p:sp>
      <p:sp>
        <p:nvSpPr>
          <p:cNvPr id="3" name="object 69">
            <a:extLst>
              <a:ext uri="{FF2B5EF4-FFF2-40B4-BE49-F238E27FC236}">
                <a16:creationId xmlns:a16="http://schemas.microsoft.com/office/drawing/2014/main" id="{46C1C8CD-68FE-4C38-B9D8-B4871C07D22C}"/>
              </a:ext>
              <a:ext uri="{C183D7F6-B498-43B3-948B-1728B52AA6E4}">
                <adec:decorative xmlns:adec="http://schemas.microsoft.com/office/drawing/2017/decorative" val="1"/>
              </a:ext>
            </a:extLst>
          </p:cNvPr>
          <p:cNvSpPr/>
          <p:nvPr/>
        </p:nvSpPr>
        <p:spPr>
          <a:xfrm>
            <a:off x="9098822" y="1754647"/>
            <a:ext cx="2415313" cy="738798"/>
          </a:xfrm>
          <a:custGeom>
            <a:avLst/>
            <a:gdLst/>
            <a:ahLst/>
            <a:cxnLst/>
            <a:rect l="l" t="t" r="r" b="b"/>
            <a:pathLst>
              <a:path w="2680970" h="901065">
                <a:moveTo>
                  <a:pt x="2240769" y="0"/>
                </a:moveTo>
                <a:lnTo>
                  <a:pt x="439777" y="0"/>
                </a:lnTo>
                <a:lnTo>
                  <a:pt x="391858" y="2580"/>
                </a:lnTo>
                <a:lnTo>
                  <a:pt x="345434" y="10143"/>
                </a:lnTo>
                <a:lnTo>
                  <a:pt x="300773" y="22420"/>
                </a:lnTo>
                <a:lnTo>
                  <a:pt x="258143" y="39142"/>
                </a:lnTo>
                <a:lnTo>
                  <a:pt x="217813" y="60042"/>
                </a:lnTo>
                <a:lnTo>
                  <a:pt x="180050" y="84851"/>
                </a:lnTo>
                <a:lnTo>
                  <a:pt x="145123" y="113301"/>
                </a:lnTo>
                <a:lnTo>
                  <a:pt x="113301" y="145123"/>
                </a:lnTo>
                <a:lnTo>
                  <a:pt x="84851" y="180050"/>
                </a:lnTo>
                <a:lnTo>
                  <a:pt x="60042" y="217813"/>
                </a:lnTo>
                <a:lnTo>
                  <a:pt x="39142" y="258143"/>
                </a:lnTo>
                <a:lnTo>
                  <a:pt x="22420" y="300773"/>
                </a:lnTo>
                <a:lnTo>
                  <a:pt x="10143" y="345434"/>
                </a:lnTo>
                <a:lnTo>
                  <a:pt x="2580" y="391858"/>
                </a:lnTo>
                <a:lnTo>
                  <a:pt x="0" y="439777"/>
                </a:lnTo>
                <a:lnTo>
                  <a:pt x="0" y="900496"/>
                </a:lnTo>
                <a:lnTo>
                  <a:pt x="2680546" y="900496"/>
                </a:lnTo>
                <a:lnTo>
                  <a:pt x="2680546" y="439777"/>
                </a:lnTo>
                <a:lnTo>
                  <a:pt x="2677966" y="391858"/>
                </a:lnTo>
                <a:lnTo>
                  <a:pt x="2670403" y="345434"/>
                </a:lnTo>
                <a:lnTo>
                  <a:pt x="2658126" y="300773"/>
                </a:lnTo>
                <a:lnTo>
                  <a:pt x="2641404" y="258143"/>
                </a:lnTo>
                <a:lnTo>
                  <a:pt x="2620504" y="217813"/>
                </a:lnTo>
                <a:lnTo>
                  <a:pt x="2595695" y="180050"/>
                </a:lnTo>
                <a:lnTo>
                  <a:pt x="2567245" y="145123"/>
                </a:lnTo>
                <a:lnTo>
                  <a:pt x="2535423" y="113301"/>
                </a:lnTo>
                <a:lnTo>
                  <a:pt x="2500496" y="84851"/>
                </a:lnTo>
                <a:lnTo>
                  <a:pt x="2462733" y="60042"/>
                </a:lnTo>
                <a:lnTo>
                  <a:pt x="2422403" y="39142"/>
                </a:lnTo>
                <a:lnTo>
                  <a:pt x="2379773" y="22420"/>
                </a:lnTo>
                <a:lnTo>
                  <a:pt x="2335112" y="10143"/>
                </a:lnTo>
                <a:lnTo>
                  <a:pt x="2288688" y="2580"/>
                </a:lnTo>
                <a:lnTo>
                  <a:pt x="2240769" y="0"/>
                </a:lnTo>
                <a:close/>
              </a:path>
            </a:pathLst>
          </a:custGeom>
          <a:solidFill>
            <a:srgbClr val="000000"/>
          </a:solidFill>
        </p:spPr>
        <p:txBody>
          <a:bodyPr wrap="square" lIns="0" tIns="0" rIns="0" bIns="0" rtlCol="0"/>
          <a:lstStyle/>
          <a:p>
            <a:endParaRPr/>
          </a:p>
        </p:txBody>
      </p:sp>
      <p:pic>
        <p:nvPicPr>
          <p:cNvPr id="8" name="Graphic 7" descr="Graphic of hands shaking, for Accountability principle.">
            <a:extLst>
              <a:ext uri="{FF2B5EF4-FFF2-40B4-BE49-F238E27FC236}">
                <a16:creationId xmlns:a16="http://schemas.microsoft.com/office/drawing/2014/main" id="{B3F241E5-5441-4BAF-B8ED-3778200D88E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36087" y="1998662"/>
            <a:ext cx="358487" cy="328613"/>
          </a:xfrm>
          <a:prstGeom prst="rect">
            <a:avLst/>
          </a:prstGeom>
        </p:spPr>
      </p:pic>
      <p:sp>
        <p:nvSpPr>
          <p:cNvPr id="7" name="object 71">
            <a:extLst>
              <a:ext uri="{FF2B5EF4-FFF2-40B4-BE49-F238E27FC236}">
                <a16:creationId xmlns:a16="http://schemas.microsoft.com/office/drawing/2014/main" id="{0A27E920-8864-47A2-BA0C-2C3A40F2717D}"/>
              </a:ext>
            </a:extLst>
          </p:cNvPr>
          <p:cNvSpPr txBox="1"/>
          <p:nvPr/>
        </p:nvSpPr>
        <p:spPr>
          <a:xfrm>
            <a:off x="9873790" y="2032803"/>
            <a:ext cx="1335102" cy="253308"/>
          </a:xfrm>
          <a:prstGeom prst="rect">
            <a:avLst/>
          </a:prstGeom>
        </p:spPr>
        <p:txBody>
          <a:bodyPr vert="horz" wrap="square" lIns="0" tIns="14604" rIns="0" bIns="0" rtlCol="0">
            <a:spAutoFit/>
          </a:bodyPr>
          <a:lstStyle/>
          <a:p>
            <a:pPr marL="12700">
              <a:lnSpc>
                <a:spcPct val="100000"/>
              </a:lnSpc>
              <a:spcBef>
                <a:spcPts val="114"/>
              </a:spcBef>
            </a:pPr>
            <a:r>
              <a:rPr sz="1550" b="1">
                <a:solidFill>
                  <a:srgbClr val="FFFFFF"/>
                </a:solidFill>
                <a:latin typeface="Segoe UI Semibold"/>
                <a:cs typeface="Segoe UI Semibold"/>
              </a:rPr>
              <a:t>Accountability</a:t>
            </a:r>
            <a:endParaRPr sz="1550">
              <a:latin typeface="Segoe UI Semibold"/>
              <a:cs typeface="Segoe UI Semibold"/>
            </a:endParaRPr>
          </a:p>
        </p:txBody>
      </p:sp>
      <p:sp>
        <p:nvSpPr>
          <p:cNvPr id="6" name="object 70">
            <a:extLst>
              <a:ext uri="{FF2B5EF4-FFF2-40B4-BE49-F238E27FC236}">
                <a16:creationId xmlns:a16="http://schemas.microsoft.com/office/drawing/2014/main" id="{5F71B4F6-DB28-4570-87AD-ADC9D6E67CB6}"/>
              </a:ext>
            </a:extLst>
          </p:cNvPr>
          <p:cNvSpPr txBox="1"/>
          <p:nvPr/>
        </p:nvSpPr>
        <p:spPr>
          <a:xfrm>
            <a:off x="9336087" y="2664324"/>
            <a:ext cx="2008502" cy="3056158"/>
          </a:xfrm>
          <a:prstGeom prst="rect">
            <a:avLst/>
          </a:prstGeom>
        </p:spPr>
        <p:txBody>
          <a:bodyPr vert="horz" wrap="square" lIns="0" tIns="66675" rIns="0" bIns="0" rtlCol="0">
            <a:spAutoFit/>
          </a:bodyPr>
          <a:lstStyle/>
          <a:p>
            <a:pPr marL="12700">
              <a:lnSpc>
                <a:spcPct val="100000"/>
              </a:lnSpc>
              <a:spcBef>
                <a:spcPts val="525"/>
              </a:spcBef>
            </a:pPr>
            <a:r>
              <a:rPr sz="750" b="1" spc="40">
                <a:solidFill>
                  <a:srgbClr val="191919"/>
                </a:solidFill>
                <a:latin typeface="Segoe Pro Semibold"/>
                <a:cs typeface="Segoe Pro Semibold"/>
              </a:rPr>
              <a:t>POTENTIAL</a:t>
            </a:r>
            <a:r>
              <a:rPr sz="750" b="1" spc="65">
                <a:solidFill>
                  <a:srgbClr val="191919"/>
                </a:solidFill>
                <a:latin typeface="Segoe Pro Semibold"/>
                <a:cs typeface="Segoe Pro Semibold"/>
              </a:rPr>
              <a:t> </a:t>
            </a:r>
            <a:r>
              <a:rPr sz="750" b="1" spc="30">
                <a:solidFill>
                  <a:srgbClr val="191919"/>
                </a:solidFill>
                <a:latin typeface="Segoe Pro Semibold"/>
                <a:cs typeface="Segoe Pro Semibold"/>
              </a:rPr>
              <a:t>HARM</a:t>
            </a:r>
            <a:endParaRPr sz="750">
              <a:latin typeface="Segoe Pro Semibold"/>
              <a:cs typeface="Segoe Pro Semibold"/>
            </a:endParaRPr>
          </a:p>
          <a:p>
            <a:pPr marL="12700" marR="330835">
              <a:lnSpc>
                <a:spcPct val="110000"/>
              </a:lnSpc>
              <a:spcBef>
                <a:spcPts val="645"/>
              </a:spcBef>
              <a:spcAft>
                <a:spcPts val="300"/>
              </a:spcAft>
            </a:pPr>
            <a:r>
              <a:rPr lang="en-US" sz="1150" b="1" spc="-5">
                <a:latin typeface="Segoe UI Semibold"/>
                <a:cs typeface="Segoe UI Semibold"/>
              </a:rPr>
              <a:t>Human oversight and control</a:t>
            </a:r>
            <a:endParaRPr lang="en-GB" sz="1150" b="1" spc="5">
              <a:latin typeface="Segoe UI Semibold"/>
              <a:cs typeface="Segoe UI Semibold"/>
            </a:endParaRPr>
          </a:p>
          <a:p>
            <a:pPr marL="12700" marR="5080">
              <a:lnSpc>
                <a:spcPct val="110000"/>
              </a:lnSpc>
              <a:spcBef>
                <a:spcPts val="95"/>
              </a:spcBef>
            </a:pPr>
            <a:r>
              <a:rPr lang="en-US" sz="1050" spc="5">
                <a:latin typeface="Segoe UI"/>
                <a:cs typeface="Segoe UI"/>
              </a:rPr>
              <a:t>What harms might this stakeholder experience if the system is not subject to appropriate human oversight and control? </a:t>
            </a:r>
          </a:p>
          <a:p>
            <a:pPr marL="12700" marR="330835">
              <a:lnSpc>
                <a:spcPct val="110000"/>
              </a:lnSpc>
              <a:spcBef>
                <a:spcPts val="114"/>
              </a:spcBef>
            </a:pPr>
            <a:endParaRPr lang="en-US" sz="1050" i="1" spc="10">
              <a:solidFill>
                <a:srgbClr val="D2232A"/>
              </a:solidFill>
              <a:latin typeface="Segoe UI"/>
              <a:cs typeface="Segoe UI"/>
            </a:endParaRPr>
          </a:p>
          <a:p>
            <a:pPr marL="12700" marR="330835">
              <a:lnSpc>
                <a:spcPct val="110000"/>
              </a:lnSpc>
              <a:spcBef>
                <a:spcPts val="114"/>
              </a:spcBef>
            </a:pPr>
            <a:endParaRPr lang="en-US" sz="1050" i="1" spc="10">
              <a:solidFill>
                <a:srgbClr val="D2232A"/>
              </a:solidFill>
              <a:latin typeface="Segoe UI"/>
              <a:cs typeface="Segoe UI"/>
            </a:endParaRPr>
          </a:p>
          <a:p>
            <a:pPr marL="12700" marR="5080">
              <a:lnSpc>
                <a:spcPct val="104099"/>
              </a:lnSpc>
              <a:spcBef>
                <a:spcPts val="114"/>
              </a:spcBef>
            </a:pPr>
            <a:r>
              <a:rPr lang="en-US" sz="950" i="1" spc="10">
                <a:solidFill>
                  <a:srgbClr val="D2232A"/>
                </a:solidFill>
                <a:latin typeface="Segoe UI"/>
                <a:cs typeface="Segoe UI"/>
              </a:rPr>
              <a:t>E.g., If the system automatically allocates hospital beds, without human oversight and approval, there may be instances where an inaccurate prediction compromises patient (decision subject) recovery. </a:t>
            </a:r>
          </a:p>
          <a:p>
            <a:pPr marL="12700" marR="330835">
              <a:lnSpc>
                <a:spcPct val="110000"/>
              </a:lnSpc>
              <a:spcBef>
                <a:spcPts val="114"/>
              </a:spcBef>
            </a:pPr>
            <a:endParaRPr sz="950">
              <a:latin typeface="Segoe UI"/>
              <a:cs typeface="Segoe UI"/>
            </a:endParaRPr>
          </a:p>
        </p:txBody>
      </p:sp>
    </p:spTree>
    <p:extLst>
      <p:ext uri="{BB962C8B-B14F-4D97-AF65-F5344CB8AC3E}">
        <p14:creationId xmlns:p14="http://schemas.microsoft.com/office/powerpoint/2010/main" val="3876031110"/>
      </p:ext>
    </p:extLst>
  </p:cSld>
  <p:clrMapOvr>
    <a:masterClrMapping/>
  </p:clrMapOvr>
</p:sld>
</file>

<file path=ppt/theme/theme1.xml><?xml version="1.0" encoding="utf-8"?>
<a:theme xmlns:a="http://schemas.openxmlformats.org/drawingml/2006/main" name="9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ELA_RAI_Template_v1" id="{1841E037-9B7A-024B-9D4D-65021E19501A}" vid="{67E263DC-7222-B943-BE03-BB46F43CBC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07767573-8f80-4473-b17e-3b3ed6c271fd">
      <UserInfo>
        <DisplayName>Erinn Jacobson</DisplayName>
        <AccountId>43110</AccountId>
        <AccountType/>
      </UserInfo>
      <UserInfo>
        <DisplayName>Janice Fong (Head2Head - Canada)</DisplayName>
        <AccountId>70587</AccountId>
        <AccountType/>
      </UserInfo>
      <UserInfo>
        <DisplayName>Janice Fong (VueData)</DisplayName>
        <AccountId>80802</AccountId>
        <AccountType/>
      </UserInfo>
      <UserInfo>
        <DisplayName>David Marcos (CELA)</DisplayName>
        <AccountId>9098</AccountId>
        <AccountType/>
      </UserInfo>
      <UserInfo>
        <DisplayName>Sridhar Sriram (HE/HIM/HIS CELA)</DisplayName>
        <AccountId>19949</AccountId>
        <AccountType/>
      </UserInfo>
      <UserInfo>
        <DisplayName>Jeremy Curry</DisplayName>
        <AccountId>62661</AccountId>
        <AccountType/>
      </UserInfo>
      <UserInfo>
        <DisplayName>Neil Barnett (CELA)</DisplayName>
        <AccountId>14722</AccountId>
        <AccountType/>
      </UserInfo>
      <UserInfo>
        <DisplayName>Kartik Sawhney</DisplayName>
        <AccountId>91437</AccountId>
        <AccountType/>
      </UserInfo>
      <UserInfo>
        <DisplayName>Tara Meyer (ARTECH CONSULTING LLC)</DisplayName>
        <AccountId>86912</AccountId>
        <AccountType/>
      </UserInfo>
      <UserInfo>
        <DisplayName>Keyuna Evans (CELA)</DisplayName>
        <AccountId>60274</AccountId>
        <AccountType/>
      </UserInfo>
      <UserInfo>
        <DisplayName>Jen Emira (CELA SHE/HER)</DisplayName>
        <AccountId>6319</AccountId>
        <AccountType/>
      </UserInfo>
      <UserInfo>
        <DisplayName>Nokta Berberoglu (CELA)</DisplayName>
        <AccountId>49265</AccountId>
        <AccountType/>
      </UserInfo>
      <UserInfo>
        <DisplayName>Marcia Harris (SHE/HER CELA)</DisplayName>
        <AccountId>15</AccountId>
        <AccountType/>
      </UserInfo>
      <UserInfo>
        <DisplayName>Mark Johnson (CELA)</DisplayName>
        <AccountId>44924</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259610D5FC57647903661B8C9CDBDC0" ma:contentTypeVersion="11" ma:contentTypeDescription="Create a new document." ma:contentTypeScope="" ma:versionID="9043f63165e5ecf54b2cbe40f5818c42">
  <xsd:schema xmlns:xsd="http://www.w3.org/2001/XMLSchema" xmlns:xs="http://www.w3.org/2001/XMLSchema" xmlns:p="http://schemas.microsoft.com/office/2006/metadata/properties" xmlns:ns1="http://schemas.microsoft.com/sharepoint/v3" xmlns:ns2="2592e1cc-75b4-4166-b97a-27ef32a2d248" xmlns:ns3="07767573-8f80-4473-b17e-3b3ed6c271fd" targetNamespace="http://schemas.microsoft.com/office/2006/metadata/properties" ma:root="true" ma:fieldsID="3365a79499f0a25030dc3507737fa317" ns1:_="" ns2:_="" ns3:_="">
    <xsd:import namespace="http://schemas.microsoft.com/sharepoint/v3"/>
    <xsd:import namespace="2592e1cc-75b4-4166-b97a-27ef32a2d248"/>
    <xsd:import namespace="07767573-8f80-4473-b17e-3b3ed6c271fd"/>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SearchProperties" minOccurs="0"/>
                <xsd:element ref="ns2:MediaServiceDocTags" minOccurs="0"/>
                <xsd:element ref="ns1:_ip_UnifiedCompliancePolicyProperties" minOccurs="0"/>
                <xsd:element ref="ns1:_ip_UnifiedCompliancePolicyUIAc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6" nillable="true" ma:displayName="Unified Compliance Policy Properties" ma:hidden="true" ma:internalName="_ip_UnifiedCompliancePolicyProperties">
      <xsd:simpleType>
        <xsd:restriction base="dms:Note"/>
      </xsd:simpleType>
    </xsd:element>
    <xsd:element name="_ip_UnifiedCompliancePolicyUIAction" ma:index="17"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592e1cc-75b4-4166-b97a-27ef32a2d24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ocTags" ma:index="15" nillable="true" ma:displayName="MediaServiceDocTags" ma:hidden="true" ma:internalName="MediaServiceDocTags" ma:readOnly="true">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767573-8f80-4473-b17e-3b3ed6c271f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72553AB-CAB8-4160-8D6A-00F03F05BBCB}">
  <ds:schemaRefs>
    <ds:schemaRef ds:uri="2592e1cc-75b4-4166-b97a-27ef32a2d248"/>
    <ds:schemaRef ds:uri="http://schemas.microsoft.com/office/2006/documentManagement/types"/>
    <ds:schemaRef ds:uri="http://purl.org/dc/terms/"/>
    <ds:schemaRef ds:uri="http://www.w3.org/XML/1998/namespace"/>
    <ds:schemaRef ds:uri="http://schemas.microsoft.com/office/2006/metadata/properties"/>
    <ds:schemaRef ds:uri="http://purl.org/dc/dcmitype/"/>
    <ds:schemaRef ds:uri="http://schemas.microsoft.com/office/infopath/2007/PartnerControls"/>
    <ds:schemaRef ds:uri="07767573-8f80-4473-b17e-3b3ed6c271fd"/>
    <ds:schemaRef ds:uri="http://schemas.openxmlformats.org/package/2006/metadata/core-properties"/>
    <ds:schemaRef ds:uri="http://schemas.microsoft.com/sharepoint/v3"/>
    <ds:schemaRef ds:uri="http://purl.org/dc/elements/1.1/"/>
  </ds:schemaRefs>
</ds:datastoreItem>
</file>

<file path=customXml/itemProps2.xml><?xml version="1.0" encoding="utf-8"?>
<ds:datastoreItem xmlns:ds="http://schemas.openxmlformats.org/officeDocument/2006/customXml" ds:itemID="{4A1CD5F6-C964-44FB-A0AF-58E1CB77BA88}">
  <ds:schemaRefs>
    <ds:schemaRef ds:uri="http://schemas.microsoft.com/sharepoint/v3/contenttype/forms"/>
  </ds:schemaRefs>
</ds:datastoreItem>
</file>

<file path=customXml/itemProps3.xml><?xml version="1.0" encoding="utf-8"?>
<ds:datastoreItem xmlns:ds="http://schemas.openxmlformats.org/officeDocument/2006/customXml" ds:itemID="{CE93CA9E-4483-4AA0-BA4A-1786C7DEF2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592e1cc-75b4-4166-b97a-27ef32a2d248"/>
    <ds:schemaRef ds:uri="07767573-8f80-4473-b17e-3b3ed6c271f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6091</Words>
  <Application>Microsoft Office PowerPoint</Application>
  <PresentationFormat>Grand écran</PresentationFormat>
  <Paragraphs>423</Paragraphs>
  <Slides>18</Slides>
  <Notes>5</Notes>
  <HiddenSlides>0</HiddenSlides>
  <MMClips>0</MMClips>
  <ScaleCrop>false</ScaleCrop>
  <HeadingPairs>
    <vt:vector size="6" baseType="variant">
      <vt:variant>
        <vt:lpstr>Polices utilisées</vt:lpstr>
      </vt:variant>
      <vt:variant>
        <vt:i4>14</vt:i4>
      </vt:variant>
      <vt:variant>
        <vt:lpstr>Thème</vt:lpstr>
      </vt:variant>
      <vt:variant>
        <vt:i4>1</vt:i4>
      </vt:variant>
      <vt:variant>
        <vt:lpstr>Titres des diapositives</vt:lpstr>
      </vt:variant>
      <vt:variant>
        <vt:i4>18</vt:i4>
      </vt:variant>
    </vt:vector>
  </HeadingPairs>
  <TitlesOfParts>
    <vt:vector size="33" baseType="lpstr">
      <vt:lpstr>Arial</vt:lpstr>
      <vt:lpstr>Calibri</vt:lpstr>
      <vt:lpstr>Consolas</vt:lpstr>
      <vt:lpstr>Segoe Pro</vt:lpstr>
      <vt:lpstr>Segoe Pro LIGHT</vt:lpstr>
      <vt:lpstr>Segoe Pro Semibold</vt:lpstr>
      <vt:lpstr>Segoe UI</vt:lpstr>
      <vt:lpstr>Segoe UI </vt:lpstr>
      <vt:lpstr>Segoe UI Light</vt:lpstr>
      <vt:lpstr>Segoe UI Semibold</vt:lpstr>
      <vt:lpstr>Segoe UI Semilight</vt:lpstr>
      <vt:lpstr>Segoe UI Web (West European)</vt:lpstr>
      <vt:lpstr>Times New Roman</vt:lpstr>
      <vt:lpstr>Wingdings</vt:lpstr>
      <vt:lpstr>9_White Template</vt:lpstr>
      <vt:lpstr>  Responsible AI Workshop   Establishing your Responsible AI journey for your (non-Generative vs. Generative) AI-powered solutions – HEROS Case Study   Yet another companion presentation for the eponym stater guide for data engineers, data scientists, AI developers, and other AI practitioners to help putting Responsible AI into practice.</vt:lpstr>
      <vt:lpstr>Case study</vt:lpstr>
      <vt:lpstr>Identifying system uses: Part 1 Activity</vt:lpstr>
      <vt:lpstr>Categories of use</vt:lpstr>
      <vt:lpstr>Restricted Uses and Sensitive Uses</vt:lpstr>
      <vt:lpstr>Présentation PowerPoint</vt:lpstr>
      <vt:lpstr>Identifying stakeholders: Prompts</vt:lpstr>
      <vt:lpstr>Présentation PowerPoint</vt:lpstr>
      <vt:lpstr>Brainstorming potential benefits and harms: Prompts</vt:lpstr>
      <vt:lpstr>Brainstorming potential benefits and harms: Prompts (continued)</vt:lpstr>
      <vt:lpstr>Brainstorming potential benefits and harms: Prompts ( continued)</vt:lpstr>
      <vt:lpstr>Brainstorming potential benefits and harms: Prompts (continued )</vt:lpstr>
      <vt:lpstr>Mitigating potential harms: Part 3 Activity </vt:lpstr>
      <vt:lpstr>Harms mitigation: Accountability prompts</vt:lpstr>
      <vt:lpstr>Harms mitigation: Transparency prompts</vt:lpstr>
      <vt:lpstr>Harms mitigation: Fairness prompts</vt:lpstr>
      <vt:lpstr>Harms mitigation: Reliability &amp; Safety prompts</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HEROS Case Study  </dc:title>
  <dc:creator/>
  <cp:keywords>Responsible AI Workshop - HEROS Case Study</cp:keywords>
  <cp:lastModifiedBy>Philippe Beraud</cp:lastModifiedBy>
  <cp:revision>4</cp:revision>
  <cp:lastPrinted>2021-10-19T17:23:08Z</cp:lastPrinted>
  <dcterms:created xsi:type="dcterms:W3CDTF">2021-09-09T11:02:59Z</dcterms:created>
  <dcterms:modified xsi:type="dcterms:W3CDTF">2024-06-27T10:23:25Z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0x0101001259610D5FC57647903661B8C9CDBDC0</vt:lpwstr>
  </property>
  <property fmtid="{D5CDD505-2E9C-101B-9397-08002B2CF9AE}" pid="3" name="MediaServiceImageTags">
    <vt:lpwstr/>
  </property>
</Properties>
</file>